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tableStyles" Target="tableStyles.xml"/><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25" name=""/>
        <p:cNvGrpSpPr/>
        <p:nvPr/>
      </p:nvGrpSpPr>
      <p:grpSpPr>
        <a:xfrm>
          <a:off x="0" y="0"/>
          <a:ext cx="0" cy="0"/>
          <a:chOff x="0" y="0"/>
          <a:chExt cx="0" cy="0"/>
        </a:xfrm>
      </p:grpSpPr>
      <p:sp>
        <p:nvSpPr>
          <p:cNvPr id="1048740"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741"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742"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743"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44"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745"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24"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p>
            <a:fld id="{F3074FD7-25C9-47A0-BB92-81371E792CBD}" type="datetimeFigureOut">
              <a:rPr lang="en-US" smtClean="0"/>
              <a:t>21-Aug-24</a:t>
            </a:fld>
            <a:endParaRPr lang="en-US"/>
          </a:p>
        </p:txBody>
      </p:sp>
      <p:sp>
        <p:nvSpPr>
          <p:cNvPr id="1048584" name="Footer Placeholder 4"/>
          <p:cNvSpPr>
            <a:spLocks noGrp="1"/>
          </p:cNvSpPr>
          <p:nvPr>
            <p:ph type="ftr" sz="quarter" idx="11"/>
          </p:nvPr>
        </p:nvSpPr>
        <p:spPr/>
        <p:txBody>
          <a:bodyPr/>
          <a:p>
            <a:endParaRPr lang="en-US"/>
          </a:p>
        </p:txBody>
      </p:sp>
      <p:sp>
        <p:nvSpPr>
          <p:cNvPr id="1048585" name="Slide Number Placeholder 5"/>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119" name=""/>
        <p:cNvGrpSpPr/>
        <p:nvPr/>
      </p:nvGrpSpPr>
      <p:grpSpPr>
        <a:xfrm>
          <a:off x="0" y="0"/>
          <a:ext cx="0" cy="0"/>
          <a:chOff x="0" y="0"/>
          <a:chExt cx="0" cy="0"/>
        </a:xfrm>
      </p:grpSpPr>
      <p:sp>
        <p:nvSpPr>
          <p:cNvPr id="1048707" name="Title 1"/>
          <p:cNvSpPr>
            <a:spLocks noGrp="1"/>
          </p:cNvSpPr>
          <p:nvPr>
            <p:ph type="title"/>
          </p:nvPr>
        </p:nvSpPr>
        <p:spPr/>
        <p:txBody>
          <a:bodyPr/>
          <a:p>
            <a:r>
              <a:rPr lang="en-US" smtClean="0"/>
              <a:t>Click to edit Master title style</a:t>
            </a:r>
            <a:endParaRPr lang="en-US"/>
          </a:p>
        </p:txBody>
      </p:sp>
      <p:sp>
        <p:nvSpPr>
          <p:cNvPr id="1048708"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09" name="Date Placeholder 3"/>
          <p:cNvSpPr>
            <a:spLocks noGrp="1"/>
          </p:cNvSpPr>
          <p:nvPr>
            <p:ph type="dt" sz="half" idx="10"/>
          </p:nvPr>
        </p:nvSpPr>
        <p:spPr/>
        <p:txBody>
          <a:bodyPr/>
          <a:p>
            <a:fld id="{F3074FD7-25C9-47A0-BB92-81371E792CBD}" type="datetimeFigureOut">
              <a:rPr lang="en-US" smtClean="0"/>
              <a:t>21-Aug-24</a:t>
            </a:fld>
            <a:endParaRPr lang="en-US"/>
          </a:p>
        </p:txBody>
      </p:sp>
      <p:sp>
        <p:nvSpPr>
          <p:cNvPr id="1048710" name="Footer Placeholder 4"/>
          <p:cNvSpPr>
            <a:spLocks noGrp="1"/>
          </p:cNvSpPr>
          <p:nvPr>
            <p:ph type="ftr" sz="quarter" idx="11"/>
          </p:nvPr>
        </p:nvSpPr>
        <p:spPr/>
        <p:txBody>
          <a:bodyPr/>
          <a:p>
            <a:endParaRPr lang="en-US"/>
          </a:p>
        </p:txBody>
      </p:sp>
      <p:sp>
        <p:nvSpPr>
          <p:cNvPr id="1048711" name="Slide Number Placeholder 5"/>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117" name=""/>
        <p:cNvGrpSpPr/>
        <p:nvPr/>
      </p:nvGrpSpPr>
      <p:grpSpPr>
        <a:xfrm>
          <a:off x="0" y="0"/>
          <a:ext cx="0" cy="0"/>
          <a:chOff x="0" y="0"/>
          <a:chExt cx="0" cy="0"/>
        </a:xfrm>
      </p:grpSpPr>
      <p:sp>
        <p:nvSpPr>
          <p:cNvPr id="1048696"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697"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98" name="Date Placeholder 3"/>
          <p:cNvSpPr>
            <a:spLocks noGrp="1"/>
          </p:cNvSpPr>
          <p:nvPr>
            <p:ph type="dt" sz="half" idx="10"/>
          </p:nvPr>
        </p:nvSpPr>
        <p:spPr/>
        <p:txBody>
          <a:bodyPr/>
          <a:p>
            <a:fld id="{F3074FD7-25C9-47A0-BB92-81371E792CBD}" type="datetimeFigureOut">
              <a:rPr lang="en-US" smtClean="0"/>
              <a:t>21-Aug-24</a:t>
            </a:fld>
            <a:endParaRPr lang="en-US"/>
          </a:p>
        </p:txBody>
      </p:sp>
      <p:sp>
        <p:nvSpPr>
          <p:cNvPr id="1048699" name="Footer Placeholder 4"/>
          <p:cNvSpPr>
            <a:spLocks noGrp="1"/>
          </p:cNvSpPr>
          <p:nvPr>
            <p:ph type="ftr" sz="quarter" idx="11"/>
          </p:nvPr>
        </p:nvSpPr>
        <p:spPr/>
        <p:txBody>
          <a:bodyPr/>
          <a:p>
            <a:endParaRPr lang="en-US"/>
          </a:p>
        </p:txBody>
      </p:sp>
      <p:sp>
        <p:nvSpPr>
          <p:cNvPr id="1048700" name="Slide Number Placeholder 5"/>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66" name=""/>
        <p:cNvGrpSpPr/>
        <p:nvPr/>
      </p:nvGrpSpPr>
      <p:grpSpPr>
        <a:xfrm>
          <a:off x="0" y="0"/>
          <a:ext cx="0" cy="0"/>
          <a:chOff x="0" y="0"/>
          <a:chExt cx="0" cy="0"/>
        </a:xfrm>
      </p:grpSpPr>
      <p:sp>
        <p:nvSpPr>
          <p:cNvPr id="1048588" name="Title 1"/>
          <p:cNvSpPr>
            <a:spLocks noGrp="1"/>
          </p:cNvSpPr>
          <p:nvPr>
            <p:ph type="title"/>
          </p:nvPr>
        </p:nvSpPr>
        <p:spPr/>
        <p:txBody>
          <a:bodyPr/>
          <a:p>
            <a:r>
              <a:rPr lang="en-US" smtClean="0"/>
              <a:t>Click to edit Master title style</a:t>
            </a:r>
            <a:endParaRPr lang="en-US"/>
          </a:p>
        </p:txBody>
      </p:sp>
      <p:sp>
        <p:nvSpPr>
          <p:cNvPr id="1048589"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0" name="Date Placeholder 3"/>
          <p:cNvSpPr>
            <a:spLocks noGrp="1"/>
          </p:cNvSpPr>
          <p:nvPr>
            <p:ph type="dt" sz="half" idx="10"/>
          </p:nvPr>
        </p:nvSpPr>
        <p:spPr/>
        <p:txBody>
          <a:bodyPr/>
          <a:p>
            <a:fld id="{F3074FD7-25C9-47A0-BB92-81371E792CBD}" type="datetimeFigureOut">
              <a:rPr lang="en-US" smtClean="0"/>
              <a:t>21-Aug-24</a:t>
            </a:fld>
            <a:endParaRPr lang="en-US"/>
          </a:p>
        </p:txBody>
      </p:sp>
      <p:sp>
        <p:nvSpPr>
          <p:cNvPr id="1048591" name="Footer Placeholder 4"/>
          <p:cNvSpPr>
            <a:spLocks noGrp="1"/>
          </p:cNvSpPr>
          <p:nvPr>
            <p:ph type="ftr" sz="quarter" idx="11"/>
          </p:nvPr>
        </p:nvSpPr>
        <p:spPr/>
        <p:txBody>
          <a:bodyPr/>
          <a:p>
            <a:endParaRPr lang="en-US"/>
          </a:p>
        </p:txBody>
      </p:sp>
      <p:sp>
        <p:nvSpPr>
          <p:cNvPr id="1048592" name="Slide Number Placeholder 5"/>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120" name=""/>
        <p:cNvGrpSpPr/>
        <p:nvPr/>
      </p:nvGrpSpPr>
      <p:grpSpPr>
        <a:xfrm>
          <a:off x="0" y="0"/>
          <a:ext cx="0" cy="0"/>
          <a:chOff x="0" y="0"/>
          <a:chExt cx="0" cy="0"/>
        </a:xfrm>
      </p:grpSpPr>
      <p:sp>
        <p:nvSpPr>
          <p:cNvPr id="1048712"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713"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714" name="Date Placeholder 3"/>
          <p:cNvSpPr>
            <a:spLocks noGrp="1"/>
          </p:cNvSpPr>
          <p:nvPr>
            <p:ph type="dt" sz="half" idx="10"/>
          </p:nvPr>
        </p:nvSpPr>
        <p:spPr/>
        <p:txBody>
          <a:bodyPr/>
          <a:p>
            <a:fld id="{F3074FD7-25C9-47A0-BB92-81371E792CBD}" type="datetimeFigureOut">
              <a:rPr lang="en-US" smtClean="0"/>
              <a:t>21-Aug-24</a:t>
            </a:fld>
            <a:endParaRPr lang="en-US"/>
          </a:p>
        </p:txBody>
      </p:sp>
      <p:sp>
        <p:nvSpPr>
          <p:cNvPr id="1048715" name="Footer Placeholder 4"/>
          <p:cNvSpPr>
            <a:spLocks noGrp="1"/>
          </p:cNvSpPr>
          <p:nvPr>
            <p:ph type="ftr" sz="quarter" idx="11"/>
          </p:nvPr>
        </p:nvSpPr>
        <p:spPr/>
        <p:txBody>
          <a:bodyPr/>
          <a:p>
            <a:endParaRPr lang="en-US"/>
          </a:p>
        </p:txBody>
      </p:sp>
      <p:sp>
        <p:nvSpPr>
          <p:cNvPr id="1048716" name="Slide Number Placeholder 5"/>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121" name=""/>
        <p:cNvGrpSpPr/>
        <p:nvPr/>
      </p:nvGrpSpPr>
      <p:grpSpPr>
        <a:xfrm>
          <a:off x="0" y="0"/>
          <a:ext cx="0" cy="0"/>
          <a:chOff x="0" y="0"/>
          <a:chExt cx="0" cy="0"/>
        </a:xfrm>
      </p:grpSpPr>
      <p:sp>
        <p:nvSpPr>
          <p:cNvPr id="1048717" name="Title 1"/>
          <p:cNvSpPr>
            <a:spLocks noGrp="1"/>
          </p:cNvSpPr>
          <p:nvPr>
            <p:ph type="title"/>
          </p:nvPr>
        </p:nvSpPr>
        <p:spPr/>
        <p:txBody>
          <a:bodyPr/>
          <a:p>
            <a:r>
              <a:rPr lang="en-US" smtClean="0"/>
              <a:t>Click to edit Master title style</a:t>
            </a:r>
            <a:endParaRPr lang="en-US"/>
          </a:p>
        </p:txBody>
      </p:sp>
      <p:sp>
        <p:nvSpPr>
          <p:cNvPr id="1048718"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19"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0" name="Date Placeholder 4"/>
          <p:cNvSpPr>
            <a:spLocks noGrp="1"/>
          </p:cNvSpPr>
          <p:nvPr>
            <p:ph type="dt" sz="half" idx="10"/>
          </p:nvPr>
        </p:nvSpPr>
        <p:spPr/>
        <p:txBody>
          <a:bodyPr/>
          <a:p>
            <a:fld id="{F3074FD7-25C9-47A0-BB92-81371E792CBD}" type="datetimeFigureOut">
              <a:rPr lang="en-US" smtClean="0"/>
              <a:t>21-Aug-24</a:t>
            </a:fld>
            <a:endParaRPr lang="en-US"/>
          </a:p>
        </p:txBody>
      </p:sp>
      <p:sp>
        <p:nvSpPr>
          <p:cNvPr id="1048721" name="Footer Placeholder 5"/>
          <p:cNvSpPr>
            <a:spLocks noGrp="1"/>
          </p:cNvSpPr>
          <p:nvPr>
            <p:ph type="ftr" sz="quarter" idx="11"/>
          </p:nvPr>
        </p:nvSpPr>
        <p:spPr/>
        <p:txBody>
          <a:bodyPr/>
          <a:p>
            <a:endParaRPr lang="en-US"/>
          </a:p>
        </p:txBody>
      </p:sp>
      <p:sp>
        <p:nvSpPr>
          <p:cNvPr id="1048722" name="Slide Number Placeholder 6"/>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122" name=""/>
        <p:cNvGrpSpPr/>
        <p:nvPr/>
      </p:nvGrpSpPr>
      <p:grpSpPr>
        <a:xfrm>
          <a:off x="0" y="0"/>
          <a:ext cx="0" cy="0"/>
          <a:chOff x="0" y="0"/>
          <a:chExt cx="0" cy="0"/>
        </a:xfrm>
      </p:grpSpPr>
      <p:sp>
        <p:nvSpPr>
          <p:cNvPr id="1048723" name="Title 1"/>
          <p:cNvSpPr>
            <a:spLocks noGrp="1"/>
          </p:cNvSpPr>
          <p:nvPr>
            <p:ph type="title"/>
          </p:nvPr>
        </p:nvSpPr>
        <p:spPr/>
        <p:txBody>
          <a:bodyPr/>
          <a:p>
            <a:r>
              <a:rPr lang="en-US" smtClean="0"/>
              <a:t>Click to edit Master title style</a:t>
            </a:r>
            <a:endParaRPr lang="en-US"/>
          </a:p>
        </p:txBody>
      </p:sp>
      <p:sp>
        <p:nvSpPr>
          <p:cNvPr id="1048724" name="Text Placeholder 2"/>
          <p:cNvSpPr>
            <a:spLocks noGrp="1"/>
          </p:cNvSpPr>
          <p:nvPr>
            <p:ph type="body" idx="1"/>
          </p:nvPr>
        </p:nvSpPr>
        <p:spPr>
          <a:xfrm>
            <a:off x="457200" y="1535113"/>
            <a:ext cx="4040188" cy="639762"/>
          </a:xfrm>
        </p:spPr>
        <p:txBody>
          <a:bodyPr anchor="b">
            <a:normAutofit fontScale="95833" lnSpcReduction="20000"/>
          </a:bodyPr>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25"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6" name="Text Placeholder 4"/>
          <p:cNvSpPr>
            <a:spLocks noGrp="1"/>
          </p:cNvSpPr>
          <p:nvPr>
            <p:ph type="body" sz="quarter" idx="3"/>
          </p:nvPr>
        </p:nvSpPr>
        <p:spPr>
          <a:xfrm>
            <a:off x="4645025" y="1535113"/>
            <a:ext cx="4041775" cy="639762"/>
          </a:xfrm>
        </p:spPr>
        <p:txBody>
          <a:bodyPr anchor="b">
            <a:normAutofit fontScale="95833" lnSpcReduction="20000"/>
          </a:bodyPr>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727"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28" name="Date Placeholder 6"/>
          <p:cNvSpPr>
            <a:spLocks noGrp="1"/>
          </p:cNvSpPr>
          <p:nvPr>
            <p:ph type="dt" sz="half" idx="10"/>
          </p:nvPr>
        </p:nvSpPr>
        <p:spPr/>
        <p:txBody>
          <a:bodyPr/>
          <a:p>
            <a:fld id="{F3074FD7-25C9-47A0-BB92-81371E792CBD}" type="datetimeFigureOut">
              <a:rPr lang="en-US" smtClean="0"/>
              <a:t>21-Aug-24</a:t>
            </a:fld>
            <a:endParaRPr lang="en-US"/>
          </a:p>
        </p:txBody>
      </p:sp>
      <p:sp>
        <p:nvSpPr>
          <p:cNvPr id="1048729" name="Footer Placeholder 7"/>
          <p:cNvSpPr>
            <a:spLocks noGrp="1"/>
          </p:cNvSpPr>
          <p:nvPr>
            <p:ph type="ftr" sz="quarter" idx="11"/>
          </p:nvPr>
        </p:nvSpPr>
        <p:spPr/>
        <p:txBody>
          <a:bodyPr/>
          <a:p>
            <a:endParaRPr lang="en-US"/>
          </a:p>
        </p:txBody>
      </p:sp>
      <p:sp>
        <p:nvSpPr>
          <p:cNvPr id="1048730" name="Slide Number Placeholder 8"/>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116" name=""/>
        <p:cNvGrpSpPr/>
        <p:nvPr/>
      </p:nvGrpSpPr>
      <p:grpSpPr>
        <a:xfrm>
          <a:off x="0" y="0"/>
          <a:ext cx="0" cy="0"/>
          <a:chOff x="0" y="0"/>
          <a:chExt cx="0" cy="0"/>
        </a:xfrm>
      </p:grpSpPr>
      <p:sp>
        <p:nvSpPr>
          <p:cNvPr id="1048692" name="Title 1"/>
          <p:cNvSpPr>
            <a:spLocks noGrp="1"/>
          </p:cNvSpPr>
          <p:nvPr>
            <p:ph type="title"/>
          </p:nvPr>
        </p:nvSpPr>
        <p:spPr/>
        <p:txBody>
          <a:bodyPr/>
          <a:p>
            <a:r>
              <a:rPr lang="en-US" smtClean="0"/>
              <a:t>Click to edit Master title style</a:t>
            </a:r>
            <a:endParaRPr lang="en-US"/>
          </a:p>
        </p:txBody>
      </p:sp>
      <p:sp>
        <p:nvSpPr>
          <p:cNvPr id="1048693" name="Date Placeholder 2"/>
          <p:cNvSpPr>
            <a:spLocks noGrp="1"/>
          </p:cNvSpPr>
          <p:nvPr>
            <p:ph type="dt" sz="half" idx="10"/>
          </p:nvPr>
        </p:nvSpPr>
        <p:spPr/>
        <p:txBody>
          <a:bodyPr/>
          <a:p>
            <a:fld id="{F3074FD7-25C9-47A0-BB92-81371E792CBD}" type="datetimeFigureOut">
              <a:rPr lang="en-US" smtClean="0"/>
              <a:t>21-Aug-24</a:t>
            </a:fld>
            <a:endParaRPr lang="en-US"/>
          </a:p>
        </p:txBody>
      </p:sp>
      <p:sp>
        <p:nvSpPr>
          <p:cNvPr id="1048694" name="Footer Placeholder 3"/>
          <p:cNvSpPr>
            <a:spLocks noGrp="1"/>
          </p:cNvSpPr>
          <p:nvPr>
            <p:ph type="ftr" sz="quarter" idx="11"/>
          </p:nvPr>
        </p:nvSpPr>
        <p:spPr/>
        <p:txBody>
          <a:bodyPr/>
          <a:p>
            <a:endParaRPr lang="en-US"/>
          </a:p>
        </p:txBody>
      </p:sp>
      <p:sp>
        <p:nvSpPr>
          <p:cNvPr id="1048695" name="Slide Number Placeholder 4"/>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123" name=""/>
        <p:cNvGrpSpPr/>
        <p:nvPr/>
      </p:nvGrpSpPr>
      <p:grpSpPr>
        <a:xfrm>
          <a:off x="0" y="0"/>
          <a:ext cx="0" cy="0"/>
          <a:chOff x="0" y="0"/>
          <a:chExt cx="0" cy="0"/>
        </a:xfrm>
      </p:grpSpPr>
      <p:sp>
        <p:nvSpPr>
          <p:cNvPr id="1048731" name="Date Placeholder 1"/>
          <p:cNvSpPr>
            <a:spLocks noGrp="1"/>
          </p:cNvSpPr>
          <p:nvPr>
            <p:ph type="dt" sz="half" idx="10"/>
          </p:nvPr>
        </p:nvSpPr>
        <p:spPr/>
        <p:txBody>
          <a:bodyPr/>
          <a:p>
            <a:fld id="{F3074FD7-25C9-47A0-BB92-81371E792CBD}" type="datetimeFigureOut">
              <a:rPr lang="en-US" smtClean="0"/>
              <a:t>21-Aug-24</a:t>
            </a:fld>
            <a:endParaRPr lang="en-US"/>
          </a:p>
        </p:txBody>
      </p:sp>
      <p:sp>
        <p:nvSpPr>
          <p:cNvPr id="1048732" name="Footer Placeholder 2"/>
          <p:cNvSpPr>
            <a:spLocks noGrp="1"/>
          </p:cNvSpPr>
          <p:nvPr>
            <p:ph type="ftr" sz="quarter" idx="11"/>
          </p:nvPr>
        </p:nvSpPr>
        <p:spPr/>
        <p:txBody>
          <a:bodyPr/>
          <a:p>
            <a:endParaRPr lang="en-US"/>
          </a:p>
        </p:txBody>
      </p:sp>
      <p:sp>
        <p:nvSpPr>
          <p:cNvPr id="1048733" name="Slide Number Placeholder 3"/>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124" name=""/>
        <p:cNvGrpSpPr/>
        <p:nvPr/>
      </p:nvGrpSpPr>
      <p:grpSpPr>
        <a:xfrm>
          <a:off x="0" y="0"/>
          <a:ext cx="0" cy="0"/>
          <a:chOff x="0" y="0"/>
          <a:chExt cx="0" cy="0"/>
        </a:xfrm>
      </p:grpSpPr>
      <p:sp>
        <p:nvSpPr>
          <p:cNvPr id="1048734"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735"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36"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37" name="Date Placeholder 4"/>
          <p:cNvSpPr>
            <a:spLocks noGrp="1"/>
          </p:cNvSpPr>
          <p:nvPr>
            <p:ph type="dt" sz="half" idx="10"/>
          </p:nvPr>
        </p:nvSpPr>
        <p:spPr/>
        <p:txBody>
          <a:bodyPr/>
          <a:p>
            <a:fld id="{F3074FD7-25C9-47A0-BB92-81371E792CBD}" type="datetimeFigureOut">
              <a:rPr lang="en-US" smtClean="0"/>
              <a:t>21-Aug-24</a:t>
            </a:fld>
            <a:endParaRPr lang="en-US"/>
          </a:p>
        </p:txBody>
      </p:sp>
      <p:sp>
        <p:nvSpPr>
          <p:cNvPr id="1048738" name="Footer Placeholder 5"/>
          <p:cNvSpPr>
            <a:spLocks noGrp="1"/>
          </p:cNvSpPr>
          <p:nvPr>
            <p:ph type="ftr" sz="quarter" idx="11"/>
          </p:nvPr>
        </p:nvSpPr>
        <p:spPr/>
        <p:txBody>
          <a:bodyPr/>
          <a:p>
            <a:endParaRPr lang="en-US"/>
          </a:p>
        </p:txBody>
      </p:sp>
      <p:sp>
        <p:nvSpPr>
          <p:cNvPr id="1048739" name="Slide Number Placeholder 6"/>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118" name=""/>
        <p:cNvGrpSpPr/>
        <p:nvPr/>
      </p:nvGrpSpPr>
      <p:grpSpPr>
        <a:xfrm>
          <a:off x="0" y="0"/>
          <a:ext cx="0" cy="0"/>
          <a:chOff x="0" y="0"/>
          <a:chExt cx="0" cy="0"/>
        </a:xfrm>
      </p:grpSpPr>
      <p:sp>
        <p:nvSpPr>
          <p:cNvPr id="1048701"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702"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703"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704" name="Date Placeholder 4"/>
          <p:cNvSpPr>
            <a:spLocks noGrp="1"/>
          </p:cNvSpPr>
          <p:nvPr>
            <p:ph type="dt" sz="half" idx="10"/>
          </p:nvPr>
        </p:nvSpPr>
        <p:spPr/>
        <p:txBody>
          <a:bodyPr/>
          <a:p>
            <a:fld id="{F3074FD7-25C9-47A0-BB92-81371E792CBD}" type="datetimeFigureOut">
              <a:rPr lang="en-US" smtClean="0"/>
              <a:t>21-Aug-24</a:t>
            </a:fld>
            <a:endParaRPr lang="en-US"/>
          </a:p>
        </p:txBody>
      </p:sp>
      <p:sp>
        <p:nvSpPr>
          <p:cNvPr id="1048705" name="Footer Placeholder 5"/>
          <p:cNvSpPr>
            <a:spLocks noGrp="1"/>
          </p:cNvSpPr>
          <p:nvPr>
            <p:ph type="ftr" sz="quarter" idx="11"/>
          </p:nvPr>
        </p:nvSpPr>
        <p:spPr/>
        <p:txBody>
          <a:bodyPr/>
          <a:p>
            <a:endParaRPr lang="en-US"/>
          </a:p>
        </p:txBody>
      </p:sp>
      <p:sp>
        <p:nvSpPr>
          <p:cNvPr id="1048706" name="Slide Number Placeholder 6"/>
          <p:cNvSpPr>
            <a:spLocks noGrp="1"/>
          </p:cNvSpPr>
          <p:nvPr>
            <p:ph type="sldNum" sz="quarter" idx="12"/>
          </p:nvPr>
        </p:nvSpPr>
        <p:spPr/>
        <p:txBody>
          <a:bodyPr/>
          <a:p>
            <a:fld id="{EE3C4722-8039-4C4B-8168-FFDDC30DDDA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F3074FD7-25C9-47A0-BB92-81371E792CBD}" type="datetimeFigureOut">
              <a:rPr lang="en-US" smtClean="0"/>
              <a:t>21-Aug-24</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EE3C4722-8039-4C4B-8168-FFDDC30DDDA6}"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hyperlink" Target="https://www.britsafe.org/training-and-learning/informational-resources/risk-assessment-project-guidance" TargetMode="External"/><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image" Target="../media/image3.png"/><Relationship Id="rId3"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hyperlink" Target="https://www.britsafe.org/media/e5hfwgua/iosh-risk-assessment-project-v20.pdf" TargetMode="External"/><Relationship Id="rId2"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hyperlink" Target="https://www.britsafe.org/media/e5hfwgua/iosh-risk-assessment-project-v20.pdf" TargetMode="External"/><Relationship Id="rId2"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hyperlink" Target="https://en.wikipedia.org/wiki/Engineering_tolerance" TargetMode="External"/><Relationship Id="rId2" Type="http://schemas.openxmlformats.org/officeDocument/2006/relationships/hyperlink" Target="https://en.wikipedia.org/wiki/Quantitative_property" TargetMode="External"/><Relationship Id="rId3" Type="http://schemas.openxmlformats.org/officeDocument/2006/relationships/hyperlink" Target="https://en.wikipedia.org/wiki/Qualitative_data" TargetMode="External"/><Relationship Id="rId4" Type="http://schemas.openxmlformats.org/officeDocument/2006/relationships/hyperlink" Target="https://en.wikipedia.org/wiki/Risk_management" TargetMode="External"/><Relationship Id="rId5" Type="http://schemas.openxmlformats.org/officeDocument/2006/relationships/hyperlink" Target="https://en.wikipedia.org/wiki/Hazard_analysis" TargetMode="External"/><Relationship Id="rId6" Type="http://schemas.openxmlformats.org/officeDocument/2006/relationships/hyperlink" Target="https://en.wikipedia.org/wiki/Tolerability" TargetMode="External"/><Relationship Id="rId7"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hyperlink" Target="https://en.wikipedia.org/wiki/Risk_analysis" TargetMode="External"/><Relationship Id="rId2" Type="http://schemas.openxmlformats.org/officeDocument/2006/relationships/hyperlink" Target="https://en.wikipedia.org/wiki/Risk_evaluation" TargetMode="External"/><Relationship Id="rId3" Type="http://schemas.openxmlformats.org/officeDocument/2006/relationships/hyperlink" Target="https://en.wikipedia.org/wiki/Hazard_identification" TargetMode="External"/><Relationship Id="rId4" Type="http://schemas.openxmlformats.org/officeDocument/2006/relationships/hyperlink" Target="https://en.wikipedia.org/wiki/Frequency_analysis" TargetMode="External"/><Relationship Id="rId5" Type="http://schemas.openxmlformats.org/officeDocument/2006/relationships/hyperlink" Target="https://en.wikipedia.org/wiki/Health_hazard" TargetMode="External"/><Relationship Id="rId6" Type="http://schemas.openxmlformats.org/officeDocument/2006/relationships/hyperlink" Target="https://en.wikipedia.org/wiki/Cumulative_effects_(environment)" TargetMode="External"/><Relationship Id="rId7"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hyperlink" Target="https://www.indeed.com/career-advice/career-development/osha-certifications" TargetMode="External"/><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hyperlink" Target="https://en.wikipedia.org/wiki/Risk" TargetMode="External"/><Relationship Id="rId2" Type="http://schemas.openxmlformats.org/officeDocument/2006/relationships/hyperlink" Target="https://en.wikipedia.org/wiki/Outcome_(probability)" TargetMode="External"/><Relationship Id="rId3" Type="http://schemas.openxmlformats.org/officeDocument/2006/relationships/hyperlink" Target="https://en.wikipedia.org/wiki/Acceptability" TargetMode="Externa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hyperlink" Target="https://en.wikipedia.org/wiki/Risk_management" TargetMode="Externa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6" name="Title 1"/>
          <p:cNvSpPr>
            <a:spLocks noGrp="1"/>
          </p:cNvSpPr>
          <p:nvPr>
            <p:ph type="ctrTitle"/>
          </p:nvPr>
        </p:nvSpPr>
        <p:spPr>
          <a:xfrm>
            <a:off x="685799" y="1328000"/>
            <a:ext cx="8277522" cy="1470025"/>
          </a:xfrm>
        </p:spPr>
        <p:txBody>
          <a:bodyPr>
            <a:noAutofit/>
          </a:bodyPr>
          <a:p>
            <a:r>
              <a:rPr b="1" dirty="0" sz="3200" lang="en-US" smtClean="0"/>
              <a:t>THE INSTITUTION OF ENGINEERS</a:t>
            </a:r>
            <a:r>
              <a:rPr b="1" dirty="0" sz="3200" lang="en-US" smtClean="0"/>
              <a:t>(INDIA)</a:t>
            </a:r>
            <a:br>
              <a:rPr b="1" dirty="0" sz="3200" lang="en-US" smtClean="0"/>
            </a:br>
            <a:r>
              <a:rPr b="1" dirty="0" sz="3200" lang="en-US" smtClean="0"/>
              <a:t>UP STATE CENTRE</a:t>
            </a:r>
            <a:r>
              <a:rPr b="1" dirty="0" sz="3200" lang="en-US" smtClean="0"/>
              <a:t> </a:t>
            </a:r>
            <a:r>
              <a:rPr b="1" dirty="0" sz="3200" lang="en-US" smtClean="0"/>
              <a:t>LUCKNOW.</a:t>
            </a:r>
            <a:endParaRPr b="1" dirty="0" lang="en-US"/>
          </a:p>
        </p:txBody>
      </p:sp>
      <p:sp>
        <p:nvSpPr>
          <p:cNvPr id="1048587" name="Subtitle 2"/>
          <p:cNvSpPr>
            <a:spLocks noGrp="1"/>
          </p:cNvSpPr>
          <p:nvPr>
            <p:ph type="subTitle" idx="1"/>
          </p:nvPr>
        </p:nvSpPr>
        <p:spPr>
          <a:xfrm>
            <a:off x="1371600" y="2798024"/>
            <a:ext cx="6400800" cy="1752600"/>
          </a:xfrm>
        </p:spPr>
        <p:txBody>
          <a:bodyPr>
            <a:noAutofit/>
          </a:bodyPr>
          <a:p>
            <a:r>
              <a:rPr b="1" dirty="0" sz="4000" lang="en-US" smtClean="0"/>
              <a:t> RISK MANAGEMENT AND </a:t>
            </a:r>
            <a:r>
              <a:rPr b="1" sz="4000" lang="en-US" smtClean="0"/>
              <a:t>SAFETY  AT  </a:t>
            </a:r>
            <a:r>
              <a:rPr b="1" dirty="0" sz="4000" lang="en-US" smtClean="0"/>
              <a:t>WORK PLACE</a:t>
            </a:r>
            <a:endParaRPr sz="3600"/>
          </a:p>
          <a:p>
            <a:r>
              <a:rPr b="1" dirty="0" sz="4000" lang="en-US" smtClean="0"/>
              <a:t>BY</a:t>
            </a:r>
            <a:endParaRPr sz="3600"/>
          </a:p>
          <a:p>
            <a:r>
              <a:rPr b="1" dirty="0" sz="4000" lang="en-US" smtClean="0"/>
              <a:t>ER.H.S. MAURYA</a:t>
            </a:r>
            <a:endParaRPr sz="3600"/>
          </a:p>
          <a:p>
            <a:r>
              <a:rPr b="1" dirty="0" sz="4000" lang="en-US" smtClean="0"/>
              <a:t>ON 24</a:t>
            </a:r>
            <a:r>
              <a:rPr baseline="30000" b="1" dirty="0" sz="4000" lang="en-US" smtClean="0"/>
              <a:t>TH</a:t>
            </a:r>
            <a:r>
              <a:rPr b="1" dirty="0" sz="4000" lang="en-US" smtClean="0"/>
              <a:t> AUG.2024</a:t>
            </a:r>
            <a:endParaRPr b="1" dirty="0"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75" name=""/>
        <p:cNvGrpSpPr/>
        <p:nvPr/>
      </p:nvGrpSpPr>
      <p:grpSpPr>
        <a:xfrm>
          <a:off x="0" y="0"/>
          <a:ext cx="0" cy="0"/>
          <a:chOff x="0" y="0"/>
          <a:chExt cx="0" cy="0"/>
        </a:xfrm>
      </p:grpSpPr>
      <p:sp>
        <p:nvSpPr>
          <p:cNvPr id="1048609" name="Title 1"/>
          <p:cNvSpPr>
            <a:spLocks noGrp="1"/>
          </p:cNvSpPr>
          <p:nvPr>
            <p:ph type="title"/>
          </p:nvPr>
        </p:nvSpPr>
        <p:spPr/>
        <p:txBody>
          <a:bodyPr/>
          <a:p>
            <a:r>
              <a:rPr dirty="0" lang="en-US" smtClean="0"/>
              <a:t>What is a risk assessment?</a:t>
            </a:r>
            <a:endParaRPr b="1" dirty="0" lang="en-US"/>
          </a:p>
        </p:txBody>
      </p:sp>
      <p:sp>
        <p:nvSpPr>
          <p:cNvPr id="1048610" name="Content Placeholder 2"/>
          <p:cNvSpPr>
            <a:spLocks noGrp="1"/>
          </p:cNvSpPr>
          <p:nvPr>
            <p:ph idx="1"/>
          </p:nvPr>
        </p:nvSpPr>
        <p:spPr/>
        <p:txBody>
          <a:bodyPr/>
          <a:p>
            <a:r>
              <a:rPr dirty="0" lang="en-US" smtClean="0"/>
              <a:t>The definition of a risk assessment is a systematic process of identifying hazards and evaluating any associated risks within a workplace, then implementing reasonable control measures to remove or reduce them.</a:t>
            </a:r>
          </a:p>
          <a:p>
            <a:r>
              <a:rPr dirty="0" lang="en-US" smtClean="0"/>
              <a:t>When completing a risk assessment, it is important to clearly define some keywords:</a:t>
            </a:r>
            <a:endParaRPr dirty="0"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76" name=""/>
        <p:cNvGrpSpPr/>
        <p:nvPr/>
      </p:nvGrpSpPr>
      <p:grpSpPr>
        <a:xfrm>
          <a:off x="0" y="0"/>
          <a:ext cx="0" cy="0"/>
          <a:chOff x="0" y="0"/>
          <a:chExt cx="0" cy="0"/>
        </a:xfrm>
      </p:grpSpPr>
      <p:sp>
        <p:nvSpPr>
          <p:cNvPr id="1048611" name="Title 1"/>
          <p:cNvSpPr>
            <a:spLocks noGrp="1"/>
          </p:cNvSpPr>
          <p:nvPr>
            <p:ph type="title"/>
          </p:nvPr>
        </p:nvSpPr>
        <p:spPr/>
        <p:txBody>
          <a:bodyPr/>
          <a:p>
            <a:r>
              <a:rPr dirty="0" lang="en-US" smtClean="0"/>
              <a:t>Some relevant Definitions</a:t>
            </a:r>
            <a:endParaRPr dirty="0" lang="en-US"/>
          </a:p>
        </p:txBody>
      </p:sp>
      <p:sp>
        <p:nvSpPr>
          <p:cNvPr id="1048612" name="Content Placeholder 2"/>
          <p:cNvSpPr>
            <a:spLocks noGrp="1"/>
          </p:cNvSpPr>
          <p:nvPr>
            <p:ph idx="1"/>
          </p:nvPr>
        </p:nvSpPr>
        <p:spPr/>
        <p:txBody>
          <a:bodyPr/>
          <a:p>
            <a:r>
              <a:rPr dirty="0" lang="en-US" smtClean="0"/>
              <a:t>An </a:t>
            </a:r>
            <a:r>
              <a:rPr b="1" dirty="0" lang="en-US" smtClean="0"/>
              <a:t>accident</a:t>
            </a:r>
            <a:r>
              <a:rPr dirty="0" lang="en-US" smtClean="0"/>
              <a:t> is ‘</a:t>
            </a:r>
            <a:r>
              <a:rPr dirty="0" i="1" lang="en-US" smtClean="0"/>
              <a:t>an unplanned event that results in loss</a:t>
            </a:r>
            <a:r>
              <a:rPr dirty="0" lang="en-US" smtClean="0"/>
              <a:t>’</a:t>
            </a:r>
          </a:p>
          <a:p>
            <a:r>
              <a:rPr dirty="0" lang="en-US" smtClean="0"/>
              <a:t>A </a:t>
            </a:r>
            <a:r>
              <a:rPr b="1" dirty="0" lang="en-US" smtClean="0"/>
              <a:t>hazard</a:t>
            </a:r>
            <a:r>
              <a:rPr dirty="0" lang="en-US" smtClean="0"/>
              <a:t> is ‘</a:t>
            </a:r>
            <a:r>
              <a:rPr dirty="0" i="1" lang="en-US" smtClean="0"/>
              <a:t>something that has the potential to cause harm’</a:t>
            </a:r>
            <a:endParaRPr dirty="0" lang="en-US" smtClean="0"/>
          </a:p>
          <a:p>
            <a:r>
              <a:rPr dirty="0" lang="en-US" smtClean="0"/>
              <a:t>A </a:t>
            </a:r>
            <a:r>
              <a:rPr b="1" dirty="0" lang="en-US" smtClean="0"/>
              <a:t>risk</a:t>
            </a:r>
            <a:r>
              <a:rPr dirty="0" lang="en-US" smtClean="0"/>
              <a:t> is ‘</a:t>
            </a:r>
            <a:r>
              <a:rPr dirty="0" i="1" lang="en-US" smtClean="0"/>
              <a:t>the likelihood and the severity of a negative occurrence (injury, ill-health, damage, loss) resulting from a hazard.</a:t>
            </a:r>
            <a:r>
              <a:rPr dirty="0" lang="en-US" smtClean="0"/>
              <a:t>’</a:t>
            </a:r>
          </a:p>
          <a:p>
            <a:endParaRPr dirty="0"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77" name=""/>
        <p:cNvGrpSpPr/>
        <p:nvPr/>
      </p:nvGrpSpPr>
      <p:grpSpPr>
        <a:xfrm>
          <a:off x="0" y="0"/>
          <a:ext cx="0" cy="0"/>
          <a:chOff x="0" y="0"/>
          <a:chExt cx="0" cy="0"/>
        </a:xfrm>
      </p:grpSpPr>
      <p:sp>
        <p:nvSpPr>
          <p:cNvPr id="1048613" name="Title 1"/>
          <p:cNvSpPr>
            <a:spLocks noGrp="1"/>
          </p:cNvSpPr>
          <p:nvPr>
            <p:ph type="title"/>
          </p:nvPr>
        </p:nvSpPr>
        <p:spPr/>
        <p:txBody>
          <a:bodyPr>
            <a:normAutofit fontScale="90000"/>
          </a:bodyPr>
          <a:p>
            <a:r>
              <a:rPr dirty="0" lang="en-US" smtClean="0"/>
              <a:t>Why are risk assessments important?</a:t>
            </a:r>
            <a:endParaRPr b="1" dirty="0" lang="en-US"/>
          </a:p>
        </p:txBody>
      </p:sp>
      <p:sp>
        <p:nvSpPr>
          <p:cNvPr id="1048614" name="Content Placeholder 2"/>
          <p:cNvSpPr>
            <a:spLocks noGrp="1"/>
          </p:cNvSpPr>
          <p:nvPr>
            <p:ph idx="1"/>
          </p:nvPr>
        </p:nvSpPr>
        <p:spPr/>
        <p:txBody>
          <a:bodyPr/>
          <a:p>
            <a:r>
              <a:rPr dirty="0" lang="en-US" smtClean="0"/>
              <a:t>Risk assessment is a straightforward and structured method of ensuring the risks to the health, safety and wellbeing of employees (and others) are suitably eliminated, reduced or controlled.</a:t>
            </a:r>
            <a:endParaRPr dirty="0"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78" name=""/>
        <p:cNvGrpSpPr/>
        <p:nvPr/>
      </p:nvGrpSpPr>
      <p:grpSpPr>
        <a:xfrm>
          <a:off x="0" y="0"/>
          <a:ext cx="0" cy="0"/>
          <a:chOff x="0" y="0"/>
          <a:chExt cx="0" cy="0"/>
        </a:xfrm>
      </p:grpSpPr>
      <p:sp>
        <p:nvSpPr>
          <p:cNvPr id="1048615" name="Title 1"/>
          <p:cNvSpPr>
            <a:spLocks noGrp="1"/>
          </p:cNvSpPr>
          <p:nvPr>
            <p:ph type="title"/>
          </p:nvPr>
        </p:nvSpPr>
        <p:spPr/>
        <p:txBody>
          <a:bodyPr>
            <a:normAutofit fontScale="90000"/>
          </a:bodyPr>
          <a:p>
            <a:r>
              <a:rPr dirty="0" lang="en-US" smtClean="0"/>
              <a:t>The main purpose of risk assessments are:</a:t>
            </a:r>
            <a:endParaRPr dirty="0" lang="en-US"/>
          </a:p>
        </p:txBody>
      </p:sp>
      <p:sp>
        <p:nvSpPr>
          <p:cNvPr id="1048616" name="Content Placeholder 2"/>
          <p:cNvSpPr>
            <a:spLocks noGrp="1"/>
          </p:cNvSpPr>
          <p:nvPr>
            <p:ph idx="1"/>
          </p:nvPr>
        </p:nvSpPr>
        <p:spPr/>
        <p:txBody>
          <a:bodyPr>
            <a:normAutofit fontScale="96875" lnSpcReduction="20000"/>
          </a:bodyPr>
          <a:p>
            <a:r>
              <a:rPr dirty="0" lang="en-US" smtClean="0"/>
              <a:t>To identify health and safety hazards and evaluate the risks presented within the workplace</a:t>
            </a:r>
          </a:p>
          <a:p>
            <a:r>
              <a:rPr dirty="0" lang="en-US" smtClean="0"/>
              <a:t>To evaluate the effectiveness and suitability of existing control measures</a:t>
            </a:r>
          </a:p>
          <a:p>
            <a:r>
              <a:rPr dirty="0" lang="en-US" smtClean="0"/>
              <a:t>To ensure additional controls (including procedural) are implemented wherever the remaining risk is considered to be anything other than low.</a:t>
            </a:r>
          </a:p>
          <a:p>
            <a:r>
              <a:rPr dirty="0" lang="en-US" smtClean="0"/>
              <a:t>To prioritize further resources if needed to ensure the above.</a:t>
            </a:r>
          </a:p>
          <a:p>
            <a:endParaRPr dirty="0"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79" name=""/>
        <p:cNvGrpSpPr/>
        <p:nvPr/>
      </p:nvGrpSpPr>
      <p:grpSpPr>
        <a:xfrm>
          <a:off x="0" y="0"/>
          <a:ext cx="0" cy="0"/>
          <a:chOff x="0" y="0"/>
          <a:chExt cx="0" cy="0"/>
        </a:xfrm>
      </p:grpSpPr>
      <p:sp>
        <p:nvSpPr>
          <p:cNvPr id="1048617" name="Title 1"/>
          <p:cNvSpPr>
            <a:spLocks noGrp="1"/>
          </p:cNvSpPr>
          <p:nvPr>
            <p:ph type="title"/>
          </p:nvPr>
        </p:nvSpPr>
        <p:spPr/>
        <p:txBody>
          <a:bodyPr>
            <a:normAutofit fontScale="90000"/>
          </a:bodyPr>
          <a:p>
            <a:r>
              <a:rPr dirty="0" lang="en-US" smtClean="0"/>
              <a:t>IMPORTANCE OF RISK ASSESMENT</a:t>
            </a:r>
            <a:endParaRPr dirty="0" lang="en-US"/>
          </a:p>
        </p:txBody>
      </p:sp>
      <p:sp>
        <p:nvSpPr>
          <p:cNvPr id="1048618" name="Content Placeholder 2"/>
          <p:cNvSpPr>
            <a:spLocks noGrp="1"/>
          </p:cNvSpPr>
          <p:nvPr>
            <p:ph idx="1"/>
          </p:nvPr>
        </p:nvSpPr>
        <p:spPr/>
        <p:txBody>
          <a:bodyPr>
            <a:normAutofit fontScale="96875"/>
          </a:bodyPr>
          <a:p>
            <a:r>
              <a:rPr dirty="0" lang="en-US" smtClean="0"/>
              <a:t>Risk assessments are carried out to formally identify hazards or risks involved to employees and others when carrying out a task. This helps the employer put into place adequate measures to protect people from harm. But the importance of not carrying out proper  risk assessments goes beyond the fact that it creates negative image and publicity for the employer.</a:t>
            </a:r>
            <a:endParaRPr dirty="0"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80" name=""/>
        <p:cNvGrpSpPr/>
        <p:nvPr/>
      </p:nvGrpSpPr>
      <p:grpSpPr>
        <a:xfrm>
          <a:off x="0" y="0"/>
          <a:ext cx="0" cy="0"/>
          <a:chOff x="0" y="0"/>
          <a:chExt cx="0" cy="0"/>
        </a:xfrm>
      </p:grpSpPr>
      <p:sp>
        <p:nvSpPr>
          <p:cNvPr id="1048619" name="Title 1"/>
          <p:cNvSpPr>
            <a:spLocks noGrp="1"/>
          </p:cNvSpPr>
          <p:nvPr>
            <p:ph type="title"/>
          </p:nvPr>
        </p:nvSpPr>
        <p:spPr/>
        <p:txBody>
          <a:bodyPr>
            <a:normAutofit fontScale="90000"/>
          </a:bodyPr>
          <a:p>
            <a:r>
              <a:rPr b="1" dirty="0" lang="en-US" smtClean="0"/>
              <a:t>Risk assessment in the workplace</a:t>
            </a:r>
            <a:br>
              <a:rPr b="1" dirty="0" lang="en-US" smtClean="0"/>
            </a:br>
            <a:endParaRPr dirty="0" lang="en-US"/>
          </a:p>
        </p:txBody>
      </p:sp>
      <p:sp>
        <p:nvSpPr>
          <p:cNvPr id="1048620" name="Content Placeholder 2"/>
          <p:cNvSpPr>
            <a:spLocks noGrp="1"/>
          </p:cNvSpPr>
          <p:nvPr>
            <p:ph idx="1"/>
          </p:nvPr>
        </p:nvSpPr>
        <p:spPr/>
        <p:txBody>
          <a:bodyPr>
            <a:normAutofit fontScale="93750" lnSpcReduction="20000"/>
          </a:bodyPr>
          <a:p>
            <a:r>
              <a:rPr b="1" dirty="0" lang="en-US" smtClean="0"/>
              <a:t>1. Risk assessments are crucial to preventing accidents in the workplace:</a:t>
            </a:r>
            <a:r>
              <a:rPr dirty="0" lang="en-US" smtClean="0"/>
              <a:t> not only can risk assessments reduce the likelihood of accidents, they also help raise awareness of hazards and minimize risk.</a:t>
            </a:r>
          </a:p>
          <a:p>
            <a:r>
              <a:rPr b="1" dirty="0" lang="en-US" smtClean="0"/>
              <a:t>2. They reduce injuries and save lives:</a:t>
            </a:r>
            <a:r>
              <a:rPr dirty="0" lang="en-US" smtClean="0"/>
              <a:t> risk assessments don't just identify hazards that create short-term risks. Without an effective risk assessment, long-term risks such as exposure to asbestos wouldn't be identified or mitigated, potentially leading to fatal health problems. </a:t>
            </a:r>
          </a:p>
          <a:p>
            <a:endParaRPr dirty="0"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81" name=""/>
        <p:cNvGrpSpPr/>
        <p:nvPr/>
      </p:nvGrpSpPr>
      <p:grpSpPr>
        <a:xfrm>
          <a:off x="0" y="0"/>
          <a:ext cx="0" cy="0"/>
          <a:chOff x="0" y="0"/>
          <a:chExt cx="0" cy="0"/>
        </a:xfrm>
      </p:grpSpPr>
      <p:sp>
        <p:nvSpPr>
          <p:cNvPr id="1048621" name="Title 1"/>
          <p:cNvSpPr>
            <a:spLocks noGrp="1"/>
          </p:cNvSpPr>
          <p:nvPr>
            <p:ph type="title"/>
          </p:nvPr>
        </p:nvSpPr>
        <p:spPr/>
        <p:txBody>
          <a:bodyPr/>
          <a:p>
            <a:endParaRPr lang="en-US"/>
          </a:p>
        </p:txBody>
      </p:sp>
      <p:sp>
        <p:nvSpPr>
          <p:cNvPr id="1048622" name="Content Placeholder 2"/>
          <p:cNvSpPr>
            <a:spLocks noGrp="1"/>
          </p:cNvSpPr>
          <p:nvPr>
            <p:ph idx="1"/>
          </p:nvPr>
        </p:nvSpPr>
        <p:spPr/>
        <p:txBody>
          <a:bodyPr>
            <a:normAutofit fontScale="81250" lnSpcReduction="20000"/>
          </a:bodyPr>
          <a:p>
            <a:r>
              <a:rPr b="1" dirty="0" lang="en-US" smtClean="0"/>
              <a:t>3. They help generate awareness about hazards in the workplace:</a:t>
            </a:r>
            <a:r>
              <a:rPr dirty="0" lang="en-US" smtClean="0"/>
              <a:t> </a:t>
            </a:r>
            <a:r>
              <a:rPr dirty="0" lang="en-US" err="1" smtClean="0"/>
              <a:t>organisations</a:t>
            </a:r>
            <a:r>
              <a:rPr dirty="0" lang="en-US" smtClean="0"/>
              <a:t> and employers being aware of hazards means injury is less likely to occur. Not only does this keep everyone safe and well but it will additionally save the company or </a:t>
            </a:r>
            <a:r>
              <a:rPr dirty="0" lang="en-US" err="1" smtClean="0"/>
              <a:t>organisation</a:t>
            </a:r>
            <a:r>
              <a:rPr dirty="0" lang="en-US" smtClean="0"/>
              <a:t> money. Injured employees may require sick pay, time off and compensation.</a:t>
            </a:r>
          </a:p>
          <a:p>
            <a:r>
              <a:rPr b="1" dirty="0" lang="en-US" smtClean="0"/>
              <a:t>4. They help managers to make decisions about risk, including identifying who is most at risk and making appropriate adjustments:</a:t>
            </a:r>
            <a:r>
              <a:rPr dirty="0" lang="en-US" smtClean="0"/>
              <a:t> having an effective and formal risk assessment in place will demonstrate that you have taken appropriate measures to ensure the health and safety of your employees.</a:t>
            </a:r>
          </a:p>
          <a:p>
            <a:endParaRPr dirty="0"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82" name=""/>
        <p:cNvGrpSpPr/>
        <p:nvPr/>
      </p:nvGrpSpPr>
      <p:grpSpPr>
        <a:xfrm>
          <a:off x="0" y="0"/>
          <a:ext cx="0" cy="0"/>
          <a:chOff x="0" y="0"/>
          <a:chExt cx="0" cy="0"/>
        </a:xfrm>
      </p:grpSpPr>
      <p:sp>
        <p:nvSpPr>
          <p:cNvPr id="1048623" name="Title 1"/>
          <p:cNvSpPr>
            <a:spLocks noGrp="1"/>
          </p:cNvSpPr>
          <p:nvPr>
            <p:ph type="title"/>
          </p:nvPr>
        </p:nvSpPr>
        <p:spPr/>
        <p:txBody>
          <a:bodyPr>
            <a:normAutofit fontScale="90000"/>
          </a:bodyPr>
          <a:p>
            <a:r>
              <a:rPr dirty="0" lang="en-US" smtClean="0"/>
              <a:t>Who is responsible for carrying out risk assessments?</a:t>
            </a:r>
            <a:r>
              <a:rPr b="1" dirty="0" lang="en-US" smtClean="0"/>
              <a:t/>
            </a:r>
            <a:br>
              <a:rPr b="1" dirty="0" lang="en-US" smtClean="0"/>
            </a:br>
            <a:endParaRPr dirty="0" lang="en-US"/>
          </a:p>
        </p:txBody>
      </p:sp>
      <p:sp>
        <p:nvSpPr>
          <p:cNvPr id="1048624" name="Content Placeholder 2"/>
          <p:cNvSpPr>
            <a:spLocks noGrp="1"/>
          </p:cNvSpPr>
          <p:nvPr>
            <p:ph idx="1"/>
          </p:nvPr>
        </p:nvSpPr>
        <p:spPr/>
        <p:txBody>
          <a:bodyPr>
            <a:normAutofit fontScale="90625" lnSpcReduction="20000"/>
          </a:bodyPr>
          <a:p>
            <a:r>
              <a:rPr dirty="0" lang="en-US" smtClean="0"/>
              <a:t>It is the responsibility of the employer (or self-employed person) to carry out the risk assessment at work or to appoint someone with the relevant knowledge, experience and skills to do so.</a:t>
            </a:r>
          </a:p>
          <a:p>
            <a:r>
              <a:rPr dirty="0" lang="en-US" smtClean="0"/>
              <a:t>An employer must take reasonable steps ‘for the effective planning, organisation, control, monitoring and review of the preventive and protective measures.’ So even if the task of risk management is delegated, it is ultimately the responsibility of the management within any business to ensure it is </a:t>
            </a:r>
            <a:r>
              <a:rPr dirty="0" lang="en-US" smtClean="0">
                <a:hlinkClick r:id="rId1" tooltip="Risk Assessment Project Guidance"/>
              </a:rPr>
              <a:t>effectively completed</a:t>
            </a:r>
            <a:r>
              <a:rPr dirty="0" lang="en-US" smtClean="0"/>
              <a:t>.</a:t>
            </a:r>
            <a:endParaRPr dirty="0"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83" name=""/>
        <p:cNvGrpSpPr/>
        <p:nvPr/>
      </p:nvGrpSpPr>
      <p:grpSpPr>
        <a:xfrm>
          <a:off x="0" y="0"/>
          <a:ext cx="0" cy="0"/>
          <a:chOff x="0" y="0"/>
          <a:chExt cx="0" cy="0"/>
        </a:xfrm>
      </p:grpSpPr>
      <p:sp>
        <p:nvSpPr>
          <p:cNvPr id="1048625" name="Title 1"/>
          <p:cNvSpPr>
            <a:spLocks noGrp="1"/>
          </p:cNvSpPr>
          <p:nvPr>
            <p:ph type="title"/>
          </p:nvPr>
        </p:nvSpPr>
        <p:spPr/>
        <p:txBody>
          <a:bodyPr/>
          <a:p>
            <a:endParaRPr lang="en-US"/>
          </a:p>
        </p:txBody>
      </p:sp>
      <p:sp>
        <p:nvSpPr>
          <p:cNvPr id="1048626" name="Content Placeholder 2"/>
          <p:cNvSpPr>
            <a:spLocks noGrp="1"/>
          </p:cNvSpPr>
          <p:nvPr>
            <p:ph idx="1"/>
          </p:nvPr>
        </p:nvSpPr>
        <p:spPr/>
        <p:txBody>
          <a:bodyPr>
            <a:normAutofit fontScale="84375" lnSpcReduction="20000"/>
          </a:bodyPr>
          <a:p>
            <a:r>
              <a:rPr dirty="0" lang="en-US" smtClean="0"/>
              <a:t>Once hazards have been identified, the associated risks evaluated and steps taken to minimize the potential effects, the next step for an employer is to clearly and effectively communicate the risk assessment process and content to relevant parties.</a:t>
            </a:r>
          </a:p>
          <a:p>
            <a:r>
              <a:rPr dirty="0" lang="en-US" smtClean="0"/>
              <a:t>The process of communication is more effectively achieved if the relevant persons are involved with the risk assessment process at every stage. The person carrying out an activity or task is often best placed to provide details on the associated hazards and risks and should participate fully in the completion of the risk assessment.</a:t>
            </a:r>
            <a:endParaRPr dirty="0"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84" name=""/>
        <p:cNvGrpSpPr/>
        <p:nvPr/>
      </p:nvGrpSpPr>
      <p:grpSpPr>
        <a:xfrm>
          <a:off x="0" y="0"/>
          <a:ext cx="0" cy="0"/>
          <a:chOff x="0" y="0"/>
          <a:chExt cx="0" cy="0"/>
        </a:xfrm>
      </p:grpSpPr>
      <p:sp>
        <p:nvSpPr>
          <p:cNvPr id="1048627" name="Title 1"/>
          <p:cNvSpPr>
            <a:spLocks noGrp="1"/>
          </p:cNvSpPr>
          <p:nvPr>
            <p:ph type="title"/>
          </p:nvPr>
        </p:nvSpPr>
        <p:spPr/>
        <p:txBody>
          <a:bodyPr>
            <a:normAutofit fontScale="90000"/>
          </a:bodyPr>
          <a:p>
            <a:r>
              <a:rPr dirty="0" lang="en-US" smtClean="0"/>
              <a:t>How to do a risk assessment?</a:t>
            </a:r>
            <a:r>
              <a:rPr b="1" dirty="0" lang="en-US" smtClean="0"/>
              <a:t/>
            </a:r>
            <a:br>
              <a:rPr b="1" dirty="0" lang="en-US" smtClean="0"/>
            </a:br>
            <a:endParaRPr dirty="0" lang="en-US"/>
          </a:p>
        </p:txBody>
      </p:sp>
      <p:sp>
        <p:nvSpPr>
          <p:cNvPr id="1048628" name="Content Placeholder 2"/>
          <p:cNvSpPr>
            <a:spLocks noGrp="1"/>
          </p:cNvSpPr>
          <p:nvPr>
            <p:ph idx="1"/>
          </p:nvPr>
        </p:nvSpPr>
        <p:spPr/>
        <p:txBody>
          <a:bodyPr/>
          <a:p>
            <a:r>
              <a:rPr dirty="0" lang="en-US" smtClean="0"/>
              <a:t>The HSE(</a:t>
            </a:r>
            <a:r>
              <a:rPr dirty="0" lang="en-US" err="1" smtClean="0"/>
              <a:t>Health,Safety</a:t>
            </a:r>
            <a:r>
              <a:rPr dirty="0" lang="en-US" smtClean="0"/>
              <a:t> and </a:t>
            </a:r>
            <a:r>
              <a:rPr dirty="0" lang="en-US" err="1" smtClean="0"/>
              <a:t>Environmet</a:t>
            </a:r>
            <a:r>
              <a:rPr dirty="0" lang="en-US" smtClean="0"/>
              <a:t>) has recommended a five-step process for completing a risk assessment. This provides a useful checklist to follow and to ensure that the assessment is suitably comprehensive. It involves: </a:t>
            </a:r>
          </a:p>
          <a:p>
            <a:endParaRPr dirty="0"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67" name=""/>
        <p:cNvGrpSpPr/>
        <p:nvPr/>
      </p:nvGrpSpPr>
      <p:grpSpPr>
        <a:xfrm>
          <a:off x="0" y="0"/>
          <a:ext cx="0" cy="0"/>
          <a:chOff x="0" y="0"/>
          <a:chExt cx="0" cy="0"/>
        </a:xfrm>
      </p:grpSpPr>
      <p:sp>
        <p:nvSpPr>
          <p:cNvPr id="1048593" name="Title 1"/>
          <p:cNvSpPr>
            <a:spLocks noGrp="1"/>
          </p:cNvSpPr>
          <p:nvPr>
            <p:ph type="title"/>
          </p:nvPr>
        </p:nvSpPr>
        <p:spPr/>
        <p:txBody>
          <a:bodyPr/>
          <a:p>
            <a:r>
              <a:rPr dirty="0" lang="en-US" smtClean="0"/>
              <a:t>RISK MANAGEMENT</a:t>
            </a:r>
            <a:endParaRPr dirty="0" lang="en-US"/>
          </a:p>
        </p:txBody>
      </p:sp>
      <p:sp>
        <p:nvSpPr>
          <p:cNvPr id="1048594" name="Content Placeholder 2"/>
          <p:cNvSpPr>
            <a:spLocks noGrp="1"/>
          </p:cNvSpPr>
          <p:nvPr>
            <p:ph idx="1"/>
          </p:nvPr>
        </p:nvSpPr>
        <p:spPr/>
        <p:txBody>
          <a:bodyPr>
            <a:normAutofit fontScale="93750" lnSpcReduction="20000"/>
          </a:bodyPr>
          <a:p>
            <a:r>
              <a:rPr dirty="0" lang="en-US" smtClean="0"/>
              <a:t>Risk management is the decision-making process through which choices can be made between a range of options which achieve the "required outcome". The "required outcome" may be specified by legislation by way of environmental standards, may be determined by a </a:t>
            </a:r>
            <a:r>
              <a:rPr dirty="0" lang="en-US" err="1" smtClean="0"/>
              <a:t>formalised</a:t>
            </a:r>
            <a:r>
              <a:rPr dirty="0" lang="en-US" smtClean="0"/>
              <a:t> risk-cost-benefit analysis or may be determined by another process for instance "industry norms" or "good practice". It should result in risks being reduced to an "acceptable" level within the constraints of the available resources.</a:t>
            </a:r>
            <a:endParaRPr dirty="0"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85" name=""/>
        <p:cNvGrpSpPr/>
        <p:nvPr/>
      </p:nvGrpSpPr>
      <p:grpSpPr>
        <a:xfrm>
          <a:off x="0" y="0"/>
          <a:ext cx="0" cy="0"/>
          <a:chOff x="0" y="0"/>
          <a:chExt cx="0" cy="0"/>
        </a:xfrm>
      </p:grpSpPr>
      <p:sp>
        <p:nvSpPr>
          <p:cNvPr id="1048629" name="Title 1"/>
          <p:cNvSpPr>
            <a:spLocks noGrp="1"/>
          </p:cNvSpPr>
          <p:nvPr>
            <p:ph type="title"/>
          </p:nvPr>
        </p:nvSpPr>
        <p:spPr/>
        <p:txBody>
          <a:bodyPr/>
          <a:p>
            <a:endParaRPr lang="en-US"/>
          </a:p>
        </p:txBody>
      </p:sp>
      <p:sp>
        <p:nvSpPr>
          <p:cNvPr id="1048630" name="Content Placeholder 2"/>
          <p:cNvSpPr>
            <a:spLocks noGrp="1"/>
          </p:cNvSpPr>
          <p:nvPr>
            <p:ph idx="1"/>
          </p:nvPr>
        </p:nvSpPr>
        <p:spPr/>
        <p:txBody>
          <a:bodyPr>
            <a:normAutofit lnSpcReduction="10000"/>
          </a:bodyPr>
          <a:p>
            <a:r>
              <a:rPr dirty="0" lang="en-US" smtClean="0"/>
              <a:t>Identifying potential hazards</a:t>
            </a:r>
          </a:p>
          <a:p>
            <a:r>
              <a:rPr dirty="0" lang="en-US" smtClean="0"/>
              <a:t>Identifying who might be harmed by those hazards</a:t>
            </a:r>
          </a:p>
          <a:p>
            <a:r>
              <a:rPr dirty="0" lang="en-US" smtClean="0"/>
              <a:t>Evaluating risk (severity and likelihood) and establishing suitable precautions</a:t>
            </a:r>
          </a:p>
          <a:p>
            <a:r>
              <a:rPr dirty="0" lang="en-US" smtClean="0"/>
              <a:t>Implementing controls and recording your findings</a:t>
            </a:r>
          </a:p>
          <a:p>
            <a:r>
              <a:rPr dirty="0" lang="en-US" smtClean="0"/>
              <a:t>Reviewing your assessment and re-assessing if necessary.</a:t>
            </a:r>
            <a:endParaRPr dirty="0"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86" name=""/>
        <p:cNvGrpSpPr/>
        <p:nvPr/>
      </p:nvGrpSpPr>
      <p:grpSpPr>
        <a:xfrm>
          <a:off x="0" y="0"/>
          <a:ext cx="0" cy="0"/>
          <a:chOff x="0" y="0"/>
          <a:chExt cx="0" cy="0"/>
        </a:xfrm>
      </p:grpSpPr>
      <p:sp>
        <p:nvSpPr>
          <p:cNvPr id="1048631" name="Title 1"/>
          <p:cNvSpPr>
            <a:spLocks noGrp="1"/>
          </p:cNvSpPr>
          <p:nvPr>
            <p:ph type="title"/>
          </p:nvPr>
        </p:nvSpPr>
        <p:spPr/>
        <p:txBody>
          <a:bodyPr>
            <a:normAutofit fontScale="90000"/>
          </a:bodyPr>
          <a:p>
            <a:r>
              <a:rPr b="1" dirty="0" lang="en-US" smtClean="0"/>
              <a:t>Step 1. Identify potential hazards</a:t>
            </a:r>
            <a:r>
              <a:rPr dirty="0" lang="en-US" smtClean="0"/>
              <a:t/>
            </a:r>
            <a:br>
              <a:rPr dirty="0" lang="en-US" smtClean="0"/>
            </a:br>
            <a:r>
              <a:rPr dirty="0" lang="en-US" smtClean="0"/>
              <a:t/>
            </a:r>
            <a:br>
              <a:rPr dirty="0" lang="en-US" smtClean="0"/>
            </a:br>
            <a:endParaRPr dirty="0" lang="en-US"/>
          </a:p>
        </p:txBody>
      </p:sp>
      <p:sp>
        <p:nvSpPr>
          <p:cNvPr id="1048632" name="Content Placeholder 2"/>
          <p:cNvSpPr>
            <a:spLocks noGrp="1"/>
          </p:cNvSpPr>
          <p:nvPr>
            <p:ph idx="1"/>
          </p:nvPr>
        </p:nvSpPr>
        <p:spPr/>
        <p:txBody>
          <a:bodyPr>
            <a:normAutofit fontScale="68750" lnSpcReduction="20000"/>
          </a:bodyPr>
          <a:p>
            <a:r>
              <a:rPr dirty="0" lang="en-US" smtClean="0"/>
              <a:t>It is important to firstly identify any potential hazards within a workplace that may cause harm to anyone that comes into contact with them. They may not always be obvious so some simple steps you can take to identify hazards are:</a:t>
            </a:r>
          </a:p>
          <a:p>
            <a:r>
              <a:rPr dirty="0" lang="en-US" smtClean="0"/>
              <a:t>Observation: Walking around your workplace and looking at what activities, tasks, processes or substances used could harm your employees (or others)</a:t>
            </a:r>
          </a:p>
          <a:p>
            <a:r>
              <a:rPr dirty="0" lang="en-US" smtClean="0"/>
              <a:t>Looking back over past accidents and ill-health records as they may identify less obvious hazards</a:t>
            </a:r>
          </a:p>
          <a:p>
            <a:r>
              <a:rPr dirty="0" lang="en-US" smtClean="0"/>
              <a:t>Checking manufacturers’ data sheets, instructions, information and guidance</a:t>
            </a:r>
          </a:p>
          <a:p>
            <a:r>
              <a:rPr dirty="0" lang="en-US" smtClean="0"/>
              <a:t>Consulting with employees (and others) who are carrying out the activities, tasks or processes.</a:t>
            </a:r>
          </a:p>
          <a:p>
            <a:r>
              <a:rPr dirty="0" lang="en-US" smtClean="0"/>
              <a:t>It may be useful to group hazards into five categories, namely physical, chemical, biological, ergonomic and psychological.</a:t>
            </a:r>
            <a:r>
              <a:rPr b="1" dirty="0" lang="en-US" smtClean="0"/>
              <a:t> </a:t>
            </a:r>
            <a:endParaRPr dirty="0" lang="en-US" smtClean="0"/>
          </a:p>
          <a:p>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87" name=""/>
        <p:cNvGrpSpPr/>
        <p:nvPr/>
      </p:nvGrpSpPr>
      <p:grpSpPr>
        <a:xfrm>
          <a:off x="0" y="0"/>
          <a:ext cx="0" cy="0"/>
          <a:chOff x="0" y="0"/>
          <a:chExt cx="0" cy="0"/>
        </a:xfrm>
      </p:grpSpPr>
      <p:sp>
        <p:nvSpPr>
          <p:cNvPr id="1048633" name="Title 1"/>
          <p:cNvSpPr>
            <a:spLocks noGrp="1"/>
          </p:cNvSpPr>
          <p:nvPr>
            <p:ph type="title"/>
          </p:nvPr>
        </p:nvSpPr>
        <p:spPr/>
        <p:txBody>
          <a:bodyPr>
            <a:normAutofit fontScale="90000"/>
          </a:bodyPr>
          <a:p>
            <a:r>
              <a:rPr b="1" dirty="0" lang="en-US" smtClean="0"/>
              <a:t>Step 2. Identify who might be harmed by those hazards</a:t>
            </a:r>
            <a:endParaRPr dirty="0" lang="en-US"/>
          </a:p>
        </p:txBody>
      </p:sp>
      <p:sp>
        <p:nvSpPr>
          <p:cNvPr id="1048634" name="Content Placeholder 2"/>
          <p:cNvSpPr>
            <a:spLocks noGrp="1"/>
          </p:cNvSpPr>
          <p:nvPr>
            <p:ph idx="1"/>
          </p:nvPr>
        </p:nvSpPr>
        <p:spPr/>
        <p:txBody>
          <a:bodyPr>
            <a:normAutofit fontScale="90625" lnSpcReduction="20000"/>
          </a:bodyPr>
          <a:p>
            <a:r>
              <a:rPr dirty="0" lang="en-US" smtClean="0"/>
              <a:t>Next, identify who might be harmed by those potential hazards. It should also be noted how they could be affected, be it through direct contact or indirect contact. It is not necessary to list people by name, rather by identifying groups including:</a:t>
            </a:r>
          </a:p>
          <a:p>
            <a:r>
              <a:rPr dirty="0" lang="en-US" smtClean="0"/>
              <a:t>Employees</a:t>
            </a:r>
          </a:p>
          <a:p>
            <a:r>
              <a:rPr dirty="0" lang="en-US" smtClean="0"/>
              <a:t>Contractors</a:t>
            </a:r>
          </a:p>
          <a:p>
            <a:r>
              <a:rPr dirty="0" lang="en-US" smtClean="0"/>
              <a:t>Some hazards may present a higher risk to certain groups including children, young people, new or expectant mothers, new employees, home workers, and lone workers.</a:t>
            </a:r>
          </a:p>
          <a:p>
            <a:endParaRPr dirty="0"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88" name=""/>
        <p:cNvGrpSpPr/>
        <p:nvPr/>
      </p:nvGrpSpPr>
      <p:grpSpPr>
        <a:xfrm>
          <a:off x="0" y="0"/>
          <a:ext cx="0" cy="0"/>
          <a:chOff x="0" y="0"/>
          <a:chExt cx="0" cy="0"/>
        </a:xfrm>
      </p:grpSpPr>
      <p:sp>
        <p:nvSpPr>
          <p:cNvPr id="1048635" name="Title 1"/>
          <p:cNvSpPr>
            <a:spLocks noGrp="1"/>
          </p:cNvSpPr>
          <p:nvPr>
            <p:ph type="title"/>
          </p:nvPr>
        </p:nvSpPr>
        <p:spPr/>
        <p:txBody>
          <a:bodyPr>
            <a:normAutofit fontScale="90000"/>
          </a:bodyPr>
          <a:p>
            <a:r>
              <a:rPr b="1" dirty="0" lang="en-US" smtClean="0"/>
              <a:t>Step 3. Evaluate risk severity and establish precautions</a:t>
            </a:r>
            <a:endParaRPr dirty="0" lang="en-US"/>
          </a:p>
        </p:txBody>
      </p:sp>
      <p:sp>
        <p:nvSpPr>
          <p:cNvPr id="1048636" name="Content Placeholder 2"/>
          <p:cNvSpPr>
            <a:spLocks noGrp="1"/>
          </p:cNvSpPr>
          <p:nvPr>
            <p:ph idx="1"/>
          </p:nvPr>
        </p:nvSpPr>
        <p:spPr/>
        <p:txBody>
          <a:bodyPr/>
          <a:p>
            <a:r>
              <a:rPr dirty="0" lang="en-US" smtClean="0"/>
              <a:t>After identifying any hazards and who might be affected, it is important to evaluate the severity the risk may present (should it occur) and establish suitable and effective controls to reduce this level of risk as far as is ‘reasonably practicable’.  This means that everything possible is done to ensure health and safety considering all relevant factors including:</a:t>
            </a:r>
            <a:endParaRPr dirty="0"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89" name=""/>
        <p:cNvGrpSpPr/>
        <p:nvPr/>
      </p:nvGrpSpPr>
      <p:grpSpPr>
        <a:xfrm>
          <a:off x="0" y="0"/>
          <a:ext cx="0" cy="0"/>
          <a:chOff x="0" y="0"/>
          <a:chExt cx="0" cy="0"/>
        </a:xfrm>
      </p:grpSpPr>
      <p:sp>
        <p:nvSpPr>
          <p:cNvPr id="1048637" name="Title 1"/>
          <p:cNvSpPr>
            <a:spLocks noGrp="1"/>
          </p:cNvSpPr>
          <p:nvPr>
            <p:ph type="title"/>
          </p:nvPr>
        </p:nvSpPr>
        <p:spPr/>
        <p:txBody>
          <a:bodyPr/>
          <a:p>
            <a:endParaRPr lang="en-US"/>
          </a:p>
        </p:txBody>
      </p:sp>
      <p:sp>
        <p:nvSpPr>
          <p:cNvPr id="1048638" name="Content Placeholder 2"/>
          <p:cNvSpPr>
            <a:spLocks noGrp="1"/>
          </p:cNvSpPr>
          <p:nvPr>
            <p:ph idx="1"/>
          </p:nvPr>
        </p:nvSpPr>
        <p:spPr/>
        <p:txBody>
          <a:bodyPr>
            <a:normAutofit/>
          </a:bodyPr>
          <a:p>
            <a:r>
              <a:rPr dirty="0" lang="en-US" smtClean="0"/>
              <a:t>Likelihood that harm may occur</a:t>
            </a:r>
          </a:p>
          <a:p>
            <a:r>
              <a:rPr dirty="0" lang="en-US" smtClean="0"/>
              <a:t>Severity of harm that may occur</a:t>
            </a:r>
          </a:p>
          <a:p>
            <a:r>
              <a:rPr dirty="0" lang="en-US" smtClean="0"/>
              <a:t>Knowledge about eliminating, reducing or controlling hazards and risks</a:t>
            </a:r>
          </a:p>
          <a:p>
            <a:r>
              <a:rPr dirty="0" lang="en-US" smtClean="0"/>
              <a:t>Availability of control measures designed to eliminate, reduce or suitably control the risk</a:t>
            </a:r>
          </a:p>
          <a:p>
            <a:r>
              <a:rPr dirty="0" lang="en-US" smtClean="0"/>
              <a:t>Costs associated with available control measures designed to eliminate, reduce or suitably control  the risk</a:t>
            </a:r>
          </a:p>
          <a:p>
            <a:endParaRPr dirty="0"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90" name=""/>
        <p:cNvGrpSpPr/>
        <p:nvPr/>
      </p:nvGrpSpPr>
      <p:grpSpPr>
        <a:xfrm>
          <a:off x="0" y="0"/>
          <a:ext cx="0" cy="0"/>
          <a:chOff x="0" y="0"/>
          <a:chExt cx="0" cy="0"/>
        </a:xfrm>
      </p:grpSpPr>
      <p:sp>
        <p:nvSpPr>
          <p:cNvPr id="1048639" name="Title 1"/>
          <p:cNvSpPr>
            <a:spLocks noGrp="1"/>
          </p:cNvSpPr>
          <p:nvPr>
            <p:ph type="title"/>
          </p:nvPr>
        </p:nvSpPr>
        <p:spPr/>
        <p:txBody>
          <a:bodyPr/>
          <a:p>
            <a:endParaRPr lang="en-US"/>
          </a:p>
        </p:txBody>
      </p:sp>
      <p:sp>
        <p:nvSpPr>
          <p:cNvPr id="1048640" name="Content Placeholder 2"/>
          <p:cNvSpPr>
            <a:spLocks noGrp="1"/>
          </p:cNvSpPr>
          <p:nvPr>
            <p:ph idx="1"/>
          </p:nvPr>
        </p:nvSpPr>
        <p:spPr/>
        <p:txBody>
          <a:bodyPr>
            <a:normAutofit lnSpcReduction="10000"/>
          </a:bodyPr>
          <a:p>
            <a:r>
              <a:rPr dirty="0" lang="en-US" smtClean="0"/>
              <a:t>Assessing the severity of a risk requires an evaluation of the likelihood of an occurrence and how substantial the consequences that it may cause. Some factors affecting this evaluation include the duration and frequency of exposure, number of persons affected, competence of those exposed, the type of equipment and its condition, and availability of first-aid provisions and/or emergency support.</a:t>
            </a:r>
            <a:endParaRPr dirty="0"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91" name=""/>
        <p:cNvGrpSpPr/>
        <p:nvPr/>
      </p:nvGrpSpPr>
      <p:grpSpPr>
        <a:xfrm>
          <a:off x="0" y="0"/>
          <a:ext cx="0" cy="0"/>
          <a:chOff x="0" y="0"/>
          <a:chExt cx="0" cy="0"/>
        </a:xfrm>
      </p:grpSpPr>
      <p:sp>
        <p:nvSpPr>
          <p:cNvPr id="1048641" name=""/>
          <p:cNvSpPr>
            <a:spLocks noGrp="1"/>
          </p:cNvSpPr>
          <p:nvPr>
            <p:ph type="title"/>
          </p:nvPr>
        </p:nvSpPr>
        <p:spPr/>
        <p:txBody>
          <a:bodyPr/>
          <a:p>
            <a:r>
              <a:rPr lang="en-US"/>
              <a:t>R</a:t>
            </a:r>
            <a:r>
              <a:rPr lang="en-US"/>
              <a:t>I</a:t>
            </a:r>
            <a:r>
              <a:rPr lang="en-US"/>
              <a:t>S</a:t>
            </a:r>
            <a:r>
              <a:rPr lang="en-US"/>
              <a:t>K</a:t>
            </a:r>
            <a:r>
              <a:rPr lang="en-US"/>
              <a:t> </a:t>
            </a:r>
            <a:r>
              <a:rPr lang="en-US"/>
              <a:t>M</a:t>
            </a:r>
            <a:r>
              <a:rPr lang="en-US"/>
              <a:t>A</a:t>
            </a:r>
            <a:r>
              <a:rPr lang="en-US"/>
              <a:t>T</a:t>
            </a:r>
            <a:r>
              <a:rPr lang="en-US"/>
              <a:t>R</a:t>
            </a:r>
            <a:r>
              <a:rPr lang="en-US"/>
              <a:t>I</a:t>
            </a:r>
            <a:r>
              <a:rPr lang="en-US"/>
              <a:t>X</a:t>
            </a:r>
            <a:endParaRPr lang="en-IN"/>
          </a:p>
        </p:txBody>
      </p:sp>
      <p:sp>
        <p:nvSpPr>
          <p:cNvPr id="1048642" name=""/>
          <p:cNvSpPr>
            <a:spLocks noGrp="1"/>
          </p:cNvSpPr>
          <p:nvPr>
            <p:ph idx="1"/>
          </p:nvPr>
        </p:nvSpPr>
        <p:spPr/>
        <p:txBody>
          <a:bodyPr/>
          <a:p>
            <a:endParaRPr lang="en-IN"/>
          </a:p>
        </p:txBody>
      </p:sp>
      <p:pic>
        <p:nvPicPr>
          <p:cNvPr id="2097153" name=""/>
          <p:cNvPicPr>
            <a:picLocks/>
          </p:cNvPicPr>
          <p:nvPr/>
        </p:nvPicPr>
        <p:blipFill>
          <a:blip xmlns:r="http://schemas.openxmlformats.org/officeDocument/2006/relationships" r:embed="rId1"/>
          <a:stretch>
            <a:fillRect/>
          </a:stretch>
        </p:blipFill>
        <p:spPr>
          <a:xfrm rot="6906">
            <a:off x="2433686" y="1468676"/>
            <a:ext cx="6106564" cy="4651358"/>
          </a:xfrm>
          <a:prstGeom prst="rect"/>
        </p:spPr>
      </p:pic>
      <p:pic>
        <p:nvPicPr>
          <p:cNvPr id="2097154" name=""/>
          <p:cNvPicPr>
            <a:picLocks/>
          </p:cNvPicPr>
          <p:nvPr/>
        </p:nvPicPr>
        <p:blipFill>
          <a:blip xmlns:r="http://schemas.openxmlformats.org/officeDocument/2006/relationships" r:embed="rId2"/>
          <a:stretch>
            <a:fillRect/>
          </a:stretch>
        </p:blipFill>
        <p:spPr>
          <a:xfrm rot="0">
            <a:off x="656290" y="1462547"/>
            <a:ext cx="1772731" cy="4559920"/>
          </a:xfrm>
          <a:prstGeom prst="rec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92" name=""/>
        <p:cNvGrpSpPr/>
        <p:nvPr/>
      </p:nvGrpSpPr>
      <p:grpSpPr>
        <a:xfrm>
          <a:off x="0" y="0"/>
          <a:ext cx="0" cy="0"/>
          <a:chOff x="0" y="0"/>
          <a:chExt cx="0" cy="0"/>
        </a:xfrm>
      </p:grpSpPr>
      <p:sp>
        <p:nvSpPr>
          <p:cNvPr id="1048643" name="Title 1"/>
          <p:cNvSpPr>
            <a:spLocks noGrp="1"/>
          </p:cNvSpPr>
          <p:nvPr>
            <p:ph type="title"/>
          </p:nvPr>
        </p:nvSpPr>
        <p:spPr/>
        <p:txBody>
          <a:bodyPr>
            <a:normAutofit fontScale="90000"/>
          </a:bodyPr>
          <a:p>
            <a:r>
              <a:rPr b="1" dirty="0" lang="en-US" smtClean="0"/>
              <a:t>Step 4. Implement changes and record your findings</a:t>
            </a:r>
            <a:endParaRPr dirty="0" lang="en-US"/>
          </a:p>
        </p:txBody>
      </p:sp>
      <p:sp>
        <p:nvSpPr>
          <p:cNvPr id="1048644" name="Content Placeholder 2"/>
          <p:cNvSpPr>
            <a:spLocks noGrp="1"/>
          </p:cNvSpPr>
          <p:nvPr>
            <p:ph idx="1"/>
          </p:nvPr>
        </p:nvSpPr>
        <p:spPr/>
        <p:txBody>
          <a:bodyPr/>
          <a:p>
            <a:r>
              <a:rPr dirty="0" lang="en-US" smtClean="0"/>
              <a:t>If a workplace has five or more individuals, significant findings of the risk assessments are required to be kept either electronically or in writing. Recording your findings on a </a:t>
            </a:r>
            <a:r>
              <a:rPr dirty="0" lang="en-US" u="sng" smtClean="0">
                <a:hlinkClick r:id="rId1" tooltip="Iosh Risk Assessment Project V20"/>
              </a:rPr>
              <a:t>risk assessment form</a:t>
            </a:r>
            <a:r>
              <a:rPr dirty="0" lang="en-US" smtClean="0"/>
              <a:t> is an easy way to keep track of the risks and control measures put in place to reduce the identified risk. The form includes:</a:t>
            </a:r>
            <a:endParaRPr dirty="0"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93" name=""/>
        <p:cNvGrpSpPr/>
        <p:nvPr/>
      </p:nvGrpSpPr>
      <p:grpSpPr>
        <a:xfrm>
          <a:off x="0" y="0"/>
          <a:ext cx="0" cy="0"/>
          <a:chOff x="0" y="0"/>
          <a:chExt cx="0" cy="0"/>
        </a:xfrm>
      </p:grpSpPr>
      <p:sp>
        <p:nvSpPr>
          <p:cNvPr id="1048645" name="Title 1"/>
          <p:cNvSpPr>
            <a:spLocks noGrp="1"/>
          </p:cNvSpPr>
          <p:nvPr>
            <p:ph type="title"/>
          </p:nvPr>
        </p:nvSpPr>
        <p:spPr/>
        <p:txBody>
          <a:bodyPr/>
          <a:p>
            <a:endParaRPr lang="en-US"/>
          </a:p>
        </p:txBody>
      </p:sp>
      <p:sp>
        <p:nvSpPr>
          <p:cNvPr id="1048646" name="Content Placeholder 2"/>
          <p:cNvSpPr>
            <a:spLocks noGrp="1"/>
          </p:cNvSpPr>
          <p:nvPr>
            <p:ph idx="1"/>
          </p:nvPr>
        </p:nvSpPr>
        <p:spPr/>
        <p:txBody>
          <a:bodyPr/>
          <a:p>
            <a:r>
              <a:rPr dirty="0" lang="en-US" smtClean="0"/>
              <a:t>What hazards were found</a:t>
            </a:r>
          </a:p>
          <a:p>
            <a:r>
              <a:rPr dirty="0" lang="en-US" smtClean="0"/>
              <a:t>Person(s) or groups affected</a:t>
            </a:r>
          </a:p>
          <a:p>
            <a:r>
              <a:rPr dirty="0" lang="en-US" smtClean="0"/>
              <a:t>The controls put in place to manage risks and who is monitoring them</a:t>
            </a:r>
          </a:p>
          <a:p>
            <a:r>
              <a:rPr dirty="0" lang="en-US" smtClean="0"/>
              <a:t>Who carried out the assessment</a:t>
            </a:r>
          </a:p>
          <a:p>
            <a:r>
              <a:rPr dirty="0" lang="en-US" smtClean="0"/>
              <a:t>On what date the assessment was done.</a:t>
            </a:r>
            <a:endParaRPr dirty="0"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94" name=""/>
        <p:cNvGrpSpPr/>
        <p:nvPr/>
      </p:nvGrpSpPr>
      <p:grpSpPr>
        <a:xfrm>
          <a:off x="0" y="0"/>
          <a:ext cx="0" cy="0"/>
          <a:chOff x="0" y="0"/>
          <a:chExt cx="0" cy="0"/>
        </a:xfrm>
      </p:grpSpPr>
      <p:sp>
        <p:nvSpPr>
          <p:cNvPr id="1048647" name="Title 1"/>
          <p:cNvSpPr>
            <a:spLocks noGrp="1"/>
          </p:cNvSpPr>
          <p:nvPr>
            <p:ph type="title"/>
          </p:nvPr>
        </p:nvSpPr>
        <p:spPr/>
        <p:txBody>
          <a:bodyPr/>
          <a:p>
            <a:endParaRPr lang="en-US"/>
          </a:p>
        </p:txBody>
      </p:sp>
      <p:sp>
        <p:nvSpPr>
          <p:cNvPr id="1048648" name="Content Placeholder 2"/>
          <p:cNvSpPr>
            <a:spLocks noGrp="1"/>
          </p:cNvSpPr>
          <p:nvPr>
            <p:ph idx="1"/>
          </p:nvPr>
        </p:nvSpPr>
        <p:spPr/>
        <p:txBody>
          <a:bodyPr/>
          <a:p>
            <a:r>
              <a:rPr dirty="0" lang="en-US" smtClean="0"/>
              <a:t>It is sensible to ensure the risk assessment is proportionate to the activity or task being carried out and this can often be a straightforward process for generic tasks.</a:t>
            </a:r>
            <a:endParaRPr dirty="0"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68" name=""/>
        <p:cNvGrpSpPr/>
        <p:nvPr/>
      </p:nvGrpSpPr>
      <p:grpSpPr>
        <a:xfrm>
          <a:off x="0" y="0"/>
          <a:ext cx="0" cy="0"/>
          <a:chOff x="0" y="0"/>
          <a:chExt cx="0" cy="0"/>
        </a:xfrm>
      </p:grpSpPr>
      <p:sp>
        <p:nvSpPr>
          <p:cNvPr id="1048595" name="Title 1"/>
          <p:cNvSpPr>
            <a:spLocks noGrp="1"/>
          </p:cNvSpPr>
          <p:nvPr>
            <p:ph type="title"/>
          </p:nvPr>
        </p:nvSpPr>
        <p:spPr/>
        <p:txBody>
          <a:bodyPr>
            <a:normAutofit fontScale="90000"/>
          </a:bodyPr>
          <a:p>
            <a:r>
              <a:rPr dirty="0" lang="en-US" smtClean="0"/>
              <a:t>What is risk management in engineering?</a:t>
            </a:r>
          </a:p>
        </p:txBody>
      </p:sp>
      <p:sp>
        <p:nvSpPr>
          <p:cNvPr id="1048596" name="Content Placeholder 2"/>
          <p:cNvSpPr>
            <a:spLocks noGrp="1"/>
          </p:cNvSpPr>
          <p:nvPr>
            <p:ph idx="1"/>
          </p:nvPr>
        </p:nvSpPr>
        <p:spPr/>
        <p:txBody>
          <a:bodyPr>
            <a:normAutofit/>
          </a:bodyPr>
          <a:p>
            <a:r>
              <a:rPr dirty="0" lang="en-US" smtClean="0"/>
              <a:t>What is Engineering Risk Management? Risk management in engineering sees beyond the immediate needs and analyzes and adjusts for different risks and uncertainties that may come. Engineers have assisted communities in reducing the harmful impact of adverse events, from natural disasters to technological hazards.</a:t>
            </a:r>
          </a:p>
          <a:p>
            <a:r>
              <a:rPr dirty="0" lang="en-US" smtClean="0"/>
              <a:t>Engineers  are also concerned with political risk management of the projects. </a:t>
            </a:r>
          </a:p>
          <a:p>
            <a:endParaRPr dirty="0"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95" name=""/>
        <p:cNvGrpSpPr/>
        <p:nvPr/>
      </p:nvGrpSpPr>
      <p:grpSpPr>
        <a:xfrm>
          <a:off x="0" y="0"/>
          <a:ext cx="0" cy="0"/>
          <a:chOff x="0" y="0"/>
          <a:chExt cx="0" cy="0"/>
        </a:xfrm>
      </p:grpSpPr>
      <p:sp>
        <p:nvSpPr>
          <p:cNvPr id="1048649" name="Title 1"/>
          <p:cNvSpPr>
            <a:spLocks noGrp="1"/>
          </p:cNvSpPr>
          <p:nvPr>
            <p:ph type="title"/>
          </p:nvPr>
        </p:nvSpPr>
        <p:spPr/>
        <p:txBody>
          <a:bodyPr>
            <a:normAutofit fontScale="90000"/>
          </a:bodyPr>
          <a:p>
            <a:r>
              <a:rPr b="1" dirty="0" lang="en-US" smtClean="0"/>
              <a:t>Step 5. Review your assessment and reassess if necessary</a:t>
            </a:r>
            <a:endParaRPr dirty="0" lang="en-US"/>
          </a:p>
        </p:txBody>
      </p:sp>
      <p:sp>
        <p:nvSpPr>
          <p:cNvPr id="1048650" name="Content Placeholder 2"/>
          <p:cNvSpPr>
            <a:spLocks noGrp="1"/>
          </p:cNvSpPr>
          <p:nvPr>
            <p:ph idx="1"/>
          </p:nvPr>
        </p:nvSpPr>
        <p:spPr/>
        <p:txBody>
          <a:bodyPr/>
          <a:p>
            <a:r>
              <a:rPr dirty="0" lang="en-US" smtClean="0"/>
              <a:t>Employers should periodically review the assessment and if necessary, re-assess any controls in place.</a:t>
            </a:r>
          </a:p>
          <a:p>
            <a:r>
              <a:rPr dirty="0" lang="en-US" smtClean="0"/>
              <a:t>A good guide as to when you may need to review your processes are:</a:t>
            </a:r>
          </a:p>
          <a:p>
            <a:endParaRPr dirty="0"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96" name=""/>
        <p:cNvGrpSpPr/>
        <p:nvPr/>
      </p:nvGrpSpPr>
      <p:grpSpPr>
        <a:xfrm>
          <a:off x="0" y="0"/>
          <a:ext cx="0" cy="0"/>
          <a:chOff x="0" y="0"/>
          <a:chExt cx="0" cy="0"/>
        </a:xfrm>
      </p:grpSpPr>
      <p:sp>
        <p:nvSpPr>
          <p:cNvPr id="1048651" name="Title 1"/>
          <p:cNvSpPr>
            <a:spLocks noGrp="1"/>
          </p:cNvSpPr>
          <p:nvPr>
            <p:ph type="title"/>
          </p:nvPr>
        </p:nvSpPr>
        <p:spPr/>
        <p:txBody>
          <a:bodyPr/>
          <a:p>
            <a:endParaRPr lang="en-US"/>
          </a:p>
        </p:txBody>
      </p:sp>
      <p:sp>
        <p:nvSpPr>
          <p:cNvPr id="1048652" name="Content Placeholder 2"/>
          <p:cNvSpPr>
            <a:spLocks noGrp="1"/>
          </p:cNvSpPr>
          <p:nvPr>
            <p:ph idx="1"/>
          </p:nvPr>
        </p:nvSpPr>
        <p:spPr/>
        <p:txBody>
          <a:bodyPr/>
          <a:p>
            <a:r>
              <a:rPr dirty="0" lang="en-US" smtClean="0"/>
              <a:t>After any significant change within the workplace or process in question</a:t>
            </a:r>
          </a:p>
          <a:p>
            <a:r>
              <a:rPr dirty="0" lang="en-US" smtClean="0"/>
              <a:t>After an accident or ill-health incident has occurred</a:t>
            </a:r>
          </a:p>
          <a:p>
            <a:r>
              <a:rPr dirty="0" lang="en-US" smtClean="0"/>
              <a:t>After near-misses have been reported.</a:t>
            </a:r>
            <a:endParaRPr dirty="0"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97" name=""/>
        <p:cNvGrpSpPr/>
        <p:nvPr/>
      </p:nvGrpSpPr>
      <p:grpSpPr>
        <a:xfrm>
          <a:off x="0" y="0"/>
          <a:ext cx="0" cy="0"/>
          <a:chOff x="0" y="0"/>
          <a:chExt cx="0" cy="0"/>
        </a:xfrm>
      </p:grpSpPr>
      <p:sp>
        <p:nvSpPr>
          <p:cNvPr id="1048653" name="Title 1"/>
          <p:cNvSpPr>
            <a:spLocks noGrp="1"/>
          </p:cNvSpPr>
          <p:nvPr>
            <p:ph type="title"/>
          </p:nvPr>
        </p:nvSpPr>
        <p:spPr/>
        <p:txBody>
          <a:bodyPr/>
          <a:p>
            <a:endParaRPr lang="en-US"/>
          </a:p>
        </p:txBody>
      </p:sp>
      <p:sp>
        <p:nvSpPr>
          <p:cNvPr id="1048654" name="Content Placeholder 2"/>
          <p:cNvSpPr>
            <a:spLocks noGrp="1"/>
          </p:cNvSpPr>
          <p:nvPr>
            <p:ph idx="1"/>
          </p:nvPr>
        </p:nvSpPr>
        <p:spPr/>
        <p:txBody>
          <a:bodyPr>
            <a:normAutofit/>
          </a:bodyPr>
          <a:p>
            <a:r>
              <a:rPr dirty="0" lang="en-US" smtClean="0"/>
              <a:t>Forgetting to review your risk assessment is easy, especially when trying to run a business. Don't wait until it's too late, set a date to review your risk assessment when you're conducting it and don't forget to add the date to your diary.</a:t>
            </a:r>
          </a:p>
          <a:p>
            <a:r>
              <a:rPr dirty="0" lang="en-US" smtClean="0"/>
              <a:t>Significant changes can happen in businesses and when they do, make sure to review your risk assessment and amend it if you need to. If you or your organisation are planning changes that will happen in the future, ensure a risk assessment review is included.</a:t>
            </a:r>
          </a:p>
          <a:p>
            <a:endParaRPr dirty="0"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98" name=""/>
        <p:cNvGrpSpPr/>
        <p:nvPr/>
      </p:nvGrpSpPr>
      <p:grpSpPr>
        <a:xfrm>
          <a:off x="0" y="0"/>
          <a:ext cx="0" cy="0"/>
          <a:chOff x="0" y="0"/>
          <a:chExt cx="0" cy="0"/>
        </a:xfrm>
      </p:grpSpPr>
      <p:sp>
        <p:nvSpPr>
          <p:cNvPr id="1048655" name="Title 1"/>
          <p:cNvSpPr>
            <a:spLocks noGrp="1"/>
          </p:cNvSpPr>
          <p:nvPr>
            <p:ph type="title"/>
          </p:nvPr>
        </p:nvSpPr>
        <p:spPr/>
        <p:txBody>
          <a:bodyPr>
            <a:normAutofit/>
          </a:bodyPr>
          <a:p>
            <a:r>
              <a:rPr b="1" dirty="0" lang="en-US" smtClean="0"/>
              <a:t>What documentation do you need?</a:t>
            </a:r>
            <a:endParaRPr dirty="0" lang="en-US"/>
          </a:p>
        </p:txBody>
      </p:sp>
      <p:sp>
        <p:nvSpPr>
          <p:cNvPr id="1048656" name="Content Placeholder 2"/>
          <p:cNvSpPr>
            <a:spLocks noGrp="1"/>
          </p:cNvSpPr>
          <p:nvPr>
            <p:ph idx="1"/>
          </p:nvPr>
        </p:nvSpPr>
        <p:spPr/>
        <p:txBody>
          <a:bodyPr/>
          <a:p>
            <a:r>
              <a:rPr dirty="0" lang="en-US" smtClean="0"/>
              <a:t>It is a misconception that risk assessments inherently involve a vast amount of paperwork. It can be as straight forward as completing a basic </a:t>
            </a:r>
            <a:r>
              <a:rPr dirty="0" lang="en-US" smtClean="0">
                <a:hlinkClick r:id="rId1" tooltip="Iosh Risk Assessment Project V20"/>
              </a:rPr>
              <a:t>risk assessment form</a:t>
            </a:r>
            <a:r>
              <a:rPr dirty="0" lang="en-US" smtClean="0"/>
              <a:t> for many generic tasks or activities. </a:t>
            </a:r>
          </a:p>
          <a:p>
            <a:r>
              <a:rPr dirty="0" lang="en-US" smtClean="0"/>
              <a:t>However, employers should make sure they record significant findings including:</a:t>
            </a:r>
            <a:endParaRPr dirty="0"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99" name=""/>
        <p:cNvGrpSpPr/>
        <p:nvPr/>
      </p:nvGrpSpPr>
      <p:grpSpPr>
        <a:xfrm>
          <a:off x="0" y="0"/>
          <a:ext cx="0" cy="0"/>
          <a:chOff x="0" y="0"/>
          <a:chExt cx="0" cy="0"/>
        </a:xfrm>
      </p:grpSpPr>
      <p:sp>
        <p:nvSpPr>
          <p:cNvPr id="1048657" name="Title 1"/>
          <p:cNvSpPr>
            <a:spLocks noGrp="1"/>
          </p:cNvSpPr>
          <p:nvPr>
            <p:ph type="title"/>
          </p:nvPr>
        </p:nvSpPr>
        <p:spPr/>
        <p:txBody>
          <a:bodyPr/>
          <a:p>
            <a:endParaRPr lang="en-US"/>
          </a:p>
        </p:txBody>
      </p:sp>
      <p:sp>
        <p:nvSpPr>
          <p:cNvPr id="1048658" name="Content Placeholder 2"/>
          <p:cNvSpPr>
            <a:spLocks noGrp="1"/>
          </p:cNvSpPr>
          <p:nvPr>
            <p:ph idx="1"/>
          </p:nvPr>
        </p:nvSpPr>
        <p:spPr/>
        <p:txBody>
          <a:bodyPr/>
          <a:p>
            <a:r>
              <a:rPr dirty="0" lang="en-US" smtClean="0"/>
              <a:t>Any hazards identified</a:t>
            </a:r>
          </a:p>
          <a:p>
            <a:r>
              <a:rPr dirty="0" lang="en-US" smtClean="0"/>
              <a:t>What controls are in currently in place, and information on any further control measures that may be required</a:t>
            </a:r>
          </a:p>
          <a:p>
            <a:r>
              <a:rPr dirty="0" lang="en-US" smtClean="0"/>
              <a:t>Any individuals that have been identified as being especially at risk.</a:t>
            </a:r>
          </a:p>
          <a:p>
            <a:endParaRPr dirty="0"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00" name=""/>
        <p:cNvGrpSpPr/>
        <p:nvPr/>
      </p:nvGrpSpPr>
      <p:grpSpPr>
        <a:xfrm>
          <a:off x="0" y="0"/>
          <a:ext cx="0" cy="0"/>
          <a:chOff x="0" y="0"/>
          <a:chExt cx="0" cy="0"/>
        </a:xfrm>
      </p:grpSpPr>
      <p:sp>
        <p:nvSpPr>
          <p:cNvPr id="1048659" name="Title 1"/>
          <p:cNvSpPr>
            <a:spLocks noGrp="1"/>
          </p:cNvSpPr>
          <p:nvPr>
            <p:ph type="title"/>
          </p:nvPr>
        </p:nvSpPr>
        <p:spPr/>
        <p:txBody>
          <a:bodyPr/>
          <a:p>
            <a:endParaRPr lang="en-US"/>
          </a:p>
        </p:txBody>
      </p:sp>
      <p:sp>
        <p:nvSpPr>
          <p:cNvPr id="1048660" name="Content Placeholder 2"/>
          <p:cNvSpPr>
            <a:spLocks noGrp="1"/>
          </p:cNvSpPr>
          <p:nvPr>
            <p:ph idx="1"/>
          </p:nvPr>
        </p:nvSpPr>
        <p:spPr/>
        <p:txBody>
          <a:bodyPr>
            <a:normAutofit/>
          </a:bodyPr>
          <a:p>
            <a:r>
              <a:rPr dirty="0" lang="en-US" smtClean="0"/>
              <a:t>There is no set amount of time that you are required to retain the risk assessment, but it is best practice to keep it as long as is considered relevant to a particular task or activity.</a:t>
            </a:r>
          </a:p>
          <a:p>
            <a:r>
              <a:rPr dirty="0" lang="en-US" smtClean="0"/>
              <a:t>Risk assessments are an integral part of ensuring the health, safety and wellbeing of everyone within the workplace.</a:t>
            </a:r>
            <a:endParaRPr dirty="0"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01" name=""/>
        <p:cNvGrpSpPr/>
        <p:nvPr/>
      </p:nvGrpSpPr>
      <p:grpSpPr>
        <a:xfrm>
          <a:off x="0" y="0"/>
          <a:ext cx="0" cy="0"/>
          <a:chOff x="0" y="0"/>
          <a:chExt cx="0" cy="0"/>
        </a:xfrm>
      </p:grpSpPr>
      <p:sp>
        <p:nvSpPr>
          <p:cNvPr id="1048661" name="Title 1"/>
          <p:cNvSpPr>
            <a:spLocks noGrp="1"/>
          </p:cNvSpPr>
          <p:nvPr>
            <p:ph type="title"/>
          </p:nvPr>
        </p:nvSpPr>
        <p:spPr/>
        <p:txBody>
          <a:bodyPr/>
          <a:p>
            <a:r>
              <a:rPr dirty="0" lang="en-US" smtClean="0"/>
              <a:t>SAFETY CHECK LIST</a:t>
            </a:r>
            <a:endParaRPr dirty="0" lang="en-US"/>
          </a:p>
        </p:txBody>
      </p:sp>
      <p:sp>
        <p:nvSpPr>
          <p:cNvPr id="1048662" name="Content Placeholder 2"/>
          <p:cNvSpPr>
            <a:spLocks noGrp="1"/>
          </p:cNvSpPr>
          <p:nvPr>
            <p:ph idx="1"/>
          </p:nvPr>
        </p:nvSpPr>
        <p:spPr/>
        <p:txBody>
          <a:bodyPr>
            <a:normAutofit/>
          </a:bodyPr>
          <a:p>
            <a:r>
              <a:rPr dirty="0" lang="en-US" smtClean="0"/>
              <a:t>What is a safety checklist?</a:t>
            </a:r>
          </a:p>
          <a:p>
            <a:r>
              <a:rPr dirty="0" lang="en-US" smtClean="0"/>
              <a:t>A safety checklist is typically a tool that allows professionals to receive a broad overview of safety practices, behaviors, and risks inside a workplace or department. Its primary purpose is to remind individuals of the areas to inspect and which details are critical for safety.</a:t>
            </a:r>
          </a:p>
          <a:p>
            <a:r>
              <a:rPr dirty="0" lang="en-US" smtClean="0"/>
              <a:t>This can only be prepared correctly, if the Risk Assessment has been performed  taking into account all the Risk possibilities, which are present or may occur during the </a:t>
            </a:r>
            <a:r>
              <a:rPr lang="en-US" smtClean="0"/>
              <a:t>ongoing process.</a:t>
            </a:r>
            <a:endParaRPr dirty="0"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02" name=""/>
        <p:cNvGrpSpPr/>
        <p:nvPr/>
      </p:nvGrpSpPr>
      <p:grpSpPr>
        <a:xfrm>
          <a:off x="0" y="0"/>
          <a:ext cx="0" cy="0"/>
          <a:chOff x="0" y="0"/>
          <a:chExt cx="0" cy="0"/>
        </a:xfrm>
      </p:grpSpPr>
      <p:sp>
        <p:nvSpPr>
          <p:cNvPr id="1048663" name="Title 1"/>
          <p:cNvSpPr>
            <a:spLocks noGrp="1"/>
          </p:cNvSpPr>
          <p:nvPr>
            <p:ph type="title"/>
          </p:nvPr>
        </p:nvSpPr>
        <p:spPr/>
        <p:txBody>
          <a:bodyPr/>
          <a:p>
            <a:r>
              <a:rPr b="1" dirty="0" lang="en-US" smtClean="0"/>
              <a:t>Risk assessment</a:t>
            </a:r>
            <a:endParaRPr dirty="0" lang="en-US"/>
          </a:p>
        </p:txBody>
      </p:sp>
      <p:sp>
        <p:nvSpPr>
          <p:cNvPr id="1048664" name="Content Placeholder 2"/>
          <p:cNvSpPr>
            <a:spLocks noGrp="1"/>
          </p:cNvSpPr>
          <p:nvPr>
            <p:ph idx="1"/>
          </p:nvPr>
        </p:nvSpPr>
        <p:spPr/>
        <p:txBody>
          <a:bodyPr>
            <a:normAutofit/>
          </a:bodyPr>
          <a:p>
            <a:r>
              <a:rPr b="1" dirty="0" lang="en-US"/>
              <a:t>Risk assessment</a:t>
            </a:r>
            <a:r>
              <a:rPr dirty="0" lang="en-US"/>
              <a:t> determines possible mishaps, their likelihood and consequences, and the </a:t>
            </a:r>
            <a:r>
              <a:rPr dirty="0" lang="en-US">
                <a:hlinkClick r:id="rId1" tooltip="Engineering tolerance"/>
              </a:rPr>
              <a:t>tolerances</a:t>
            </a:r>
            <a:r>
              <a:rPr dirty="0" lang="en-US"/>
              <a:t> for such events</a:t>
            </a:r>
            <a:r>
              <a:rPr dirty="0" lang="en-US" smtClean="0"/>
              <a:t>.</a:t>
            </a:r>
            <a:r>
              <a:rPr dirty="0" lang="en-US"/>
              <a:t> The results of this process may be expressed in a </a:t>
            </a:r>
            <a:r>
              <a:rPr dirty="0" lang="en-US">
                <a:hlinkClick r:id="rId2" tooltip="Quantitative property"/>
              </a:rPr>
              <a:t>quantitative</a:t>
            </a:r>
            <a:r>
              <a:rPr dirty="0" lang="en-US"/>
              <a:t> or </a:t>
            </a:r>
            <a:r>
              <a:rPr dirty="0" lang="en-US">
                <a:hlinkClick r:id="rId3" tooltip="Qualitative data"/>
              </a:rPr>
              <a:t>qualitative</a:t>
            </a:r>
            <a:r>
              <a:rPr dirty="0" lang="en-US"/>
              <a:t> fashion. Risk assessment is an inherent part of a broader </a:t>
            </a:r>
            <a:r>
              <a:rPr dirty="0" lang="en-US">
                <a:hlinkClick r:id="rId4" tooltip="Risk management"/>
              </a:rPr>
              <a:t>risk management</a:t>
            </a:r>
            <a:r>
              <a:rPr dirty="0" lang="en-US"/>
              <a:t> strategy to help reduce any potential risk-related consequences</a:t>
            </a:r>
            <a:r>
              <a:rPr dirty="0" lang="en-US" smtClean="0"/>
              <a:t>.</a:t>
            </a:r>
            <a:endParaRPr dirty="0" lang="en-US"/>
          </a:p>
          <a:p>
            <a:r>
              <a:rPr dirty="0" lang="en-US"/>
              <a:t>More precisely, risk assessment identifies and analyses potential (future) events that may negatively impact individuals, assets, and/or the environment (i.e. </a:t>
            </a:r>
            <a:r>
              <a:rPr dirty="0" lang="en-US">
                <a:hlinkClick r:id="rId5" tooltip="Hazard analysis"/>
              </a:rPr>
              <a:t>hazard analysis</a:t>
            </a:r>
            <a:r>
              <a:rPr dirty="0" lang="en-US"/>
              <a:t>). It also makes judgments "on the </a:t>
            </a:r>
            <a:r>
              <a:rPr dirty="0" lang="en-US">
                <a:hlinkClick r:id="rId6" tooltip="Tolerability"/>
              </a:rPr>
              <a:t>tolerability</a:t>
            </a:r>
            <a:r>
              <a:rPr dirty="0" lang="en-US"/>
              <a:t> of the risk on the basis of a risk analysis" while considering influencing factors (i.e. risk evaluation</a:t>
            </a:r>
            <a:r>
              <a:rPr dirty="0" lang="en-US" smtClean="0"/>
              <a:t>).</a:t>
            </a:r>
            <a:endParaRPr dirty="0"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03" name=""/>
        <p:cNvGrpSpPr/>
        <p:nvPr/>
      </p:nvGrpSpPr>
      <p:grpSpPr>
        <a:xfrm>
          <a:off x="0" y="0"/>
          <a:ext cx="0" cy="0"/>
          <a:chOff x="0" y="0"/>
          <a:chExt cx="0" cy="0"/>
        </a:xfrm>
      </p:grpSpPr>
      <p:sp>
        <p:nvSpPr>
          <p:cNvPr id="1048665" name="Title 1"/>
          <p:cNvSpPr>
            <a:spLocks noGrp="1"/>
          </p:cNvSpPr>
          <p:nvPr>
            <p:ph type="title"/>
          </p:nvPr>
        </p:nvSpPr>
        <p:spPr/>
        <p:txBody>
          <a:bodyPr>
            <a:normAutofit/>
          </a:bodyPr>
          <a:p>
            <a:r>
              <a:rPr dirty="0" lang="en-US" smtClean="0"/>
              <a:t>Process</a:t>
            </a:r>
            <a:br>
              <a:rPr dirty="0" lang="en-US" smtClean="0"/>
            </a:br>
            <a:endParaRPr dirty="0" lang="en-US"/>
          </a:p>
        </p:txBody>
      </p:sp>
      <p:sp>
        <p:nvSpPr>
          <p:cNvPr id="1048666" name="Content Placeholder 2"/>
          <p:cNvSpPr>
            <a:spLocks noGrp="1"/>
          </p:cNvSpPr>
          <p:nvPr>
            <p:ph idx="1"/>
          </p:nvPr>
        </p:nvSpPr>
        <p:spPr/>
        <p:txBody>
          <a:bodyPr>
            <a:normAutofit/>
          </a:bodyPr>
          <a:p>
            <a:r>
              <a:rPr dirty="0" lang="en-US" smtClean="0"/>
              <a:t>Older textbooks distinguish between the term </a:t>
            </a:r>
            <a:r>
              <a:rPr dirty="0" lang="en-US" smtClean="0">
                <a:hlinkClick r:id="rId1" tooltip="Risk analysis"/>
              </a:rPr>
              <a:t>risk analysis</a:t>
            </a:r>
            <a:r>
              <a:rPr dirty="0" lang="en-US" smtClean="0"/>
              <a:t> and </a:t>
            </a:r>
            <a:r>
              <a:rPr dirty="0" lang="en-US" smtClean="0">
                <a:hlinkClick r:id="rId2" tooltip="Risk evaluation"/>
              </a:rPr>
              <a:t>risk evaluation</a:t>
            </a:r>
            <a:r>
              <a:rPr dirty="0" lang="en-US" smtClean="0"/>
              <a:t>; a risk analysis includes the following 4 steps:</a:t>
            </a:r>
          </a:p>
          <a:p>
            <a:r>
              <a:rPr dirty="0" lang="en-US" smtClean="0"/>
              <a:t> </a:t>
            </a:r>
            <a:r>
              <a:rPr dirty="0" lang="en-US" err="1" u="sng" smtClean="0"/>
              <a:t>Context</a:t>
            </a:r>
            <a:r>
              <a:rPr dirty="0" lang="en-US" err="1" smtClean="0"/>
              <a:t>,establish</a:t>
            </a:r>
            <a:r>
              <a:rPr dirty="0" lang="en-US" smtClean="0"/>
              <a:t> the context, which restricts the range of hazards to be considered. It is also necessary to identify the potential parties or assets which may be affected by the threat, and the potential consequences to them if the hazard is activated.</a:t>
            </a:r>
          </a:p>
          <a:p>
            <a:r>
              <a:rPr dirty="0" lang="en-US" smtClean="0">
                <a:hlinkClick r:id="rId3" tooltip="Hazard identification"/>
              </a:rPr>
              <a:t>Hazard identification</a:t>
            </a:r>
            <a:r>
              <a:rPr dirty="0" lang="en-US" smtClean="0"/>
              <a:t>, an </a:t>
            </a:r>
            <a:r>
              <a:rPr dirty="0" i="1" lang="en-US" smtClean="0"/>
              <a:t>identification of visible and implied hazards</a:t>
            </a:r>
            <a:r>
              <a:rPr dirty="0" lang="en-US" smtClean="0"/>
              <a:t> and </a:t>
            </a:r>
            <a:r>
              <a:rPr dirty="0" i="1" lang="en-US" smtClean="0"/>
              <a:t>determining the qualitative nature of the potential adverse consequences</a:t>
            </a:r>
            <a:r>
              <a:rPr dirty="0" lang="en-US" smtClean="0"/>
              <a:t> of each hazard. Without a potential adverse consequence, there is no hazard.</a:t>
            </a:r>
          </a:p>
          <a:p>
            <a:r>
              <a:rPr dirty="0" lang="en-US" smtClean="0">
                <a:hlinkClick r:id="rId4" tooltip="Frequency analysis"/>
              </a:rPr>
              <a:t>frequency analysis</a:t>
            </a:r>
            <a:r>
              <a:rPr dirty="0" lang="en-US" smtClean="0"/>
              <a:t> If a consequence is dependent on dose, i.e. the amount of exposure, the relationship between dose and severity of consequence must be established, and the risk depends on the probable dose, which may depend on concentration or amplitude and duration or frequency of exposure. This is the general case for many </a:t>
            </a:r>
            <a:r>
              <a:rPr dirty="0" lang="en-US" smtClean="0">
                <a:hlinkClick r:id="rId5" tooltip="Health hazard"/>
              </a:rPr>
              <a:t>health hazards</a:t>
            </a:r>
            <a:r>
              <a:rPr dirty="0" lang="en-US" smtClean="0"/>
              <a:t> where the mechanism of injury is toxicity or repetitive injury, particularly where the </a:t>
            </a:r>
            <a:r>
              <a:rPr dirty="0" lang="en-US" smtClean="0">
                <a:hlinkClick r:id="rId6" tooltip="Cumulative effects (environment)"/>
              </a:rPr>
              <a:t>effect is cumulative</a:t>
            </a:r>
            <a:r>
              <a:rPr dirty="0" lang="en-US" smtClean="0"/>
              <a:t>.</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04" name=""/>
        <p:cNvGrpSpPr/>
        <p:nvPr/>
      </p:nvGrpSpPr>
      <p:grpSpPr>
        <a:xfrm>
          <a:off x="0" y="0"/>
          <a:ext cx="0" cy="0"/>
          <a:chOff x="0" y="0"/>
          <a:chExt cx="0" cy="0"/>
        </a:xfrm>
      </p:grpSpPr>
      <p:sp>
        <p:nvSpPr>
          <p:cNvPr id="1048667" name="Title 1"/>
          <p:cNvSpPr>
            <a:spLocks noGrp="1"/>
          </p:cNvSpPr>
          <p:nvPr>
            <p:ph type="title"/>
          </p:nvPr>
        </p:nvSpPr>
        <p:spPr/>
        <p:txBody>
          <a:bodyPr/>
          <a:p>
            <a:endParaRPr lang="en-US"/>
          </a:p>
        </p:txBody>
      </p:sp>
      <p:sp>
        <p:nvSpPr>
          <p:cNvPr id="1048668" name="Content Placeholder 2"/>
          <p:cNvSpPr>
            <a:spLocks noGrp="1"/>
          </p:cNvSpPr>
          <p:nvPr>
            <p:ph idx="1"/>
          </p:nvPr>
        </p:nvSpPr>
        <p:spPr/>
        <p:txBody>
          <a:bodyPr>
            <a:normAutofit/>
          </a:bodyPr>
          <a:p>
            <a:r>
              <a:rPr dirty="0" lang="en-US" smtClean="0"/>
              <a:t>consequence analysis. For other hazards, the consequences may either occur or not, and the severity may be extremely variable even when the triggering conditions are the same. This is typical of many biological hazards as well as a large range of safety hazards. Exposure to a pathogen may or may not result in actual infection, and the consequences of infection may also be variable. Similarly, a fall from the same place may result in minor injury or death, depending on unpredictable details. In these cases, estimates must be made of reasonably likely consequences and associated probability of occurrence.</a:t>
            </a:r>
          </a:p>
          <a:p>
            <a:r>
              <a:rPr dirty="0" lang="en-US" smtClean="0"/>
              <a:t>A risk evaluation means that </a:t>
            </a:r>
            <a:r>
              <a:rPr dirty="0" lang="en-US" err="1" smtClean="0"/>
              <a:t>judgements</a:t>
            </a:r>
            <a:r>
              <a:rPr dirty="0" lang="en-US" smtClean="0"/>
              <a:t> are made on the tolerability of the identified risks, leading to risk acceptance. When risk analysis and risk evaluation are made at the same time, it is called risk assessment.</a:t>
            </a:r>
            <a:endParaRPr dirty="0"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69" name=""/>
        <p:cNvGrpSpPr/>
        <p:nvPr/>
      </p:nvGrpSpPr>
      <p:grpSpPr>
        <a:xfrm>
          <a:off x="0" y="0"/>
          <a:ext cx="0" cy="0"/>
          <a:chOff x="0" y="0"/>
          <a:chExt cx="0" cy="0"/>
        </a:xfrm>
      </p:grpSpPr>
      <p:sp>
        <p:nvSpPr>
          <p:cNvPr id="1048597" name="Title 1"/>
          <p:cNvSpPr>
            <a:spLocks noGrp="1"/>
          </p:cNvSpPr>
          <p:nvPr>
            <p:ph type="title"/>
          </p:nvPr>
        </p:nvSpPr>
        <p:spPr/>
        <p:txBody>
          <a:bodyPr/>
          <a:p>
            <a:endParaRPr lang="en-US"/>
          </a:p>
        </p:txBody>
      </p:sp>
      <p:sp>
        <p:nvSpPr>
          <p:cNvPr id="1048598" name="Content Placeholder 2"/>
          <p:cNvSpPr>
            <a:spLocks noGrp="1"/>
          </p:cNvSpPr>
          <p:nvPr>
            <p:ph idx="1"/>
          </p:nvPr>
        </p:nvSpPr>
        <p:spPr/>
        <p:txBody>
          <a:bodyPr/>
          <a:p>
            <a:r>
              <a:rPr dirty="0" lang="en-US" smtClean="0"/>
              <a:t>Risks can be managed in many ways. They can be eliminated, transferred, retained or reduced. Risk reduction activities reduce the risk to an "acceptable" level, derived after taking into account a selection of factors such as government policy, industry norms, and economic, social and cultural factors.</a:t>
            </a:r>
            <a:endParaRPr dirty="0"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05" name=""/>
        <p:cNvGrpSpPr/>
        <p:nvPr/>
      </p:nvGrpSpPr>
      <p:grpSpPr>
        <a:xfrm>
          <a:off x="0" y="0"/>
          <a:ext cx="0" cy="0"/>
          <a:chOff x="0" y="0"/>
          <a:chExt cx="0" cy="0"/>
        </a:xfrm>
      </p:grpSpPr>
      <p:sp>
        <p:nvSpPr>
          <p:cNvPr id="1048669" name="Title 1"/>
          <p:cNvSpPr>
            <a:spLocks noGrp="1"/>
          </p:cNvSpPr>
          <p:nvPr>
            <p:ph type="title"/>
          </p:nvPr>
        </p:nvSpPr>
        <p:spPr/>
        <p:txBody>
          <a:bodyPr>
            <a:normAutofit/>
          </a:bodyPr>
          <a:p>
            <a:r>
              <a:rPr b="1" dirty="0" lang="en-US" smtClean="0"/>
              <a:t> Health and Safety Inspection Checklists for the Workplace</a:t>
            </a:r>
            <a:endParaRPr b="1" dirty="0" lang="en-US"/>
          </a:p>
        </p:txBody>
      </p:sp>
      <p:sp>
        <p:nvSpPr>
          <p:cNvPr id="1048670" name="Content Placeholder 3"/>
          <p:cNvSpPr>
            <a:spLocks noGrp="1"/>
          </p:cNvSpPr>
          <p:nvPr>
            <p:ph idx="1"/>
          </p:nvPr>
        </p:nvSpPr>
        <p:spPr/>
        <p:txBody>
          <a:bodyPr>
            <a:normAutofit lnSpcReduction="10000"/>
          </a:bodyPr>
          <a:p>
            <a:r>
              <a:rPr dirty="0" lang="en-US" smtClean="0"/>
              <a:t>Workplace health and safety are important standards to recognize and maintain, regardless of industry. Professionals can use many types of Occupational Safety and Health Administration-compliant safety inspection checklists to mitigate risk and promote well-being at work. With proper safety regulations, employees can feel confident and comfortable in their work environments and excel in their duties. </a:t>
            </a:r>
            <a:endParaRPr dirty="0"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06" name=""/>
        <p:cNvGrpSpPr/>
        <p:nvPr/>
      </p:nvGrpSpPr>
      <p:grpSpPr>
        <a:xfrm>
          <a:off x="0" y="0"/>
          <a:ext cx="0" cy="0"/>
          <a:chOff x="0" y="0"/>
          <a:chExt cx="0" cy="0"/>
        </a:xfrm>
      </p:grpSpPr>
      <p:sp>
        <p:nvSpPr>
          <p:cNvPr id="1048671" name="Title 1"/>
          <p:cNvSpPr>
            <a:spLocks noGrp="1"/>
          </p:cNvSpPr>
          <p:nvPr>
            <p:ph type="title"/>
          </p:nvPr>
        </p:nvSpPr>
        <p:spPr/>
        <p:txBody>
          <a:bodyPr>
            <a:normAutofit/>
          </a:bodyPr>
          <a:p>
            <a:r>
              <a:rPr b="1" dirty="0" lang="en-US" smtClean="0"/>
              <a:t>What is a safety inspection checklist?</a:t>
            </a:r>
            <a:endParaRPr b="1" dirty="0" lang="en-US"/>
          </a:p>
        </p:txBody>
      </p:sp>
      <p:sp>
        <p:nvSpPr>
          <p:cNvPr id="1048672" name="Content Placeholder 3"/>
          <p:cNvSpPr>
            <a:spLocks noGrp="1"/>
          </p:cNvSpPr>
          <p:nvPr>
            <p:ph idx="1"/>
          </p:nvPr>
        </p:nvSpPr>
        <p:spPr/>
        <p:txBody>
          <a:bodyPr>
            <a:normAutofit/>
          </a:bodyPr>
          <a:p>
            <a:r>
              <a:rPr dirty="0" lang="en-US" smtClean="0"/>
              <a:t>Safety inspection checklists are tools professionals from various industries use to conduct safety examinations and tests. The </a:t>
            </a:r>
            <a:r>
              <a:rPr dirty="0" lang="en-US" smtClean="0">
                <a:hlinkClick r:id="rId1"/>
              </a:rPr>
              <a:t>Occupational Safety and Health Administration (OSHA)</a:t>
            </a:r>
            <a:r>
              <a:rPr dirty="0" lang="en-US" smtClean="0"/>
              <a:t> sets the standards for most safety checklists used on job sites across various industries in the United States. These checklists help determine whether a work site is safe for employees and if there are any existing workplace hazards. Regular safety checklists allow professionals to identify potential risks, such as equipment failures or chemical exposures, expediently. From here, they can take action to protect themselves and their colleagues by mitigating or removing hazards.</a:t>
            </a:r>
            <a:endParaRPr dirty="0"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07" name=""/>
        <p:cNvGrpSpPr/>
        <p:nvPr/>
      </p:nvGrpSpPr>
      <p:grpSpPr>
        <a:xfrm>
          <a:off x="0" y="0"/>
          <a:ext cx="0" cy="0"/>
          <a:chOff x="0" y="0"/>
          <a:chExt cx="0" cy="0"/>
        </a:xfrm>
      </p:grpSpPr>
      <p:sp>
        <p:nvSpPr>
          <p:cNvPr id="1048673" name="Title 1"/>
          <p:cNvSpPr>
            <a:spLocks noGrp="1"/>
          </p:cNvSpPr>
          <p:nvPr>
            <p:ph type="title"/>
          </p:nvPr>
        </p:nvSpPr>
        <p:spPr/>
        <p:txBody>
          <a:bodyPr/>
          <a:p>
            <a:r>
              <a:rPr dirty="0" lang="en-US" smtClean="0"/>
              <a:t>Factors Affecting Risk Assessment</a:t>
            </a:r>
            <a:endParaRPr dirty="0" lang="en-US"/>
          </a:p>
        </p:txBody>
      </p:sp>
      <p:sp>
        <p:nvSpPr>
          <p:cNvPr id="1048674" name="Content Placeholder 2"/>
          <p:cNvSpPr>
            <a:spLocks noGrp="1"/>
          </p:cNvSpPr>
          <p:nvPr>
            <p:ph idx="1"/>
          </p:nvPr>
        </p:nvSpPr>
        <p:spPr/>
        <p:txBody>
          <a:bodyPr>
            <a:normAutofit/>
          </a:bodyPr>
          <a:p>
            <a:r>
              <a:rPr dirty="0" lang="en-US" smtClean="0"/>
              <a:t>The risk assessment may include an evaluation of what the risks mean in practice to those effected. This will depend heavily on how the risk is perceived. Risk perception involves people's beliefs, attitudes, </a:t>
            </a:r>
            <a:r>
              <a:rPr dirty="0" lang="en-US" err="1" smtClean="0"/>
              <a:t>judgements</a:t>
            </a:r>
            <a:r>
              <a:rPr dirty="0" lang="en-US" smtClean="0"/>
              <a:t> and feelings, as well as the wider social or cultural values that people adopt towards hazards and their benefits. The way in which people perceive risk is vital in the process of assessing and managing risk. Risk perception will be a major determinant in whether a risk is deemed to be "acceptable" and whether the risk management measures imposed are seen to resolve the problem.</a:t>
            </a:r>
            <a:endParaRPr dirty="0"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08" name=""/>
        <p:cNvGrpSpPr/>
        <p:nvPr/>
      </p:nvGrpSpPr>
      <p:grpSpPr>
        <a:xfrm>
          <a:off x="0" y="0"/>
          <a:ext cx="0" cy="0"/>
          <a:chOff x="0" y="0"/>
          <a:chExt cx="0" cy="0"/>
        </a:xfrm>
      </p:grpSpPr>
      <p:sp>
        <p:nvSpPr>
          <p:cNvPr id="1048675" name="Title 1"/>
          <p:cNvSpPr>
            <a:spLocks noGrp="1"/>
          </p:cNvSpPr>
          <p:nvPr>
            <p:ph type="title"/>
          </p:nvPr>
        </p:nvSpPr>
        <p:spPr/>
        <p:txBody>
          <a:bodyPr>
            <a:normAutofit/>
          </a:bodyPr>
          <a:p>
            <a:r>
              <a:rPr b="1" dirty="0" lang="en-US" smtClean="0"/>
              <a:t>Benefits of safety inspection checklists</a:t>
            </a:r>
            <a:br>
              <a:rPr b="1" dirty="0" lang="en-US" smtClean="0"/>
            </a:br>
            <a:endParaRPr dirty="0" lang="en-US"/>
          </a:p>
        </p:txBody>
      </p:sp>
      <p:sp>
        <p:nvSpPr>
          <p:cNvPr id="1048676" name="Content Placeholder 2"/>
          <p:cNvSpPr>
            <a:spLocks noGrp="1"/>
          </p:cNvSpPr>
          <p:nvPr>
            <p:ph idx="1"/>
          </p:nvPr>
        </p:nvSpPr>
        <p:spPr/>
        <p:txBody>
          <a:bodyPr/>
          <a:p>
            <a:r>
              <a:rPr dirty="0" lang="en-US" smtClean="0"/>
              <a:t>Safety checklists are important tools that help workplaces promote employee well-being and manage potential occupational hazards. There are some significant benefits that employees may enjoy from implementing the use of safety inspection checklists in their workplace, including:</a:t>
            </a:r>
            <a:endParaRPr dirty="0"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09" name=""/>
        <p:cNvGrpSpPr/>
        <p:nvPr/>
      </p:nvGrpSpPr>
      <p:grpSpPr>
        <a:xfrm>
          <a:off x="0" y="0"/>
          <a:ext cx="0" cy="0"/>
          <a:chOff x="0" y="0"/>
          <a:chExt cx="0" cy="0"/>
        </a:xfrm>
      </p:grpSpPr>
      <p:sp>
        <p:nvSpPr>
          <p:cNvPr id="1048677" name="Title 1"/>
          <p:cNvSpPr>
            <a:spLocks noGrp="1"/>
          </p:cNvSpPr>
          <p:nvPr>
            <p:ph type="title"/>
          </p:nvPr>
        </p:nvSpPr>
        <p:spPr/>
        <p:txBody>
          <a:bodyPr/>
          <a:p>
            <a:endParaRPr lang="en-US"/>
          </a:p>
        </p:txBody>
      </p:sp>
      <p:sp>
        <p:nvSpPr>
          <p:cNvPr id="1048678" name="Content Placeholder 2"/>
          <p:cNvSpPr>
            <a:spLocks noGrp="1"/>
          </p:cNvSpPr>
          <p:nvPr>
            <p:ph idx="1"/>
          </p:nvPr>
        </p:nvSpPr>
        <p:spPr/>
        <p:txBody>
          <a:bodyPr/>
          <a:p>
            <a:r>
              <a:rPr dirty="0" lang="en-US" smtClean="0"/>
              <a:t>Risk assessment is carried out to enable a risk management decision to be made. It has been argued that the scientific risk assessment process should be separated from the policy risk management process but it is now widely </a:t>
            </a:r>
            <a:r>
              <a:rPr dirty="0" lang="en-US" err="1" smtClean="0"/>
              <a:t>recognised</a:t>
            </a:r>
            <a:r>
              <a:rPr dirty="0" lang="en-US" smtClean="0"/>
              <a:t> that this is not possible. The two are intimately linked.</a:t>
            </a:r>
            <a:endParaRPr dirty="0"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10" name=""/>
        <p:cNvGrpSpPr/>
        <p:nvPr/>
      </p:nvGrpSpPr>
      <p:grpSpPr>
        <a:xfrm>
          <a:off x="0" y="0"/>
          <a:ext cx="0" cy="0"/>
          <a:chOff x="0" y="0"/>
          <a:chExt cx="0" cy="0"/>
        </a:xfrm>
      </p:grpSpPr>
      <p:sp>
        <p:nvSpPr>
          <p:cNvPr id="1048679" name="Title 1"/>
          <p:cNvSpPr>
            <a:spLocks noGrp="1"/>
          </p:cNvSpPr>
          <p:nvPr>
            <p:ph type="title"/>
          </p:nvPr>
        </p:nvSpPr>
        <p:spPr/>
        <p:txBody>
          <a:bodyPr/>
          <a:p>
            <a:r>
              <a:rPr b="1" dirty="0" lang="en-US" smtClean="0"/>
              <a:t>Promoting safety</a:t>
            </a:r>
            <a:endParaRPr dirty="0" lang="en-US"/>
          </a:p>
        </p:txBody>
      </p:sp>
      <p:sp>
        <p:nvSpPr>
          <p:cNvPr id="1048680" name="Content Placeholder 2"/>
          <p:cNvSpPr>
            <a:spLocks noGrp="1"/>
          </p:cNvSpPr>
          <p:nvPr>
            <p:ph idx="1"/>
          </p:nvPr>
        </p:nvSpPr>
        <p:spPr/>
        <p:txBody>
          <a:bodyPr/>
          <a:p>
            <a:r>
              <a:rPr b="1" dirty="0" lang="en-US" smtClean="0"/>
              <a:t>: </a:t>
            </a:r>
            <a:r>
              <a:rPr dirty="0" lang="en-US" smtClean="0"/>
              <a:t>Inspection checklists can help workplaces maintain safety across all processes. The regular use of checklists may also foster a general sense of commitment to workplace health and safety among employers and employees alike.</a:t>
            </a:r>
          </a:p>
          <a:p>
            <a:endParaRPr dirty="0"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11" name=""/>
        <p:cNvGrpSpPr/>
        <p:nvPr/>
      </p:nvGrpSpPr>
      <p:grpSpPr>
        <a:xfrm>
          <a:off x="0" y="0"/>
          <a:ext cx="0" cy="0"/>
          <a:chOff x="0" y="0"/>
          <a:chExt cx="0" cy="0"/>
        </a:xfrm>
      </p:grpSpPr>
      <p:sp>
        <p:nvSpPr>
          <p:cNvPr id="1048681" name="Title 1"/>
          <p:cNvSpPr>
            <a:spLocks noGrp="1"/>
          </p:cNvSpPr>
          <p:nvPr>
            <p:ph type="title"/>
          </p:nvPr>
        </p:nvSpPr>
        <p:spPr/>
        <p:txBody>
          <a:bodyPr/>
          <a:p>
            <a:r>
              <a:rPr b="1" dirty="0" lang="en-US" smtClean="0"/>
              <a:t>Fostering responsibility</a:t>
            </a:r>
            <a:endParaRPr dirty="0" lang="en-US"/>
          </a:p>
        </p:txBody>
      </p:sp>
      <p:sp>
        <p:nvSpPr>
          <p:cNvPr id="1048682" name="Content Placeholder 2"/>
          <p:cNvSpPr>
            <a:spLocks noGrp="1"/>
          </p:cNvSpPr>
          <p:nvPr>
            <p:ph idx="1"/>
          </p:nvPr>
        </p:nvSpPr>
        <p:spPr/>
        <p:txBody>
          <a:bodyPr/>
          <a:p>
            <a:r>
              <a:rPr b="1" dirty="0" lang="en-US" smtClean="0"/>
              <a:t> </a:t>
            </a:r>
            <a:r>
              <a:rPr dirty="0" lang="en-US" smtClean="0"/>
              <a:t>Safety inspection checklists can help employees foster a sense of ownership over workplace well-being. When internal stakeholders maintain a safety standard, the overall investment in safety within a workplace may increase.</a:t>
            </a:r>
          </a:p>
          <a:p>
            <a:endParaRPr dirty="0"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12" name=""/>
        <p:cNvGrpSpPr/>
        <p:nvPr/>
      </p:nvGrpSpPr>
      <p:grpSpPr>
        <a:xfrm>
          <a:off x="0" y="0"/>
          <a:ext cx="0" cy="0"/>
          <a:chOff x="0" y="0"/>
          <a:chExt cx="0" cy="0"/>
        </a:xfrm>
      </p:grpSpPr>
      <p:sp>
        <p:nvSpPr>
          <p:cNvPr id="1048683" name="Title 1"/>
          <p:cNvSpPr>
            <a:spLocks noGrp="1"/>
          </p:cNvSpPr>
          <p:nvPr>
            <p:ph type="title"/>
          </p:nvPr>
        </p:nvSpPr>
        <p:spPr/>
        <p:txBody>
          <a:bodyPr/>
          <a:p>
            <a:r>
              <a:rPr b="1" dirty="0" lang="en-US" smtClean="0"/>
              <a:t>Increasing productivity</a:t>
            </a:r>
            <a:endParaRPr dirty="0" lang="en-US"/>
          </a:p>
        </p:txBody>
      </p:sp>
      <p:sp>
        <p:nvSpPr>
          <p:cNvPr id="1048684" name="Content Placeholder 2"/>
          <p:cNvSpPr>
            <a:spLocks noGrp="1"/>
          </p:cNvSpPr>
          <p:nvPr>
            <p:ph idx="1"/>
          </p:nvPr>
        </p:nvSpPr>
        <p:spPr/>
        <p:txBody>
          <a:bodyPr/>
          <a:p>
            <a:r>
              <a:rPr b="1" dirty="0" lang="en-US" smtClean="0"/>
              <a:t>: </a:t>
            </a:r>
            <a:r>
              <a:rPr dirty="0" lang="en-US" smtClean="0"/>
              <a:t>When employees don't have to worry about encountering risks and hazards in their daily activities, they can focus their energy on meeting specific goals and completing tasks. Therefore, the use of safety inspection checklists can help boost productivity in the workplace.</a:t>
            </a:r>
          </a:p>
          <a:p>
            <a:endParaRPr dirty="0"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13" name=""/>
        <p:cNvGrpSpPr/>
        <p:nvPr/>
      </p:nvGrpSpPr>
      <p:grpSpPr>
        <a:xfrm>
          <a:off x="0" y="0"/>
          <a:ext cx="0" cy="0"/>
          <a:chOff x="0" y="0"/>
          <a:chExt cx="0" cy="0"/>
        </a:xfrm>
      </p:grpSpPr>
      <p:sp>
        <p:nvSpPr>
          <p:cNvPr id="1048685" name="Title 1"/>
          <p:cNvSpPr>
            <a:spLocks noGrp="1"/>
          </p:cNvSpPr>
          <p:nvPr>
            <p:ph type="title"/>
          </p:nvPr>
        </p:nvSpPr>
        <p:spPr/>
        <p:txBody>
          <a:bodyPr/>
          <a:p>
            <a:r>
              <a:rPr b="1" dirty="0" lang="en-US" smtClean="0"/>
              <a:t>Mitigating risk</a:t>
            </a:r>
            <a:endParaRPr dirty="0" lang="en-US"/>
          </a:p>
        </p:txBody>
      </p:sp>
      <p:sp>
        <p:nvSpPr>
          <p:cNvPr id="1048686" name="Content Placeholder 2"/>
          <p:cNvSpPr>
            <a:spLocks noGrp="1"/>
          </p:cNvSpPr>
          <p:nvPr>
            <p:ph idx="1"/>
          </p:nvPr>
        </p:nvSpPr>
        <p:spPr/>
        <p:txBody>
          <a:bodyPr/>
          <a:p>
            <a:r>
              <a:rPr b="1" dirty="0" lang="en-US" smtClean="0"/>
              <a:t> </a:t>
            </a:r>
            <a:r>
              <a:rPr dirty="0" lang="en-US" smtClean="0"/>
              <a:t>Using safety inspection checklists allows workplaces to mitigate potential risks and harm to employers and employees. Checklists can help professionals identify hazards early in their lifespan and address them quickly to maintain occupational safety.</a:t>
            </a:r>
          </a:p>
          <a:p>
            <a:endParaRPr dirty="0" lang="en-US"/>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14" name=""/>
        <p:cNvGrpSpPr/>
        <p:nvPr/>
      </p:nvGrpSpPr>
      <p:grpSpPr>
        <a:xfrm>
          <a:off x="0" y="0"/>
          <a:ext cx="0" cy="0"/>
          <a:chOff x="0" y="0"/>
          <a:chExt cx="0" cy="0"/>
        </a:xfrm>
      </p:grpSpPr>
      <p:sp>
        <p:nvSpPr>
          <p:cNvPr id="1048687" name="Title 1"/>
          <p:cNvSpPr>
            <a:spLocks noGrp="1"/>
          </p:cNvSpPr>
          <p:nvPr>
            <p:ph type="title"/>
          </p:nvPr>
        </p:nvSpPr>
        <p:spPr/>
        <p:txBody>
          <a:bodyPr/>
          <a:p>
            <a:r>
              <a:rPr b="1" dirty="0" lang="en-US" smtClean="0"/>
              <a:t>Improving employee satisfaction</a:t>
            </a:r>
            <a:endParaRPr dirty="0" lang="en-US"/>
          </a:p>
        </p:txBody>
      </p:sp>
      <p:sp>
        <p:nvSpPr>
          <p:cNvPr id="1048688" name="Content Placeholder 2"/>
          <p:cNvSpPr>
            <a:spLocks noGrp="1"/>
          </p:cNvSpPr>
          <p:nvPr>
            <p:ph idx="1"/>
          </p:nvPr>
        </p:nvSpPr>
        <p:spPr/>
        <p:txBody>
          <a:bodyPr/>
          <a:p>
            <a:pPr>
              <a:buNone/>
            </a:pPr>
            <a:r>
              <a:rPr b="1" dirty="0" lang="en-US" smtClean="0"/>
              <a:t>    </a:t>
            </a:r>
            <a:r>
              <a:rPr dirty="0" lang="en-US" smtClean="0"/>
              <a:t>For employees to feel satisfied with their jobs, it's integral for them to feel safe in the workplace. Employees may feel more secure in their roles when work sites are purposeful in maintaining workplace safety and protection through inspection checklists.</a:t>
            </a:r>
            <a:endParaRPr dirty="0" lang="en-US"/>
          </a:p>
        </p:txBody>
      </p:sp>
      <p:sp>
        <p:nvSpPr>
          <p:cNvPr id="1048689" name="AutoShape 2" descr="C:\Users\pc\Desktop\5x5-Risk-Matrix.webp"/>
          <p:cNvSpPr>
            <a:spLocks noChangeAspect="1" noChangeArrowheads="1"/>
          </p:cNvSpPr>
          <p:nvPr/>
        </p:nvSpPr>
        <p:spPr bwMode="auto">
          <a:xfrm>
            <a:off x="155575" y="-144463"/>
            <a:ext cx="304800" cy="304801"/>
          </a:xfrm>
          <a:prstGeom prst="rect"/>
          <a:noFill/>
        </p:spPr>
        <p:txBody>
          <a:bodyPr anchor="t" anchorCtr="0" bIns="45720" compatLnSpc="1" lIns="91440" numCol="1" rIns="91440" tIns="45720" vert="horz" wrap="square">
            <a:prstTxWarp prst="textNoShape"/>
          </a:bodyPr>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70" name=""/>
        <p:cNvGrpSpPr/>
        <p:nvPr/>
      </p:nvGrpSpPr>
      <p:grpSpPr>
        <a:xfrm>
          <a:off x="0" y="0"/>
          <a:ext cx="0" cy="0"/>
          <a:chOff x="0" y="0"/>
          <a:chExt cx="0" cy="0"/>
        </a:xfrm>
      </p:grpSpPr>
      <p:sp>
        <p:nvSpPr>
          <p:cNvPr id="1048599" name="Title 1"/>
          <p:cNvSpPr>
            <a:spLocks noGrp="1"/>
          </p:cNvSpPr>
          <p:nvPr>
            <p:ph type="title"/>
          </p:nvPr>
        </p:nvSpPr>
        <p:spPr/>
        <p:txBody>
          <a:bodyPr/>
          <a:p>
            <a:endParaRPr lang="en-US"/>
          </a:p>
        </p:txBody>
      </p:sp>
      <p:sp>
        <p:nvSpPr>
          <p:cNvPr id="1048600" name="Content Placeholder 2"/>
          <p:cNvSpPr>
            <a:spLocks noGrp="1"/>
          </p:cNvSpPr>
          <p:nvPr>
            <p:ph idx="1"/>
          </p:nvPr>
        </p:nvSpPr>
        <p:spPr/>
        <p:txBody>
          <a:bodyPr/>
          <a:p>
            <a:r>
              <a:rPr lang="en-US" smtClean="0"/>
              <a:t>It is important to note that although risk assessment is used extensively in environmental policy and regulation it is not without controversy. </a:t>
            </a:r>
            <a:r>
              <a:rPr dirty="0" lang="en-US" smtClean="0"/>
              <a:t>This is also true for risk management.</a:t>
            </a:r>
            <a:endParaRPr dirty="0"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15" name=""/>
        <p:cNvGrpSpPr/>
        <p:nvPr/>
      </p:nvGrpSpPr>
      <p:grpSpPr>
        <a:xfrm>
          <a:off x="0" y="0"/>
          <a:ext cx="0" cy="0"/>
          <a:chOff x="0" y="0"/>
          <a:chExt cx="0" cy="0"/>
        </a:xfrm>
      </p:grpSpPr>
      <p:sp>
        <p:nvSpPr>
          <p:cNvPr id="1048690" name="Title 1"/>
          <p:cNvSpPr>
            <a:spLocks noGrp="1"/>
          </p:cNvSpPr>
          <p:nvPr>
            <p:ph type="title"/>
          </p:nvPr>
        </p:nvSpPr>
        <p:spPr/>
        <p:txBody>
          <a:bodyPr/>
          <a:p>
            <a:endParaRPr dirty="0" lang="en-US"/>
          </a:p>
        </p:txBody>
      </p:sp>
      <p:sp>
        <p:nvSpPr>
          <p:cNvPr id="1048691" name="Content Placeholder 2"/>
          <p:cNvSpPr>
            <a:spLocks noGrp="1"/>
          </p:cNvSpPr>
          <p:nvPr>
            <p:ph idx="1"/>
          </p:nvPr>
        </p:nvSpPr>
        <p:spPr/>
        <p:txBody>
          <a:bodyPr>
            <a:normAutofit/>
          </a:bodyPr>
          <a:p>
            <a:pPr>
              <a:buNone/>
            </a:pPr>
            <a:endParaRPr dirty="0" sz="4800" lang="en-US" smtClean="0"/>
          </a:p>
          <a:p>
            <a:pPr>
              <a:buNone/>
            </a:pPr>
            <a:endParaRPr dirty="0" sz="4800" lang="en-US" smtClean="0"/>
          </a:p>
          <a:p>
            <a:pPr>
              <a:buNone/>
            </a:pPr>
            <a:r>
              <a:rPr sz="4800" lang="en-US" smtClean="0"/>
              <a:t>                THANK </a:t>
            </a:r>
            <a:r>
              <a:rPr dirty="0" sz="4800" lang="en-US" smtClean="0"/>
              <a:t>YOU</a:t>
            </a:r>
            <a:endParaRPr dirty="0" sz="4800"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71" name=""/>
        <p:cNvGrpSpPr/>
        <p:nvPr/>
      </p:nvGrpSpPr>
      <p:grpSpPr>
        <a:xfrm>
          <a:off x="0" y="0"/>
          <a:ext cx="0" cy="0"/>
          <a:chOff x="0" y="0"/>
          <a:chExt cx="0" cy="0"/>
        </a:xfrm>
      </p:grpSpPr>
      <p:sp>
        <p:nvSpPr>
          <p:cNvPr id="1048601" name=""/>
          <p:cNvSpPr>
            <a:spLocks noGrp="1"/>
          </p:cNvSpPr>
          <p:nvPr>
            <p:ph type="title"/>
          </p:nvPr>
        </p:nvSpPr>
        <p:spPr/>
        <p:txBody>
          <a:bodyPr/>
          <a:p>
            <a:endParaRPr lang="en-IN"/>
          </a:p>
        </p:txBody>
      </p:sp>
      <p:sp>
        <p:nvSpPr>
          <p:cNvPr id="1048602" name=""/>
          <p:cNvSpPr>
            <a:spLocks noGrp="1"/>
          </p:cNvSpPr>
          <p:nvPr>
            <p:ph idx="1"/>
          </p:nvPr>
        </p:nvSpPr>
        <p:spPr/>
        <p:txBody>
          <a:bodyPr/>
          <a:p>
            <a:endParaRPr lang="en-IN"/>
          </a:p>
        </p:txBody>
      </p:sp>
      <p:pic>
        <p:nvPicPr>
          <p:cNvPr id="2097152" name=""/>
          <p:cNvPicPr>
            <a:picLocks/>
          </p:cNvPicPr>
          <p:nvPr/>
        </p:nvPicPr>
        <p:blipFill>
          <a:blip xmlns:r="http://schemas.openxmlformats.org/officeDocument/2006/relationships" r:embed="rId1"/>
          <a:stretch>
            <a:fillRect/>
          </a:stretch>
        </p:blipFill>
        <p:spPr>
          <a:xfrm rot="21587026">
            <a:off x="-811" y="249025"/>
            <a:ext cx="9144000" cy="5930241"/>
          </a:xfrm>
          <a:prstGeom prst="rec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72" name=""/>
        <p:cNvGrpSpPr/>
        <p:nvPr/>
      </p:nvGrpSpPr>
      <p:grpSpPr>
        <a:xfrm>
          <a:off x="0" y="0"/>
          <a:ext cx="0" cy="0"/>
          <a:chOff x="0" y="0"/>
          <a:chExt cx="0" cy="0"/>
        </a:xfrm>
      </p:grpSpPr>
      <p:sp>
        <p:nvSpPr>
          <p:cNvPr id="1048603" name="Title 1"/>
          <p:cNvSpPr>
            <a:spLocks noGrp="1"/>
          </p:cNvSpPr>
          <p:nvPr>
            <p:ph type="title"/>
          </p:nvPr>
        </p:nvSpPr>
        <p:spPr/>
        <p:txBody>
          <a:bodyPr/>
          <a:p>
            <a:r>
              <a:rPr dirty="0" lang="en-US" smtClean="0"/>
              <a:t>Concept</a:t>
            </a:r>
            <a:endParaRPr dirty="0" lang="en-US"/>
          </a:p>
        </p:txBody>
      </p:sp>
      <p:sp>
        <p:nvSpPr>
          <p:cNvPr id="1048604" name="Content Placeholder 2"/>
          <p:cNvSpPr>
            <a:spLocks noGrp="1"/>
          </p:cNvSpPr>
          <p:nvPr>
            <p:ph idx="1"/>
          </p:nvPr>
        </p:nvSpPr>
        <p:spPr/>
        <p:txBody>
          <a:bodyPr>
            <a:normAutofit fontScale="78125" lnSpcReduction="20000"/>
          </a:bodyPr>
          <a:p>
            <a:r>
              <a:rPr dirty="0" lang="en-US"/>
              <a:t>Rapid technological change, increasing scale of industrial complexes, increased system integration, market competition, and other factors have been shown to increase societal risk in the past few decades</a:t>
            </a:r>
            <a:r>
              <a:rPr dirty="0" lang="en-US" smtClean="0"/>
              <a:t>.</a:t>
            </a:r>
            <a:r>
              <a:rPr dirty="0" lang="en-US"/>
              <a:t> As such, risk assessments become increasingly critical in mitigating accidents, improving safety, and improving outcomes. Risk assessment consists of an objective evaluation of </a:t>
            </a:r>
            <a:r>
              <a:rPr dirty="0" lang="en-US">
                <a:hlinkClick r:id="rId1" tooltip="Risk"/>
              </a:rPr>
              <a:t>risk</a:t>
            </a:r>
            <a:r>
              <a:rPr dirty="0" lang="en-US"/>
              <a:t> in which assumptions and uncertainties are clearly considered and presented. This involves identification of risk (what can happen and why), the potential consequences, the </a:t>
            </a:r>
            <a:r>
              <a:rPr dirty="0" lang="en-US">
                <a:hlinkClick r:id="rId2" tooltip="Outcome (probability)"/>
              </a:rPr>
              <a:t>probability of occurrence</a:t>
            </a:r>
            <a:r>
              <a:rPr dirty="0" lang="en-US"/>
              <a:t>, the tolerability or </a:t>
            </a:r>
            <a:r>
              <a:rPr dirty="0" lang="en-US">
                <a:hlinkClick r:id="rId3" tooltip="Acceptability"/>
              </a:rPr>
              <a:t>acceptability</a:t>
            </a:r>
            <a:r>
              <a:rPr dirty="0" lang="en-US"/>
              <a:t> of the risk, and ways to mitigate or reduce the probability of the </a:t>
            </a:r>
            <a:r>
              <a:rPr dirty="0" lang="en-US" smtClean="0"/>
              <a:t>risk</a:t>
            </a:r>
            <a:endParaRPr dirty="0"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73" name=""/>
        <p:cNvGrpSpPr/>
        <p:nvPr/>
      </p:nvGrpSpPr>
      <p:grpSpPr>
        <a:xfrm>
          <a:off x="0" y="0"/>
          <a:ext cx="0" cy="0"/>
          <a:chOff x="0" y="0"/>
          <a:chExt cx="0" cy="0"/>
        </a:xfrm>
      </p:grpSpPr>
      <p:sp>
        <p:nvSpPr>
          <p:cNvPr id="1048605" name="Title 1"/>
          <p:cNvSpPr>
            <a:spLocks noGrp="1"/>
          </p:cNvSpPr>
          <p:nvPr>
            <p:ph type="title"/>
          </p:nvPr>
        </p:nvSpPr>
        <p:spPr/>
        <p:txBody>
          <a:bodyPr/>
          <a:p>
            <a:endParaRPr lang="en-US"/>
          </a:p>
        </p:txBody>
      </p:sp>
      <p:sp>
        <p:nvSpPr>
          <p:cNvPr id="1048606" name="Content Placeholder 2"/>
          <p:cNvSpPr>
            <a:spLocks noGrp="1"/>
          </p:cNvSpPr>
          <p:nvPr>
            <p:ph idx="1"/>
          </p:nvPr>
        </p:nvSpPr>
        <p:spPr/>
        <p:txBody>
          <a:bodyPr>
            <a:normAutofit fontScale="93750" lnSpcReduction="20000"/>
          </a:bodyPr>
          <a:p>
            <a:r>
              <a:rPr dirty="0" lang="en-US" smtClean="0"/>
              <a:t>. Optimally, it also involves documentation of the risk assessment and its findings, implementation of mitigation methods, and review of the assessment (or risk management plan), coupled with updates when necessary. Sometimes risks can be deemed acceptable, meaning the risk "is understood and tolerated ... usually because the cost or difficulty of implementing an effective countermeasure for the associated vulnerability exceeds the expectation of loss.</a:t>
            </a:r>
            <a:endParaRPr dirty="0"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74" name=""/>
        <p:cNvGrpSpPr/>
        <p:nvPr/>
      </p:nvGrpSpPr>
      <p:grpSpPr>
        <a:xfrm>
          <a:off x="0" y="0"/>
          <a:ext cx="0" cy="0"/>
          <a:chOff x="0" y="0"/>
          <a:chExt cx="0" cy="0"/>
        </a:xfrm>
      </p:grpSpPr>
      <p:sp>
        <p:nvSpPr>
          <p:cNvPr id="1048607" name="Title 1"/>
          <p:cNvSpPr>
            <a:spLocks noGrp="1"/>
          </p:cNvSpPr>
          <p:nvPr>
            <p:ph type="title"/>
          </p:nvPr>
        </p:nvSpPr>
        <p:spPr/>
        <p:txBody>
          <a:bodyPr/>
          <a:p>
            <a:r>
              <a:rPr lang="en-US" smtClean="0"/>
              <a:t>Aim of Risk </a:t>
            </a:r>
            <a:r>
              <a:rPr dirty="0" lang="en-US" smtClean="0"/>
              <a:t>Management  </a:t>
            </a:r>
            <a:endParaRPr dirty="0" lang="en-US"/>
          </a:p>
        </p:txBody>
      </p:sp>
      <p:sp>
        <p:nvSpPr>
          <p:cNvPr id="1048608" name="Content Placeholder 2"/>
          <p:cNvSpPr>
            <a:spLocks noGrp="1"/>
          </p:cNvSpPr>
          <p:nvPr>
            <p:ph idx="1"/>
          </p:nvPr>
        </p:nvSpPr>
        <p:spPr/>
        <p:txBody>
          <a:bodyPr/>
          <a:p>
            <a:r>
              <a:rPr b="1" dirty="0" lang="en-US">
                <a:hlinkClick r:id="rId1"/>
              </a:rPr>
              <a:t>Risk management</a:t>
            </a:r>
            <a:r>
              <a:rPr dirty="0" lang="en-US">
                <a:hlinkClick r:id="rId1"/>
              </a:rPr>
              <a:t> is the identification, evaluation, and prioritization of risks followed by coordinated and economical application of resources to minimize, monitor, and control the probability or impact of unfortunate events or to maximize the realization of </a:t>
            </a:r>
            <a:r>
              <a:rPr dirty="0" lang="en-US" smtClean="0">
                <a:hlinkClick r:id="rId1"/>
              </a:rPr>
              <a:t>opportunities.</a:t>
            </a:r>
            <a:endParaRPr dirty="0" lang="en-US">
              <a:hlinkClick r:id="rId1"/>
            </a:endParaRP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CONCEPT OF RISK ASSESMENT</dc:title>
  <dc:creator>pc</dc:creator>
  <cp:lastModifiedBy>pc</cp:lastModifiedBy>
  <dcterms:created xsi:type="dcterms:W3CDTF">2024-05-19T06:31:17Z</dcterms:created>
  <dcterms:modified xsi:type="dcterms:W3CDTF">2024-08-21T12:22:58Z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1258151b16a0417eb6407c3b6bf4f967</vt:lpwstr>
  </property>
</Properties>
</file>