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media/image56.jpg" ContentType="image/jpg"/>
  <Override PartName="/ppt/media/image63.jpg" ContentType="image/jpg"/>
  <Override PartName="/ppt/media/image68.jpg" ContentType="image/jpg"/>
  <Override PartName="/ppt/media/image69.jpg" ContentType="image/jpg"/>
  <Override PartName="/ppt/media/image70.jpg" ContentType="image/jpg"/>
  <Override PartName="/ppt/media/image73.jpg" ContentType="image/jpg"/>
  <Override PartName="/ppt/media/image7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0" r:id="rId5"/>
    <p:sldMasterId id="2147483717" r:id="rId6"/>
    <p:sldMasterId id="2147483724" r:id="rId7"/>
    <p:sldMasterId id="2147483731" r:id="rId8"/>
    <p:sldMasterId id="2147483738" r:id="rId9"/>
    <p:sldMasterId id="2147483745" r:id="rId10"/>
    <p:sldMasterId id="2147483752" r:id="rId11"/>
    <p:sldMasterId id="2147483759" r:id="rId12"/>
    <p:sldMasterId id="2147483766" r:id="rId13"/>
    <p:sldMasterId id="2147483773" r:id="rId14"/>
    <p:sldMasterId id="2147483780" r:id="rId15"/>
    <p:sldMasterId id="2147483787" r:id="rId16"/>
    <p:sldMasterId id="2147483794" r:id="rId17"/>
    <p:sldMasterId id="2147483801" r:id="rId18"/>
    <p:sldMasterId id="2147483815" r:id="rId19"/>
    <p:sldMasterId id="2147483822" r:id="rId20"/>
    <p:sldMasterId id="2147483829" r:id="rId21"/>
    <p:sldMasterId id="2147483836" r:id="rId22"/>
    <p:sldMasterId id="2147483843" r:id="rId23"/>
    <p:sldMasterId id="2147483849" r:id="rId24"/>
    <p:sldMasterId id="2147483855" r:id="rId25"/>
    <p:sldMasterId id="2147483861" r:id="rId26"/>
    <p:sldMasterId id="2147483873" r:id="rId27"/>
    <p:sldMasterId id="2147483885" r:id="rId28"/>
  </p:sldMasterIdLst>
  <p:notesMasterIdLst>
    <p:notesMasterId r:id="rId136"/>
  </p:notesMasterIdLst>
  <p:sldIdLst>
    <p:sldId id="462" r:id="rId29"/>
    <p:sldId id="281" r:id="rId30"/>
    <p:sldId id="282" r:id="rId31"/>
    <p:sldId id="260" r:id="rId32"/>
    <p:sldId id="261" r:id="rId33"/>
    <p:sldId id="385" r:id="rId34"/>
    <p:sldId id="262" r:id="rId35"/>
    <p:sldId id="263" r:id="rId36"/>
    <p:sldId id="264" r:id="rId37"/>
    <p:sldId id="265" r:id="rId38"/>
    <p:sldId id="464" r:id="rId39"/>
    <p:sldId id="465" r:id="rId40"/>
    <p:sldId id="466" r:id="rId41"/>
    <p:sldId id="467" r:id="rId42"/>
    <p:sldId id="468" r:id="rId43"/>
    <p:sldId id="566" r:id="rId44"/>
    <p:sldId id="567" r:id="rId45"/>
    <p:sldId id="568" r:id="rId46"/>
    <p:sldId id="569" r:id="rId47"/>
    <p:sldId id="471" r:id="rId48"/>
    <p:sldId id="470" r:id="rId49"/>
    <p:sldId id="469" r:id="rId50"/>
    <p:sldId id="472" r:id="rId51"/>
    <p:sldId id="479" r:id="rId52"/>
    <p:sldId id="478" r:id="rId53"/>
    <p:sldId id="480" r:id="rId54"/>
    <p:sldId id="481" r:id="rId55"/>
    <p:sldId id="476" r:id="rId56"/>
    <p:sldId id="482" r:id="rId57"/>
    <p:sldId id="483" r:id="rId58"/>
    <p:sldId id="460" r:id="rId59"/>
    <p:sldId id="461" r:id="rId60"/>
    <p:sldId id="352" r:id="rId61"/>
    <p:sldId id="392" r:id="rId62"/>
    <p:sldId id="390" r:id="rId63"/>
    <p:sldId id="430" r:id="rId64"/>
    <p:sldId id="484" r:id="rId65"/>
    <p:sldId id="490" r:id="rId66"/>
    <p:sldId id="491" r:id="rId67"/>
    <p:sldId id="495" r:id="rId68"/>
    <p:sldId id="496" r:id="rId69"/>
    <p:sldId id="498" r:id="rId70"/>
    <p:sldId id="500" r:id="rId71"/>
    <p:sldId id="499" r:id="rId72"/>
    <p:sldId id="504" r:id="rId73"/>
    <p:sldId id="506" r:id="rId74"/>
    <p:sldId id="503" r:id="rId75"/>
    <p:sldId id="507" r:id="rId76"/>
    <p:sldId id="505" r:id="rId77"/>
    <p:sldId id="508" r:id="rId78"/>
    <p:sldId id="509" r:id="rId79"/>
    <p:sldId id="510" r:id="rId80"/>
    <p:sldId id="511" r:id="rId81"/>
    <p:sldId id="512" r:id="rId82"/>
    <p:sldId id="513" r:id="rId83"/>
    <p:sldId id="514" r:id="rId84"/>
    <p:sldId id="515" r:id="rId85"/>
    <p:sldId id="517" r:id="rId86"/>
    <p:sldId id="516" r:id="rId87"/>
    <p:sldId id="395" r:id="rId88"/>
    <p:sldId id="521" r:id="rId89"/>
    <p:sldId id="522" r:id="rId90"/>
    <p:sldId id="524" r:id="rId91"/>
    <p:sldId id="525" r:id="rId92"/>
    <p:sldId id="526" r:id="rId93"/>
    <p:sldId id="527" r:id="rId94"/>
    <p:sldId id="528" r:id="rId95"/>
    <p:sldId id="529" r:id="rId96"/>
    <p:sldId id="530" r:id="rId97"/>
    <p:sldId id="532" r:id="rId98"/>
    <p:sldId id="534" r:id="rId99"/>
    <p:sldId id="523" r:id="rId100"/>
    <p:sldId id="520" r:id="rId101"/>
    <p:sldId id="538" r:id="rId102"/>
    <p:sldId id="535" r:id="rId103"/>
    <p:sldId id="541" r:id="rId104"/>
    <p:sldId id="564" r:id="rId105"/>
    <p:sldId id="537" r:id="rId106"/>
    <p:sldId id="542" r:id="rId107"/>
    <p:sldId id="539" r:id="rId108"/>
    <p:sldId id="540" r:id="rId109"/>
    <p:sldId id="543" r:id="rId110"/>
    <p:sldId id="544" r:id="rId111"/>
    <p:sldId id="546" r:id="rId112"/>
    <p:sldId id="547" r:id="rId113"/>
    <p:sldId id="545" r:id="rId114"/>
    <p:sldId id="549" r:id="rId115"/>
    <p:sldId id="550" r:id="rId116"/>
    <p:sldId id="551" r:id="rId117"/>
    <p:sldId id="552" r:id="rId118"/>
    <p:sldId id="553" r:id="rId119"/>
    <p:sldId id="554" r:id="rId120"/>
    <p:sldId id="555" r:id="rId121"/>
    <p:sldId id="556" r:id="rId122"/>
    <p:sldId id="557" r:id="rId123"/>
    <p:sldId id="561" r:id="rId124"/>
    <p:sldId id="559" r:id="rId125"/>
    <p:sldId id="560" r:id="rId126"/>
    <p:sldId id="563" r:id="rId127"/>
    <p:sldId id="562" r:id="rId128"/>
    <p:sldId id="389" r:id="rId129"/>
    <p:sldId id="398" r:id="rId130"/>
    <p:sldId id="315" r:id="rId131"/>
    <p:sldId id="441" r:id="rId132"/>
    <p:sldId id="565" r:id="rId133"/>
    <p:sldId id="570" r:id="rId134"/>
    <p:sldId id="571"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ish Chandra Verma" initials="HCV" lastIdx="1" clrIdx="0">
    <p:extLst>
      <p:ext uri="{19B8F6BF-5375-455C-9EA6-DF929625EA0E}">
        <p15:presenceInfo xmlns="" xmlns:p15="http://schemas.microsoft.com/office/powerpoint/2012/main" userId="a4986c5bfab9f2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EEFF"/>
    <a:srgbClr val="FFDB69"/>
    <a:srgbClr val="FFEAA7"/>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05" autoAdjust="0"/>
    <p:restoredTop sz="86423" autoAdjust="0"/>
  </p:normalViewPr>
  <p:slideViewPr>
    <p:cSldViewPr snapToGrid="0">
      <p:cViewPr>
        <p:scale>
          <a:sx n="70" d="100"/>
          <a:sy n="70" d="100"/>
        </p:scale>
        <p:origin x="-1084"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81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124" Type="http://schemas.openxmlformats.org/officeDocument/2006/relationships/slide" Target="slides/slide96.xml"/><Relationship Id="rId129" Type="http://schemas.openxmlformats.org/officeDocument/2006/relationships/slide" Target="slides/slide101.xml"/><Relationship Id="rId137"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32" Type="http://schemas.openxmlformats.org/officeDocument/2006/relationships/slide" Target="slides/slide10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slide" Target="slides/slide102.xml"/><Relationship Id="rId135"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notesMaster" Target="notesMasters/notesMaster1.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0BD19-9BF0-4A8E-8FCA-2128551F8321}"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E1AEA-6F9B-49EC-A2C7-3D8DCAAD27BC}" type="slidenum">
              <a:rPr lang="en-US" smtClean="0"/>
              <a:t>‹#›</a:t>
            </a:fld>
            <a:endParaRPr lang="en-US"/>
          </a:p>
        </p:txBody>
      </p:sp>
    </p:spTree>
    <p:extLst>
      <p:ext uri="{BB962C8B-B14F-4D97-AF65-F5344CB8AC3E}">
        <p14:creationId xmlns:p14="http://schemas.microsoft.com/office/powerpoint/2010/main" val="339797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E1AEA-6F9B-49EC-A2C7-3D8DCAAD27BC}" type="slidenum">
              <a:rPr lang="en-US" smtClean="0"/>
              <a:t>36</a:t>
            </a:fld>
            <a:endParaRPr lang="en-US"/>
          </a:p>
        </p:txBody>
      </p:sp>
    </p:spTree>
    <p:extLst>
      <p:ext uri="{BB962C8B-B14F-4D97-AF65-F5344CB8AC3E}">
        <p14:creationId xmlns:p14="http://schemas.microsoft.com/office/powerpoint/2010/main" val="380323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t>3/28/2025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84926957-E93B-4DF2-84A9-613936BF721C}"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8666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6957-E93B-4DF2-84A9-613936BF721C}"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7936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95271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329828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2373424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3794479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01365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52487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9490482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772139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8365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50188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6957-E93B-4DF2-84A9-613936BF721C}"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280227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0814996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9840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54707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6137344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0243955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527473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080343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42120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14288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28661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pPr marL="38100"/>
              <a:t>‹#›</a:t>
            </a:fld>
            <a:endParaRPr lang="en-US" spc="-5" dirty="0"/>
          </a:p>
        </p:txBody>
      </p:sp>
    </p:spTree>
    <p:extLst>
      <p:ext uri="{BB962C8B-B14F-4D97-AF65-F5344CB8AC3E}">
        <p14:creationId xmlns:p14="http://schemas.microsoft.com/office/powerpoint/2010/main" val="12496478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9339410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995936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948736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3032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353440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413511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446975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682277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1455794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816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pPr marL="38100"/>
              <a:t>‹#›</a:t>
            </a:fld>
            <a:endParaRPr lang="en-US" spc="-5" dirty="0"/>
          </a:p>
        </p:txBody>
      </p:sp>
    </p:spTree>
    <p:extLst>
      <p:ext uri="{BB962C8B-B14F-4D97-AF65-F5344CB8AC3E}">
        <p14:creationId xmlns:p14="http://schemas.microsoft.com/office/powerpoint/2010/main" val="9615211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0547671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269996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372663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8046056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8907087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06646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7282769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51778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6426811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79671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3/28/2025</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pPr marL="38100"/>
              <a:t>‹#›</a:t>
            </a:fld>
            <a:endParaRPr lang="en-US" spc="-5" dirty="0"/>
          </a:p>
        </p:txBody>
      </p:sp>
    </p:spTree>
    <p:extLst>
      <p:ext uri="{BB962C8B-B14F-4D97-AF65-F5344CB8AC3E}">
        <p14:creationId xmlns:p14="http://schemas.microsoft.com/office/powerpoint/2010/main" val="38028131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2522528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38617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8503314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8478854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608236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583368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3441661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6534418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7883994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33645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3/28/2025</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pPr marL="38100"/>
              <a:t>‹#›</a:t>
            </a:fld>
            <a:endParaRPr lang="en-US" spc="-5" dirty="0"/>
          </a:p>
        </p:txBody>
      </p:sp>
    </p:spTree>
    <p:extLst>
      <p:ext uri="{BB962C8B-B14F-4D97-AF65-F5344CB8AC3E}">
        <p14:creationId xmlns:p14="http://schemas.microsoft.com/office/powerpoint/2010/main" val="1949142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2027238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2111882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4014193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8337400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534878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6920703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8883500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a:xfrm>
            <a:off x="2416500" y="329307"/>
            <a:ext cx="4973915" cy="309201"/>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437664" y="798973"/>
            <a:ext cx="811019" cy="503578"/>
          </a:xfrm>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04671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63938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952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3/28/2025</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pPr marL="38100"/>
              <a:t>‹#›</a:t>
            </a:fld>
            <a:endParaRPr lang="en-US" spc="-5" dirty="0"/>
          </a:p>
        </p:txBody>
      </p:sp>
    </p:spTree>
    <p:extLst>
      <p:ext uri="{BB962C8B-B14F-4D97-AF65-F5344CB8AC3E}">
        <p14:creationId xmlns:p14="http://schemas.microsoft.com/office/powerpoint/2010/main" val="10365941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41852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78632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72378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37099430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1468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0"/>
            <a:ext cx="5541004" cy="320931"/>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181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369099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53460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a:xfrm>
            <a:off x="2416500" y="329307"/>
            <a:ext cx="4973915" cy="309201"/>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437664" y="798973"/>
            <a:ext cx="811019" cy="503578"/>
          </a:xfrm>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20431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236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a:xfrm>
            <a:off x="2416500" y="329307"/>
            <a:ext cx="4973915" cy="309201"/>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437664" y="798973"/>
            <a:ext cx="811019" cy="503578"/>
          </a:xfrm>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71840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62759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00804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23106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2964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2977888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17005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0"/>
            <a:ext cx="5541004" cy="320931"/>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86730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27152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76553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a:xfrm>
            <a:off x="2416500" y="329307"/>
            <a:ext cx="4973915" cy="309201"/>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437664" y="798973"/>
            <a:ext cx="811019" cy="503578"/>
          </a:xfrm>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632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89086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97392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44533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53721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19779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47569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27066047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12512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0"/>
            <a:ext cx="5541004" cy="320931"/>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3695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52345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884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852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6957-E93B-4DF2-84A9-613936BF721C}"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6924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6858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232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476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3502139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6189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0"/>
            <a:ext cx="5541004" cy="320931"/>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8262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7426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926957-E93B-4DF2-84A9-613936BF721C}"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393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186730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0048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C355E-3E5A-46B2-9FB1-262243C9C45F}"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6957-E93B-4DF2-84A9-613936BF721C}"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073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215337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774140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862903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5176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55689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340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16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938901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896282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663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AC355E-3E5A-46B2-9FB1-262243C9C45F}"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26957-E93B-4DF2-84A9-613936BF721C}"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1372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652432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003829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698801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4753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82842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7009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238961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149166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512865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4772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AC355E-3E5A-46B2-9FB1-262243C9C45F}"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26957-E93B-4DF2-84A9-613936BF721C}"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2440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98748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0627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206418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365580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54092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241843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628064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190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04839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52650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AC355E-3E5A-46B2-9FB1-262243C9C45F}"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26957-E93B-4DF2-84A9-613936BF721C}"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8618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817269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09068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282206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4269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762507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576139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251797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541271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35580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54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C355E-3E5A-46B2-9FB1-262243C9C45F}"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26957-E93B-4DF2-84A9-613936BF721C}" type="slidenum">
              <a:rPr lang="en-US" smtClean="0"/>
              <a:t>‹#›</a:t>
            </a:fld>
            <a:endParaRPr lang="en-US"/>
          </a:p>
        </p:txBody>
      </p:sp>
    </p:spTree>
    <p:extLst>
      <p:ext uri="{BB962C8B-B14F-4D97-AF65-F5344CB8AC3E}">
        <p14:creationId xmlns:p14="http://schemas.microsoft.com/office/powerpoint/2010/main" val="3269291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03916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138143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7394587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3552774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8684129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8740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9634082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39033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88589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63748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C355E-3E5A-46B2-9FB1-262243C9C45F}"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26957-E93B-4DF2-84A9-613936BF721C}"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1046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381513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15977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3916822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384291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005288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135077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445373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38811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996274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7477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6AC355E-3E5A-46B2-9FB1-262243C9C45F}" type="datetimeFigureOut">
              <a:rPr lang="en-US" smtClean="0"/>
              <a:t>3/28/2025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84926957-E93B-4DF2-84A9-613936BF721C}"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78141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948894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04216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1131453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5053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276952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802017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8309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8309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4966011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764548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6845" y="1054100"/>
            <a:ext cx="11071274"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0824910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9401-4AC1-43BF-8F48-35E18D72B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821339-1D36-4683-A722-4E466B994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FF95B4-A020-4CC6-A51E-947DCD1C24C0}"/>
              </a:ext>
            </a:extLst>
          </p:cNvPr>
          <p:cNvSpPr>
            <a:spLocks noGrp="1"/>
          </p:cNvSpPr>
          <p:nvPr>
            <p:ph type="dt" sz="half" idx="10"/>
          </p:nvPr>
        </p:nvSpPr>
        <p:spPr/>
        <p:txBody>
          <a:bodyPr/>
          <a:lstStyle/>
          <a:p>
            <a:fld id="{DD5F1B96-202A-43C4-A245-C698996D5656}"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A2C607-CBEB-4988-A3A8-4A28C1AA57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557F68-3985-491B-8E9E-E0D681A244B6}"/>
              </a:ext>
            </a:extLst>
          </p:cNvPr>
          <p:cNvSpPr>
            <a:spLocks noGrp="1"/>
          </p:cNvSpPr>
          <p:nvPr>
            <p:ph type="sldNum" sz="quarter" idx="12"/>
          </p:nvPr>
        </p:nvSpPr>
        <p:spPr/>
        <p:txBody>
          <a:bodyPr/>
          <a:lstStyle/>
          <a:p>
            <a:fld id="{2DA11773-4253-4836-A60B-A0D89CF3EA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171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theme" Target="../theme/theme1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8.xml"/><Relationship Id="rId7" Type="http://schemas.openxmlformats.org/officeDocument/2006/relationships/theme" Target="../theme/theme1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4.xml"/><Relationship Id="rId7" Type="http://schemas.openxmlformats.org/officeDocument/2006/relationships/theme" Target="../theme/theme1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theme" Target="../theme/theme1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6.xml"/><Relationship Id="rId7" Type="http://schemas.openxmlformats.org/officeDocument/2006/relationships/theme" Target="../theme/theme1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2.xml"/><Relationship Id="rId7" Type="http://schemas.openxmlformats.org/officeDocument/2006/relationships/theme" Target="../theme/theme1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theme" Target="../theme/theme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4.xml"/><Relationship Id="rId7" Type="http://schemas.openxmlformats.org/officeDocument/2006/relationships/theme" Target="../theme/theme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0.xml"/><Relationship Id="rId7" Type="http://schemas.openxmlformats.org/officeDocument/2006/relationships/theme" Target="../theme/theme1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2.xml"/><Relationship Id="rId7" Type="http://schemas.openxmlformats.org/officeDocument/2006/relationships/theme" Target="../theme/theme2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s>
</file>

<file path=ppt/slideMasters/_rels/slideMaster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8.xml"/><Relationship Id="rId7" Type="http://schemas.openxmlformats.org/officeDocument/2006/relationships/theme" Target="../theme/theme2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44.xml"/><Relationship Id="rId7" Type="http://schemas.openxmlformats.org/officeDocument/2006/relationships/image" Target="../media/image2.pn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heme" Target="../theme/theme23.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49.xml"/><Relationship Id="rId7" Type="http://schemas.openxmlformats.org/officeDocument/2006/relationships/image" Target="../media/image2.png"/><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theme" Target="../theme/theme24.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54.xml"/><Relationship Id="rId7" Type="http://schemas.openxmlformats.org/officeDocument/2006/relationships/image" Target="../media/image2.png"/><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theme" Target="../theme/theme25.xml"/><Relationship Id="rId5" Type="http://schemas.openxmlformats.org/officeDocument/2006/relationships/slideLayout" Target="../slideLayouts/slideLayout156.xml"/><Relationship Id="rId4" Type="http://schemas.openxmlformats.org/officeDocument/2006/relationships/slideLayout" Target="../slideLayouts/slideLayout1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jp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jp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jp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6AC355E-3E5A-46B2-9FB1-262243C9C45F}" type="datetimeFigureOut">
              <a:rPr lang="en-US" smtClean="0"/>
              <a:t>3/28/2025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4926957-E93B-4DF2-84A9-613936BF721C}"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694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73883376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08904268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871873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6959898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52305051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44492007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27974525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37353513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40430386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93298203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sz="1800"/>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sz="1800"/>
          </a:p>
        </p:txBody>
      </p:sp>
      <p:pic>
        <p:nvPicPr>
          <p:cNvPr id="18" name="bg object 18"/>
          <p:cNvPicPr/>
          <p:nvPr/>
        </p:nvPicPr>
        <p:blipFill>
          <a:blip r:embed="rId7"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3/28/2025</a:t>
            </a:fld>
            <a:endParaRPr lang="en-US"/>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pPr marL="38100"/>
              <a:t>‹#›</a:t>
            </a:fld>
            <a:endParaRPr lang="en-US" spc="-5" dirty="0"/>
          </a:p>
        </p:txBody>
      </p:sp>
    </p:spTree>
    <p:extLst>
      <p:ext uri="{BB962C8B-B14F-4D97-AF65-F5344CB8AC3E}">
        <p14:creationId xmlns:p14="http://schemas.microsoft.com/office/powerpoint/2010/main" val="31695862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94929341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420310107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11908236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7"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98828676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7"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57469798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7"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07680976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4926957-E93B-4DF2-84A9-613936BF721C}" type="slidenum">
              <a:rPr lang="en-US" smtClean="0">
                <a:solidFill>
                  <a:srgbClr val="B71E42"/>
                </a:solidFill>
              </a:rPr>
              <a:pPr/>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19279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4926957-E93B-4DF2-84A9-613936BF721C}" type="slidenum">
              <a:rPr lang="en-US" smtClean="0">
                <a:solidFill>
                  <a:srgbClr val="B71E42"/>
                </a:solidFill>
              </a:rPr>
              <a:pPr/>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6774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4926957-E93B-4DF2-84A9-613936BF721C}" type="slidenum">
              <a:rPr lang="en-US" smtClean="0">
                <a:solidFill>
                  <a:srgbClr val="B71E42"/>
                </a:solidFill>
              </a:rPr>
              <a:pPr/>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77557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6AC355E-3E5A-46B2-9FB1-262243C9C45F}" type="datetimeFigureOut">
              <a:rPr lang="en-US" smtClean="0">
                <a:solidFill>
                  <a:prstClr val="black">
                    <a:tint val="75000"/>
                  </a:prstClr>
                </a:solidFill>
              </a:rPr>
              <a:pPr/>
              <a:t>3/28/2025</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4926957-E93B-4DF2-84A9-613936BF721C}" type="slidenum">
              <a:rPr lang="en-US" smtClean="0">
                <a:solidFill>
                  <a:srgbClr val="B71E42"/>
                </a:solidFill>
              </a:rPr>
              <a:pPr/>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5551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97519617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0856140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64559817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283146985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354135189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4"/>
            <a:ext cx="12188092" cy="332105"/>
          </a:xfrm>
          <a:custGeom>
            <a:avLst/>
            <a:gdLst/>
            <a:ahLst/>
            <a:cxnLst/>
            <a:rect l="l" t="t" r="r" b="b"/>
            <a:pathLst>
              <a:path w="9902825" h="332105">
                <a:moveTo>
                  <a:pt x="9902825" y="0"/>
                </a:moveTo>
                <a:lnTo>
                  <a:pt x="0" y="0"/>
                </a:lnTo>
                <a:lnTo>
                  <a:pt x="0" y="331787"/>
                </a:lnTo>
                <a:lnTo>
                  <a:pt x="9902825" y="331787"/>
                </a:lnTo>
                <a:lnTo>
                  <a:pt x="9902825" y="0"/>
                </a:lnTo>
                <a:close/>
              </a:path>
            </a:pathLst>
          </a:custGeom>
          <a:solidFill>
            <a:srgbClr val="993300"/>
          </a:solidFill>
        </p:spPr>
        <p:txBody>
          <a:bodyPr wrap="square" lIns="0" tIns="0" rIns="0" bIns="0" rtlCol="0"/>
          <a:lstStyle/>
          <a:p>
            <a:endParaRPr>
              <a:solidFill>
                <a:prstClr val="black"/>
              </a:solidFill>
            </a:endParaRPr>
          </a:p>
        </p:txBody>
      </p:sp>
      <p:sp>
        <p:nvSpPr>
          <p:cNvPr id="17" name="bg object 17"/>
          <p:cNvSpPr/>
          <p:nvPr/>
        </p:nvSpPr>
        <p:spPr>
          <a:xfrm>
            <a:off x="1" y="64"/>
            <a:ext cx="12188092" cy="332105"/>
          </a:xfrm>
          <a:custGeom>
            <a:avLst/>
            <a:gdLst/>
            <a:ahLst/>
            <a:cxnLst/>
            <a:rect l="l" t="t" r="r" b="b"/>
            <a:pathLst>
              <a:path w="9902825" h="332105">
                <a:moveTo>
                  <a:pt x="0" y="331787"/>
                </a:moveTo>
                <a:lnTo>
                  <a:pt x="9902825" y="331787"/>
                </a:lnTo>
                <a:lnTo>
                  <a:pt x="9902825" y="0"/>
                </a:lnTo>
                <a:lnTo>
                  <a:pt x="0" y="0"/>
                </a:lnTo>
                <a:lnTo>
                  <a:pt x="0" y="331787"/>
                </a:lnTo>
                <a:close/>
              </a:path>
            </a:pathLst>
          </a:custGeom>
          <a:ln w="12700">
            <a:solidFill>
              <a:srgbClr val="000000"/>
            </a:solidFill>
          </a:ln>
        </p:spPr>
        <p:txBody>
          <a:bodyPr wrap="square" lIns="0" tIns="0" rIns="0" bIns="0" rtlCol="0"/>
          <a:lstStyle/>
          <a:p>
            <a:endParaRPr>
              <a:solidFill>
                <a:prstClr val="black"/>
              </a:solidFill>
            </a:endParaRPr>
          </a:p>
        </p:txBody>
      </p:sp>
      <p:pic>
        <p:nvPicPr>
          <p:cNvPr id="18" name="bg object 18"/>
          <p:cNvPicPr/>
          <p:nvPr/>
        </p:nvPicPr>
        <p:blipFill>
          <a:blip r:embed="rId8" cstate="print"/>
          <a:stretch>
            <a:fillRect/>
          </a:stretch>
        </p:blipFill>
        <p:spPr>
          <a:xfrm>
            <a:off x="1" y="0"/>
            <a:ext cx="2155169" cy="990600"/>
          </a:xfrm>
          <a:prstGeom prst="rect">
            <a:avLst/>
          </a:prstGeom>
        </p:spPr>
      </p:pic>
      <p:sp>
        <p:nvSpPr>
          <p:cNvPr id="2" name="Holder 2"/>
          <p:cNvSpPr>
            <a:spLocks noGrp="1"/>
          </p:cNvSpPr>
          <p:nvPr>
            <p:ph type="title"/>
          </p:nvPr>
        </p:nvSpPr>
        <p:spPr>
          <a:xfrm>
            <a:off x="3318568" y="263778"/>
            <a:ext cx="7299569" cy="492443"/>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body" idx="1"/>
          </p:nvPr>
        </p:nvSpPr>
        <p:spPr>
          <a:xfrm>
            <a:off x="398585" y="1670050"/>
            <a:ext cx="11297138" cy="830997"/>
          </a:xfrm>
          <a:prstGeom prst="rect">
            <a:avLst/>
          </a:prstGeom>
        </p:spPr>
        <p:txBody>
          <a:bodyPr wrap="square" lIns="0" tIns="0" rIns="0" bIns="0">
            <a:spAutoFit/>
          </a:bodyPr>
          <a:lstStyle>
            <a:lvl1pPr>
              <a:defRPr sz="5400" b="1" i="0">
                <a:solidFill>
                  <a:srgbClr val="FFCC00"/>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3/28/2025</a:t>
            </a:fld>
            <a:endParaRPr lang="en-US">
              <a:solidFill>
                <a:prstClr val="black">
                  <a:tint val="75000"/>
                </a:prstClr>
              </a:solidFill>
            </a:endParaRPr>
          </a:p>
        </p:txBody>
      </p:sp>
      <p:sp>
        <p:nvSpPr>
          <p:cNvPr id="6" name="Holder 6"/>
          <p:cNvSpPr>
            <a:spLocks noGrp="1"/>
          </p:cNvSpPr>
          <p:nvPr>
            <p:ph type="sldNum" sz="quarter" idx="7"/>
          </p:nvPr>
        </p:nvSpPr>
        <p:spPr>
          <a:xfrm>
            <a:off x="11246963" y="6291573"/>
            <a:ext cx="266503" cy="153888"/>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38100"/>
            <a:fld id="{81D60167-4931-47E6-BA6A-407CBD079E47}" type="slidenum">
              <a:rPr lang="en-US" spc="-5" smtClean="0">
                <a:solidFill>
                  <a:prstClr val="black"/>
                </a:solidFill>
              </a:rPr>
              <a:pPr marL="38100"/>
              <a:t>‹#›</a:t>
            </a:fld>
            <a:endParaRPr lang="en-US" spc="-5" dirty="0">
              <a:solidFill>
                <a:prstClr val="black"/>
              </a:solidFill>
            </a:endParaRPr>
          </a:p>
        </p:txBody>
      </p:sp>
    </p:spTree>
    <p:extLst>
      <p:ext uri="{BB962C8B-B14F-4D97-AF65-F5344CB8AC3E}">
        <p14:creationId xmlns:p14="http://schemas.microsoft.com/office/powerpoint/2010/main" val="153007170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104.xml"/></Relationships>
</file>

<file path=ppt/slides/_rels/slide6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image" Target="../media/image64.png"/><Relationship Id="rId1" Type="http://schemas.openxmlformats.org/officeDocument/2006/relationships/slideLayout" Target="../slideLayouts/slideLayout107.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6.xml"/><Relationship Id="rId5" Type="http://schemas.openxmlformats.org/officeDocument/2006/relationships/image" Target="../media/image74.png"/><Relationship Id="rId4" Type="http://schemas.openxmlformats.org/officeDocument/2006/relationships/image" Target="../media/image7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7.png"/><Relationship Id="rId1"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57.png"/><Relationship Id="rId1" Type="http://schemas.openxmlformats.org/officeDocument/2006/relationships/slideLayout" Target="../slideLayouts/slideLayout128.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 Id="rId5" Type="http://schemas.openxmlformats.org/officeDocument/2006/relationships/image" Target="../media/image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2981" y="1017037"/>
            <a:ext cx="6944192" cy="1200329"/>
          </a:xfrm>
          <a:prstGeom prst="rect">
            <a:avLst/>
          </a:prstGeom>
          <a:solidFill>
            <a:schemeClr val="accent2">
              <a:lumMod val="60000"/>
              <a:lumOff val="40000"/>
            </a:schemeClr>
          </a:solidFill>
        </p:spPr>
        <p:txBody>
          <a:bodyPr wrap="square" rtlCol="0">
            <a:spAutoFit/>
          </a:bodyPr>
          <a:lstStyle/>
          <a:p>
            <a:r>
              <a:rPr lang="en-US" sz="3600" dirty="0" smtClean="0"/>
              <a:t>      PAST, PRESENT &amp; FUTURE </a:t>
            </a:r>
          </a:p>
          <a:p>
            <a:r>
              <a:rPr lang="en-US" sz="3600" dirty="0" smtClean="0"/>
              <a:t>      OF POWER GENERATION</a:t>
            </a:r>
            <a:endParaRPr lang="en-US" sz="3600" dirty="0"/>
          </a:p>
        </p:txBody>
      </p:sp>
      <p:sp>
        <p:nvSpPr>
          <p:cNvPr id="3" name="TextBox 2"/>
          <p:cNvSpPr txBox="1"/>
          <p:nvPr/>
        </p:nvSpPr>
        <p:spPr>
          <a:xfrm>
            <a:off x="6410131" y="4516016"/>
            <a:ext cx="2565918" cy="830997"/>
          </a:xfrm>
          <a:prstGeom prst="rect">
            <a:avLst/>
          </a:prstGeom>
          <a:solidFill>
            <a:srgbClr val="0070C0"/>
          </a:solidFill>
        </p:spPr>
        <p:txBody>
          <a:bodyPr wrap="square" rtlCol="0">
            <a:spAutoFit/>
          </a:bodyPr>
          <a:lstStyle/>
          <a:p>
            <a:r>
              <a:rPr lang="en-US" sz="2400" dirty="0" smtClean="0">
                <a:solidFill>
                  <a:schemeClr val="bg1"/>
                </a:solidFill>
              </a:rPr>
              <a:t>BY H C VERMA</a:t>
            </a:r>
          </a:p>
          <a:p>
            <a:r>
              <a:rPr lang="en-US" sz="2400" dirty="0" smtClean="0">
                <a:solidFill>
                  <a:schemeClr val="bg1"/>
                </a:solidFill>
              </a:rPr>
              <a:t>EX-GM,  NTPC</a:t>
            </a:r>
            <a:endParaRPr lang="en-US" sz="2400" dirty="0">
              <a:solidFill>
                <a:schemeClr val="bg1"/>
              </a:solidFill>
            </a:endParaRPr>
          </a:p>
        </p:txBody>
      </p:sp>
    </p:spTree>
    <p:extLst>
      <p:ext uri="{BB962C8B-B14F-4D97-AF65-F5344CB8AC3E}">
        <p14:creationId xmlns:p14="http://schemas.microsoft.com/office/powerpoint/2010/main" val="294583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5F4702-DBA2-4382-87BE-F9F09AD18BC4}"/>
              </a:ext>
            </a:extLst>
          </p:cNvPr>
          <p:cNvSpPr>
            <a:spLocks noGrp="1"/>
          </p:cNvSpPr>
          <p:nvPr>
            <p:ph type="title"/>
          </p:nvPr>
        </p:nvSpPr>
        <p:spPr>
          <a:xfrm>
            <a:off x="2011680" y="661795"/>
            <a:ext cx="8483074" cy="484890"/>
          </a:xfrm>
        </p:spPr>
        <p:txBody>
          <a:bodyPr>
            <a:noAutofit/>
          </a:bodyPr>
          <a:lstStyle/>
          <a:p>
            <a:r>
              <a:rPr lang="en-US" sz="4000" b="1" dirty="0">
                <a:solidFill>
                  <a:srgbClr val="FF0000"/>
                </a:solidFill>
                <a:effectLst/>
                <a:latin typeface="Arial" panose="020B0604020202020204" pitchFamily="34" charset="0"/>
                <a:ea typeface="Arial" panose="020B0604020202020204" pitchFamily="34" charset="0"/>
              </a:rPr>
              <a:t>Restructuring the SEBs</a:t>
            </a:r>
            <a:r>
              <a:rPr lang="en-US" sz="4000" dirty="0">
                <a:effectLst/>
                <a:latin typeface="Arial" panose="020B0604020202020204" pitchFamily="34" charset="0"/>
                <a:ea typeface="Arial" panose="020B0604020202020204" pitchFamily="34" charset="0"/>
              </a:rPr>
              <a:t/>
            </a:r>
            <a:br>
              <a:rPr lang="en-US" sz="4000" dirty="0">
                <a:effectLst/>
                <a:latin typeface="Arial" panose="020B0604020202020204" pitchFamily="34" charset="0"/>
                <a:ea typeface="Arial" panose="020B0604020202020204" pitchFamily="34" charset="0"/>
              </a:rPr>
            </a:br>
            <a:endParaRPr lang="en-US" sz="4000" dirty="0"/>
          </a:p>
        </p:txBody>
      </p:sp>
      <p:sp>
        <p:nvSpPr>
          <p:cNvPr id="5" name="TextBox 4">
            <a:extLst>
              <a:ext uri="{FF2B5EF4-FFF2-40B4-BE49-F238E27FC236}">
                <a16:creationId xmlns="" xmlns:a16="http://schemas.microsoft.com/office/drawing/2014/main" id="{4BD69217-C672-4E19-BFAB-60E32EA26BCB}"/>
              </a:ext>
            </a:extLst>
          </p:cNvPr>
          <p:cNvSpPr txBox="1"/>
          <p:nvPr/>
        </p:nvSpPr>
        <p:spPr>
          <a:xfrm>
            <a:off x="7030720" y="3525520"/>
            <a:ext cx="1310640" cy="477520"/>
          </a:xfrm>
          <a:prstGeom prst="rect">
            <a:avLst/>
          </a:prstGeom>
          <a:noFill/>
        </p:spPr>
        <p:txBody>
          <a:bodyPr wrap="square" rtlCol="0">
            <a:spAutoFit/>
          </a:bodyPr>
          <a:lstStyle/>
          <a:p>
            <a:endParaRPr lang="en-US" dirty="0"/>
          </a:p>
        </p:txBody>
      </p:sp>
      <p:sp>
        <p:nvSpPr>
          <p:cNvPr id="6" name="TextBox 5">
            <a:extLst>
              <a:ext uri="{FF2B5EF4-FFF2-40B4-BE49-F238E27FC236}">
                <a16:creationId xmlns="" xmlns:a16="http://schemas.microsoft.com/office/drawing/2014/main" id="{C0B0BC2D-3BA1-4796-9C53-A08C45FE6087}"/>
              </a:ext>
            </a:extLst>
          </p:cNvPr>
          <p:cNvSpPr txBox="1"/>
          <p:nvPr/>
        </p:nvSpPr>
        <p:spPr>
          <a:xfrm>
            <a:off x="1666240" y="1853754"/>
            <a:ext cx="5709920" cy="830997"/>
          </a:xfrm>
          <a:prstGeom prst="rect">
            <a:avLst/>
          </a:prstGeom>
          <a:noFill/>
        </p:spPr>
        <p:txBody>
          <a:bodyPr wrap="square" rtlCol="0">
            <a:spAutoFit/>
          </a:bodyPr>
          <a:lstStyle/>
          <a:p>
            <a:r>
              <a:rPr lang="en-US" sz="2400" dirty="0">
                <a:solidFill>
                  <a:srgbClr val="0070C0"/>
                </a:solidFill>
              </a:rPr>
              <a:t>EARLIER STRUCTURE</a:t>
            </a:r>
          </a:p>
          <a:p>
            <a:r>
              <a:rPr lang="en-US" sz="2400" dirty="0">
                <a:solidFill>
                  <a:srgbClr val="0070C0"/>
                </a:solidFill>
              </a:rPr>
              <a:t>(VERTICALLY INTEGRATED</a:t>
            </a:r>
            <a:r>
              <a:rPr lang="en-US" sz="2400" dirty="0"/>
              <a:t>)</a:t>
            </a:r>
          </a:p>
        </p:txBody>
      </p:sp>
      <p:sp>
        <p:nvSpPr>
          <p:cNvPr id="8" name="Content Placeholder 7">
            <a:extLst>
              <a:ext uri="{FF2B5EF4-FFF2-40B4-BE49-F238E27FC236}">
                <a16:creationId xmlns="" xmlns:a16="http://schemas.microsoft.com/office/drawing/2014/main" id="{EFDCA87E-6766-49F9-B4C6-14E56E650DE9}"/>
              </a:ext>
            </a:extLst>
          </p:cNvPr>
          <p:cNvSpPr>
            <a:spLocks noGrp="1"/>
          </p:cNvSpPr>
          <p:nvPr>
            <p:ph idx="1"/>
          </p:nvPr>
        </p:nvSpPr>
        <p:spPr>
          <a:xfrm>
            <a:off x="863600" y="1259841"/>
            <a:ext cx="10191256" cy="4663438"/>
          </a:xfrm>
        </p:spPr>
        <p:txBody>
          <a:bodyPr/>
          <a:lstStyle/>
          <a:p>
            <a:pPr marL="0" indent="0">
              <a:buNone/>
            </a:pPr>
            <a:endParaRPr lang="en-US" dirty="0"/>
          </a:p>
        </p:txBody>
      </p:sp>
      <p:cxnSp>
        <p:nvCxnSpPr>
          <p:cNvPr id="10" name="Straight Connector 9">
            <a:extLst>
              <a:ext uri="{FF2B5EF4-FFF2-40B4-BE49-F238E27FC236}">
                <a16:creationId xmlns="" xmlns:a16="http://schemas.microsoft.com/office/drawing/2014/main" id="{19663215-90A1-4445-93D7-AE17780F3487}"/>
              </a:ext>
            </a:extLst>
          </p:cNvPr>
          <p:cNvCxnSpPr>
            <a:cxnSpLocks/>
          </p:cNvCxnSpPr>
          <p:nvPr/>
        </p:nvCxnSpPr>
        <p:spPr>
          <a:xfrm flipV="1">
            <a:off x="2204720" y="3059730"/>
            <a:ext cx="6918960" cy="5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A4AEDC30-F1AD-4DF4-9EFE-5479A1F8C0C8}"/>
              </a:ext>
            </a:extLst>
          </p:cNvPr>
          <p:cNvCxnSpPr>
            <a:cxnSpLocks/>
          </p:cNvCxnSpPr>
          <p:nvPr/>
        </p:nvCxnSpPr>
        <p:spPr>
          <a:xfrm flipV="1">
            <a:off x="4399280" y="4360209"/>
            <a:ext cx="4724400" cy="18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2A8F7D9-7A88-41EE-8214-94A676C72BA9}"/>
              </a:ext>
            </a:extLst>
          </p:cNvPr>
          <p:cNvCxnSpPr/>
          <p:nvPr/>
        </p:nvCxnSpPr>
        <p:spPr>
          <a:xfrm>
            <a:off x="2204720" y="3064967"/>
            <a:ext cx="0" cy="1313993"/>
          </a:xfrm>
          <a:prstGeom prst="line">
            <a:avLst/>
          </a:prstGeom>
        </p:spPr>
        <p:style>
          <a:lnRef idx="1">
            <a:schemeClr val="accent1"/>
          </a:lnRef>
          <a:fillRef idx="0">
            <a:schemeClr val="accent1"/>
          </a:fillRef>
          <a:effectRef idx="0">
            <a:schemeClr val="accent1"/>
          </a:effectRef>
          <a:fontRef idx="minor">
            <a:schemeClr val="tx1"/>
          </a:fontRef>
        </p:style>
      </p:cxnSp>
      <p:sp>
        <p:nvSpPr>
          <p:cNvPr id="18" name="Arrow: Pentagon 17">
            <a:extLst>
              <a:ext uri="{FF2B5EF4-FFF2-40B4-BE49-F238E27FC236}">
                <a16:creationId xmlns="" xmlns:a16="http://schemas.microsoft.com/office/drawing/2014/main" id="{7A2FB8C7-FD34-4FFD-8DF8-05663A74BBC2}"/>
              </a:ext>
            </a:extLst>
          </p:cNvPr>
          <p:cNvSpPr/>
          <p:nvPr/>
        </p:nvSpPr>
        <p:spPr>
          <a:xfrm>
            <a:off x="1106140" y="3064966"/>
            <a:ext cx="2976230" cy="131399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Chevron 19">
            <a:extLst>
              <a:ext uri="{FF2B5EF4-FFF2-40B4-BE49-F238E27FC236}">
                <a16:creationId xmlns="" xmlns:a16="http://schemas.microsoft.com/office/drawing/2014/main" id="{F5BA42B8-2A4D-43D1-BF53-E1BED8A436CD}"/>
              </a:ext>
            </a:extLst>
          </p:cNvPr>
          <p:cNvSpPr/>
          <p:nvPr/>
        </p:nvSpPr>
        <p:spPr>
          <a:xfrm>
            <a:off x="3383282" y="3078480"/>
            <a:ext cx="3463906" cy="1281729"/>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a:extLst>
              <a:ext uri="{FF2B5EF4-FFF2-40B4-BE49-F238E27FC236}">
                <a16:creationId xmlns="" xmlns:a16="http://schemas.microsoft.com/office/drawing/2014/main" id="{82F5035F-332B-4209-9C88-C84F0CB20D2D}"/>
              </a:ext>
            </a:extLst>
          </p:cNvPr>
          <p:cNvSpPr/>
          <p:nvPr/>
        </p:nvSpPr>
        <p:spPr>
          <a:xfrm>
            <a:off x="6217921" y="3055433"/>
            <a:ext cx="3535679" cy="1313993"/>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 xmlns:a16="http://schemas.microsoft.com/office/drawing/2014/main" id="{125EB159-E6C4-48ED-A803-1F44F61F279F}"/>
              </a:ext>
            </a:extLst>
          </p:cNvPr>
          <p:cNvSpPr txBox="1"/>
          <p:nvPr/>
        </p:nvSpPr>
        <p:spPr>
          <a:xfrm>
            <a:off x="1371600" y="3429000"/>
            <a:ext cx="1899920" cy="369332"/>
          </a:xfrm>
          <a:prstGeom prst="rect">
            <a:avLst/>
          </a:prstGeom>
          <a:noFill/>
        </p:spPr>
        <p:txBody>
          <a:bodyPr wrap="square" rtlCol="0">
            <a:spAutoFit/>
          </a:bodyPr>
          <a:lstStyle/>
          <a:p>
            <a:r>
              <a:rPr lang="en-US" dirty="0">
                <a:solidFill>
                  <a:schemeClr val="bg1"/>
                </a:solidFill>
              </a:rPr>
              <a:t>GENERATION</a:t>
            </a:r>
          </a:p>
        </p:txBody>
      </p:sp>
      <p:sp>
        <p:nvSpPr>
          <p:cNvPr id="24" name="TextBox 23">
            <a:extLst>
              <a:ext uri="{FF2B5EF4-FFF2-40B4-BE49-F238E27FC236}">
                <a16:creationId xmlns="" xmlns:a16="http://schemas.microsoft.com/office/drawing/2014/main" id="{F4BF104B-4552-4938-B90E-77266F546CEF}"/>
              </a:ext>
            </a:extLst>
          </p:cNvPr>
          <p:cNvSpPr txBox="1"/>
          <p:nvPr/>
        </p:nvSpPr>
        <p:spPr>
          <a:xfrm>
            <a:off x="4399280" y="3525520"/>
            <a:ext cx="1818641" cy="369332"/>
          </a:xfrm>
          <a:prstGeom prst="rect">
            <a:avLst/>
          </a:prstGeom>
          <a:noFill/>
        </p:spPr>
        <p:txBody>
          <a:bodyPr wrap="square" rtlCol="0">
            <a:spAutoFit/>
          </a:bodyPr>
          <a:lstStyle/>
          <a:p>
            <a:r>
              <a:rPr lang="en-US" dirty="0">
                <a:solidFill>
                  <a:schemeClr val="bg1"/>
                </a:solidFill>
              </a:rPr>
              <a:t>TRANSMISSION</a:t>
            </a:r>
          </a:p>
        </p:txBody>
      </p:sp>
      <p:sp>
        <p:nvSpPr>
          <p:cNvPr id="25" name="TextBox 24">
            <a:extLst>
              <a:ext uri="{FF2B5EF4-FFF2-40B4-BE49-F238E27FC236}">
                <a16:creationId xmlns="" xmlns:a16="http://schemas.microsoft.com/office/drawing/2014/main" id="{04A57A04-AA1B-4FCD-91F6-D43F3E30DE70}"/>
              </a:ext>
            </a:extLst>
          </p:cNvPr>
          <p:cNvSpPr txBox="1"/>
          <p:nvPr/>
        </p:nvSpPr>
        <p:spPr>
          <a:xfrm>
            <a:off x="7030720" y="3525520"/>
            <a:ext cx="2092960" cy="369332"/>
          </a:xfrm>
          <a:prstGeom prst="rect">
            <a:avLst/>
          </a:prstGeom>
          <a:noFill/>
        </p:spPr>
        <p:txBody>
          <a:bodyPr wrap="square" rtlCol="0">
            <a:spAutoFit/>
          </a:bodyPr>
          <a:lstStyle/>
          <a:p>
            <a:r>
              <a:rPr lang="en-US" dirty="0">
                <a:solidFill>
                  <a:schemeClr val="bg1"/>
                </a:solidFill>
              </a:rPr>
              <a:t>DISTRIBUTION</a:t>
            </a:r>
          </a:p>
        </p:txBody>
      </p:sp>
      <p:sp>
        <p:nvSpPr>
          <p:cNvPr id="28" name="Rectangle 5">
            <a:extLst>
              <a:ext uri="{FF2B5EF4-FFF2-40B4-BE49-F238E27FC236}">
                <a16:creationId xmlns="" xmlns:a16="http://schemas.microsoft.com/office/drawing/2014/main" id="{80698EAB-D1BA-426B-BC5B-6D0E0F63261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9" name="Group 1">
            <a:extLst>
              <a:ext uri="{FF2B5EF4-FFF2-40B4-BE49-F238E27FC236}">
                <a16:creationId xmlns="" xmlns:a16="http://schemas.microsoft.com/office/drawing/2014/main" id="{7ADFC76C-FB83-4659-876C-C2CF983F537E}"/>
              </a:ext>
            </a:extLst>
          </p:cNvPr>
          <p:cNvGrpSpPr>
            <a:grpSpLocks/>
          </p:cNvGrpSpPr>
          <p:nvPr/>
        </p:nvGrpSpPr>
        <p:grpSpPr bwMode="auto">
          <a:xfrm>
            <a:off x="-6350" y="416560"/>
            <a:ext cx="9915525" cy="996950"/>
            <a:chOff x="-10" y="-10"/>
            <a:chExt cx="15615" cy="1570"/>
          </a:xfrm>
        </p:grpSpPr>
        <p:sp>
          <p:nvSpPr>
            <p:cNvPr id="30" name="Rectangle 4">
              <a:extLst>
                <a:ext uri="{FF2B5EF4-FFF2-40B4-BE49-F238E27FC236}">
                  <a16:creationId xmlns="" xmlns:a16="http://schemas.microsoft.com/office/drawing/2014/main" id="{63FDDD48-30D5-450C-ACFD-728E24F98ED4}"/>
                </a:ext>
              </a:extLst>
            </p:cNvPr>
            <p:cNvSpPr>
              <a:spLocks noChangeArrowheads="1"/>
            </p:cNvSpPr>
            <p:nvPr/>
          </p:nvSpPr>
          <p:spPr bwMode="auto">
            <a:xfrm>
              <a:off x="0" y="0"/>
              <a:ext cx="15595" cy="523"/>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
              <a:extLst>
                <a:ext uri="{FF2B5EF4-FFF2-40B4-BE49-F238E27FC236}">
                  <a16:creationId xmlns="" xmlns:a16="http://schemas.microsoft.com/office/drawing/2014/main" id="{74242A50-F5CE-4BE3-9F02-05B62ECA2685}"/>
                </a:ext>
              </a:extLst>
            </p:cNvPr>
            <p:cNvSpPr>
              <a:spLocks noChangeArrowheads="1"/>
            </p:cNvSpPr>
            <p:nvPr/>
          </p:nvSpPr>
          <p:spPr bwMode="auto">
            <a:xfrm>
              <a:off x="0" y="0"/>
              <a:ext cx="15595" cy="5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NTPCLOGO">
              <a:extLst>
                <a:ext uri="{FF2B5EF4-FFF2-40B4-BE49-F238E27FC236}">
                  <a16:creationId xmlns="" xmlns:a16="http://schemas.microsoft.com/office/drawing/2014/main" id="{679B25BB-8226-4BAF-9510-E4C8F057F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8" cy="156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51" name="Straight Arrow Connector 2050">
            <a:extLst>
              <a:ext uri="{FF2B5EF4-FFF2-40B4-BE49-F238E27FC236}">
                <a16:creationId xmlns="" xmlns:a16="http://schemas.microsoft.com/office/drawing/2014/main" id="{1BC3E427-C5ED-44B9-8C16-FCB9423AE8CA}"/>
              </a:ext>
            </a:extLst>
          </p:cNvPr>
          <p:cNvCxnSpPr>
            <a:cxnSpLocks/>
          </p:cNvCxnSpPr>
          <p:nvPr/>
        </p:nvCxnSpPr>
        <p:spPr>
          <a:xfrm flipV="1">
            <a:off x="1117600" y="4807249"/>
            <a:ext cx="8006080" cy="187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54" name="TextBox 2053">
            <a:extLst>
              <a:ext uri="{FF2B5EF4-FFF2-40B4-BE49-F238E27FC236}">
                <a16:creationId xmlns="" xmlns:a16="http://schemas.microsoft.com/office/drawing/2014/main" id="{3C481DEF-36AD-4FEB-802A-8FAA968FCB07}"/>
              </a:ext>
            </a:extLst>
          </p:cNvPr>
          <p:cNvSpPr txBox="1"/>
          <p:nvPr/>
        </p:nvSpPr>
        <p:spPr>
          <a:xfrm>
            <a:off x="1451578" y="4989955"/>
            <a:ext cx="8302021" cy="646331"/>
          </a:xfrm>
          <a:prstGeom prst="rect">
            <a:avLst/>
          </a:prstGeom>
          <a:noFill/>
        </p:spPr>
        <p:txBody>
          <a:bodyPr wrap="square" rtlCol="0">
            <a:spAutoFit/>
          </a:bodyPr>
          <a:lstStyle/>
          <a:p>
            <a:r>
              <a:rPr lang="en-US" dirty="0">
                <a:solidFill>
                  <a:srgbClr val="7030A0"/>
                </a:solidFill>
              </a:rPr>
              <a:t>A VERTICALLY INTEGRATED ENTITY RESPONSIBLE FOR ALL THE ACTIVITIES THEREBY LEADING TO HIDDEN INEFFICIENCIES ACROSS THE CHAIN</a:t>
            </a:r>
          </a:p>
        </p:txBody>
      </p:sp>
      <p:grpSp>
        <p:nvGrpSpPr>
          <p:cNvPr id="35" name="Group 1">
            <a:extLst>
              <a:ext uri="{FF2B5EF4-FFF2-40B4-BE49-F238E27FC236}">
                <a16:creationId xmlns="" xmlns:a16="http://schemas.microsoft.com/office/drawing/2014/main" id="{D79371A7-9BCB-48FA-83BF-62EDBD73C449}"/>
              </a:ext>
            </a:extLst>
          </p:cNvPr>
          <p:cNvGrpSpPr>
            <a:grpSpLocks/>
          </p:cNvGrpSpPr>
          <p:nvPr/>
        </p:nvGrpSpPr>
        <p:grpSpPr bwMode="auto">
          <a:xfrm>
            <a:off x="-6350" y="364818"/>
            <a:ext cx="9915526" cy="1019154"/>
            <a:chOff x="-10" y="-10"/>
            <a:chExt cx="15615" cy="1570"/>
          </a:xfrm>
        </p:grpSpPr>
        <p:sp>
          <p:nvSpPr>
            <p:cNvPr id="36" name="Rectangle 4">
              <a:extLst>
                <a:ext uri="{FF2B5EF4-FFF2-40B4-BE49-F238E27FC236}">
                  <a16:creationId xmlns="" xmlns:a16="http://schemas.microsoft.com/office/drawing/2014/main" id="{E2647452-7A82-45F4-9664-B0B9A0F6D49E}"/>
                </a:ext>
              </a:extLst>
            </p:cNvPr>
            <p:cNvSpPr>
              <a:spLocks noChangeArrowheads="1"/>
            </p:cNvSpPr>
            <p:nvPr/>
          </p:nvSpPr>
          <p:spPr bwMode="auto">
            <a:xfrm>
              <a:off x="0" y="0"/>
              <a:ext cx="15595" cy="523"/>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
              <a:extLst>
                <a:ext uri="{FF2B5EF4-FFF2-40B4-BE49-F238E27FC236}">
                  <a16:creationId xmlns="" xmlns:a16="http://schemas.microsoft.com/office/drawing/2014/main" id="{6F4125D9-4D0D-4499-8B6A-BEA7EB7369E2}"/>
                </a:ext>
              </a:extLst>
            </p:cNvPr>
            <p:cNvSpPr>
              <a:spLocks noChangeArrowheads="1"/>
            </p:cNvSpPr>
            <p:nvPr/>
          </p:nvSpPr>
          <p:spPr bwMode="auto">
            <a:xfrm>
              <a:off x="0" y="0"/>
              <a:ext cx="15595" cy="5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 name="Picture 2" descr="NTPCLOGO">
              <a:extLst>
                <a:ext uri="{FF2B5EF4-FFF2-40B4-BE49-F238E27FC236}">
                  <a16:creationId xmlns="" xmlns:a16="http://schemas.microsoft.com/office/drawing/2014/main" id="{582E6448-4E49-43A0-8A91-CB1B879A8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8" cy="1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1">
            <a:extLst>
              <a:ext uri="{FF2B5EF4-FFF2-40B4-BE49-F238E27FC236}">
                <a16:creationId xmlns="" xmlns:a16="http://schemas.microsoft.com/office/drawing/2014/main" id="{95792443-5BCA-402D-B80D-9B691557F5A6}"/>
              </a:ext>
            </a:extLst>
          </p:cNvPr>
          <p:cNvGrpSpPr>
            <a:grpSpLocks/>
          </p:cNvGrpSpPr>
          <p:nvPr/>
        </p:nvGrpSpPr>
        <p:grpSpPr bwMode="auto">
          <a:xfrm>
            <a:off x="0" y="395479"/>
            <a:ext cx="9915526" cy="1019154"/>
            <a:chOff x="-10" y="-10"/>
            <a:chExt cx="15615" cy="1570"/>
          </a:xfrm>
        </p:grpSpPr>
        <p:sp>
          <p:nvSpPr>
            <p:cNvPr id="40" name="Rectangle 4">
              <a:extLst>
                <a:ext uri="{FF2B5EF4-FFF2-40B4-BE49-F238E27FC236}">
                  <a16:creationId xmlns="" xmlns:a16="http://schemas.microsoft.com/office/drawing/2014/main" id="{885CA84D-78D3-482F-9B99-22DCFC878487}"/>
                </a:ext>
              </a:extLst>
            </p:cNvPr>
            <p:cNvSpPr>
              <a:spLocks noChangeArrowheads="1"/>
            </p:cNvSpPr>
            <p:nvPr/>
          </p:nvSpPr>
          <p:spPr bwMode="auto">
            <a:xfrm>
              <a:off x="0" y="0"/>
              <a:ext cx="15595" cy="523"/>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
              <a:extLst>
                <a:ext uri="{FF2B5EF4-FFF2-40B4-BE49-F238E27FC236}">
                  <a16:creationId xmlns="" xmlns:a16="http://schemas.microsoft.com/office/drawing/2014/main" id="{A307B3DB-101A-4DCF-B678-E6D6177D9EDE}"/>
                </a:ext>
              </a:extLst>
            </p:cNvPr>
            <p:cNvSpPr>
              <a:spLocks noChangeArrowheads="1"/>
            </p:cNvSpPr>
            <p:nvPr/>
          </p:nvSpPr>
          <p:spPr bwMode="auto">
            <a:xfrm>
              <a:off x="0" y="0"/>
              <a:ext cx="15595" cy="5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2" name="Picture 2" descr="NTPCLOGO">
              <a:extLst>
                <a:ext uri="{FF2B5EF4-FFF2-40B4-BE49-F238E27FC236}">
                  <a16:creationId xmlns="" xmlns:a16="http://schemas.microsoft.com/office/drawing/2014/main" id="{063FB686-91E2-45FF-AECD-19BE2AE3C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8" cy="156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Oval 2">
            <a:extLst>
              <a:ext uri="{FF2B5EF4-FFF2-40B4-BE49-F238E27FC236}">
                <a16:creationId xmlns="" xmlns:a16="http://schemas.microsoft.com/office/drawing/2014/main" id="{5A54A1A1-8E64-491A-DFA4-1C2E5AB92CE1}"/>
              </a:ext>
            </a:extLst>
          </p:cNvPr>
          <p:cNvSpPr/>
          <p:nvPr/>
        </p:nvSpPr>
        <p:spPr>
          <a:xfrm>
            <a:off x="9902825" y="3055434"/>
            <a:ext cx="917575" cy="152598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 xmlns:a16="http://schemas.microsoft.com/office/drawing/2014/main" id="{D30642AE-9DA4-C8D9-121A-12CFC40BAAA4}"/>
              </a:ext>
            </a:extLst>
          </p:cNvPr>
          <p:cNvSpPr txBox="1"/>
          <p:nvPr/>
        </p:nvSpPr>
        <p:spPr>
          <a:xfrm>
            <a:off x="9902825" y="3429000"/>
            <a:ext cx="917575" cy="646331"/>
          </a:xfrm>
          <a:prstGeom prst="rect">
            <a:avLst/>
          </a:prstGeom>
          <a:noFill/>
        </p:spPr>
        <p:txBody>
          <a:bodyPr wrap="square" rtlCol="0">
            <a:spAutoFit/>
          </a:bodyPr>
          <a:lstStyle/>
          <a:p>
            <a:r>
              <a:rPr lang="en-US" dirty="0"/>
              <a:t>END USERS</a:t>
            </a:r>
          </a:p>
        </p:txBody>
      </p:sp>
    </p:spTree>
    <p:extLst>
      <p:ext uri="{BB962C8B-B14F-4D97-AF65-F5344CB8AC3E}">
        <p14:creationId xmlns:p14="http://schemas.microsoft.com/office/powerpoint/2010/main" val="34086747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pic>
        <p:nvPicPr>
          <p:cNvPr id="5" name="Picture 4">
            <a:extLst>
              <a:ext uri="{FF2B5EF4-FFF2-40B4-BE49-F238E27FC236}">
                <a16:creationId xmlns="" xmlns:a16="http://schemas.microsoft.com/office/drawing/2014/main" id="{8784E0BD-E9D6-1251-8894-D9334FA2283E}"/>
              </a:ext>
            </a:extLst>
          </p:cNvPr>
          <p:cNvPicPr>
            <a:picLocks noChangeAspect="1"/>
          </p:cNvPicPr>
          <p:nvPr/>
        </p:nvPicPr>
        <p:blipFill>
          <a:blip r:embed="rId2"/>
          <a:stretch>
            <a:fillRect/>
          </a:stretch>
        </p:blipFill>
        <p:spPr>
          <a:xfrm>
            <a:off x="4166714" y="3938257"/>
            <a:ext cx="3055829" cy="1858465"/>
          </a:xfrm>
          <a:prstGeom prst="rect">
            <a:avLst/>
          </a:prstGeom>
          <a:ln>
            <a:solidFill>
              <a:schemeClr val="accent1"/>
            </a:solidFill>
          </a:ln>
        </p:spPr>
      </p:pic>
      <p:sp>
        <p:nvSpPr>
          <p:cNvPr id="2" name="TextBox 1"/>
          <p:cNvSpPr txBox="1"/>
          <p:nvPr/>
        </p:nvSpPr>
        <p:spPr>
          <a:xfrm>
            <a:off x="1720158" y="570368"/>
            <a:ext cx="7948943" cy="2862322"/>
          </a:xfrm>
          <a:prstGeom prst="rect">
            <a:avLst/>
          </a:prstGeom>
          <a:solidFill>
            <a:schemeClr val="accent3">
              <a:lumMod val="60000"/>
              <a:lumOff val="40000"/>
            </a:schemeClr>
          </a:solidFill>
          <a:ln>
            <a:solidFill>
              <a:schemeClr val="accent1"/>
            </a:solidFill>
          </a:ln>
        </p:spPr>
        <p:txBody>
          <a:bodyPr wrap="square" rtlCol="0">
            <a:spAutoFit/>
          </a:bodyPr>
          <a:lstStyle/>
          <a:p>
            <a:r>
              <a:rPr lang="en-US" sz="6000" dirty="0" smtClean="0"/>
              <a:t>THANKING YOU</a:t>
            </a:r>
          </a:p>
          <a:p>
            <a:r>
              <a:rPr lang="en-US" sz="6000" dirty="0" smtClean="0"/>
              <a:t>ANY SUGGESTION &amp; COMMENT</a:t>
            </a:r>
            <a:endParaRPr lang="en-US" sz="6000" dirty="0"/>
          </a:p>
        </p:txBody>
      </p:sp>
    </p:spTree>
    <p:extLst>
      <p:ext uri="{BB962C8B-B14F-4D97-AF65-F5344CB8AC3E}">
        <p14:creationId xmlns:p14="http://schemas.microsoft.com/office/powerpoint/2010/main" val="13176568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00A3CFC-E2A2-4319-7EC9-696E3E60868D}"/>
              </a:ext>
            </a:extLst>
          </p:cNvPr>
          <p:cNvSpPr txBox="1"/>
          <p:nvPr/>
        </p:nvSpPr>
        <p:spPr>
          <a:xfrm>
            <a:off x="2702560" y="426720"/>
            <a:ext cx="4013200" cy="707886"/>
          </a:xfrm>
          <a:prstGeom prst="rect">
            <a:avLst/>
          </a:prstGeom>
          <a:noFill/>
        </p:spPr>
        <p:txBody>
          <a:bodyPr wrap="square" rtlCol="0">
            <a:spAutoFit/>
          </a:bodyPr>
          <a:lstStyle/>
          <a:p>
            <a:r>
              <a:rPr lang="en-US" sz="4000" dirty="0">
                <a:solidFill>
                  <a:srgbClr val="FF0000"/>
                </a:solidFill>
              </a:rPr>
              <a:t>WHAT IS CAGR?</a:t>
            </a:r>
          </a:p>
        </p:txBody>
      </p:sp>
      <p:sp>
        <p:nvSpPr>
          <p:cNvPr id="3" name="TextBox 2">
            <a:extLst>
              <a:ext uri="{FF2B5EF4-FFF2-40B4-BE49-F238E27FC236}">
                <a16:creationId xmlns="" xmlns:a16="http://schemas.microsoft.com/office/drawing/2014/main" id="{F6B1D19A-4181-EEC7-9520-F722E3ECC71E}"/>
              </a:ext>
            </a:extLst>
          </p:cNvPr>
          <p:cNvSpPr txBox="1"/>
          <p:nvPr/>
        </p:nvSpPr>
        <p:spPr>
          <a:xfrm>
            <a:off x="873760" y="1341120"/>
            <a:ext cx="9540240" cy="646331"/>
          </a:xfrm>
          <a:prstGeom prst="rect">
            <a:avLst/>
          </a:prstGeom>
          <a:noFill/>
        </p:spPr>
        <p:txBody>
          <a:bodyPr wrap="square" rtlCol="0">
            <a:spAutoFit/>
          </a:bodyPr>
          <a:lstStyle/>
          <a:p>
            <a:r>
              <a:rPr lang="en-US" b="0" i="0" dirty="0">
                <a:solidFill>
                  <a:srgbClr val="202124"/>
                </a:solidFill>
                <a:effectLst/>
                <a:latin typeface="arial" panose="020B0604020202020204" pitchFamily="34" charset="0"/>
              </a:rPr>
              <a:t> It is annualized average rate of revenue growth between two given years, assuming growth takes place at an exponentially compounded rate.</a:t>
            </a:r>
            <a:endParaRPr lang="en-US" dirty="0"/>
          </a:p>
        </p:txBody>
      </p:sp>
      <p:sp>
        <p:nvSpPr>
          <p:cNvPr id="4" name="TextBox 3">
            <a:extLst>
              <a:ext uri="{FF2B5EF4-FFF2-40B4-BE49-F238E27FC236}">
                <a16:creationId xmlns="" xmlns:a16="http://schemas.microsoft.com/office/drawing/2014/main" id="{31D8671D-BFE5-E5E8-70CA-583636063BE0}"/>
              </a:ext>
            </a:extLst>
          </p:cNvPr>
          <p:cNvSpPr txBox="1"/>
          <p:nvPr/>
        </p:nvSpPr>
        <p:spPr>
          <a:xfrm>
            <a:off x="873760" y="2123440"/>
            <a:ext cx="9326880" cy="1754326"/>
          </a:xfrm>
          <a:prstGeom prst="rect">
            <a:avLst/>
          </a:prstGeom>
          <a:noFill/>
        </p:spPr>
        <p:txBody>
          <a:bodyPr wrap="square" rtlCol="0">
            <a:spAutoFit/>
          </a:bodyPr>
          <a:lstStyle/>
          <a:p>
            <a:pPr algn="l"/>
            <a:r>
              <a:rPr lang="en-US" b="0" i="0">
                <a:solidFill>
                  <a:srgbClr val="000000"/>
                </a:solidFill>
                <a:effectLst/>
                <a:latin typeface="Graphik Web"/>
              </a:rPr>
              <a:t>CAGR, year X to year Z = [(value in year Z/value in year X) ^ (1/N)-1]</a:t>
            </a:r>
            <a:br>
              <a:rPr lang="en-US" b="0" i="0">
                <a:solidFill>
                  <a:srgbClr val="000000"/>
                </a:solidFill>
                <a:effectLst/>
                <a:latin typeface="Graphik Web"/>
              </a:rPr>
            </a:br>
            <a:r>
              <a:rPr lang="en-US" b="0" i="0">
                <a:solidFill>
                  <a:srgbClr val="000000"/>
                </a:solidFill>
                <a:effectLst/>
                <a:latin typeface="Graphik Web"/>
              </a:rPr>
              <a:t/>
            </a:r>
            <a:br>
              <a:rPr lang="en-US" b="0" i="0">
                <a:solidFill>
                  <a:srgbClr val="000000"/>
                </a:solidFill>
                <a:effectLst/>
                <a:latin typeface="Graphik Web"/>
              </a:rPr>
            </a:br>
            <a:r>
              <a:rPr lang="en-US" b="0" i="0">
                <a:solidFill>
                  <a:srgbClr val="000000"/>
                </a:solidFill>
                <a:effectLst/>
                <a:latin typeface="Graphik Web"/>
              </a:rPr>
              <a:t>For example, the CAGR for 2006 to 2011 is calculated as:</a:t>
            </a:r>
            <a:br>
              <a:rPr lang="en-US" b="0" i="0">
                <a:solidFill>
                  <a:srgbClr val="000000"/>
                </a:solidFill>
                <a:effectLst/>
                <a:latin typeface="Graphik Web"/>
              </a:rPr>
            </a:br>
            <a:r>
              <a:rPr lang="en-US" b="0" i="0">
                <a:solidFill>
                  <a:srgbClr val="000000"/>
                </a:solidFill>
                <a:effectLst/>
                <a:latin typeface="Graphik Web"/>
              </a:rPr>
              <a:t/>
            </a:r>
            <a:br>
              <a:rPr lang="en-US" b="0" i="0">
                <a:solidFill>
                  <a:srgbClr val="000000"/>
                </a:solidFill>
                <a:effectLst/>
                <a:latin typeface="Graphik Web"/>
              </a:rPr>
            </a:br>
            <a:r>
              <a:rPr lang="en-US" b="0" i="0">
                <a:solidFill>
                  <a:srgbClr val="000000"/>
                </a:solidFill>
                <a:effectLst/>
                <a:latin typeface="Graphik Web"/>
              </a:rPr>
              <a:t>CAGR, 2006 to 2011 (X = 2006, Z = 2011, N = 5) = [(value in 2011/value in 2006) ^ (1/5)-1]</a:t>
            </a:r>
          </a:p>
          <a:p>
            <a:pPr algn="l"/>
            <a:r>
              <a:rPr lang="en-US" b="0" i="0">
                <a:solidFill>
                  <a:srgbClr val="000000"/>
                </a:solidFill>
                <a:effectLst/>
                <a:latin typeface="Graphik Web"/>
              </a:rPr>
              <a:t> </a:t>
            </a:r>
          </a:p>
        </p:txBody>
      </p:sp>
      <p:pic>
        <p:nvPicPr>
          <p:cNvPr id="5" name="Picture 4">
            <a:extLst>
              <a:ext uri="{FF2B5EF4-FFF2-40B4-BE49-F238E27FC236}">
                <a16:creationId xmlns="" xmlns:a16="http://schemas.microsoft.com/office/drawing/2014/main" id="{0A53C4A5-4255-F67F-BB1A-CED4B18FA5B8}"/>
              </a:ext>
            </a:extLst>
          </p:cNvPr>
          <p:cNvPicPr>
            <a:picLocks noChangeAspect="1"/>
          </p:cNvPicPr>
          <p:nvPr/>
        </p:nvPicPr>
        <p:blipFill>
          <a:blip r:embed="rId2"/>
          <a:stretch>
            <a:fillRect/>
          </a:stretch>
        </p:blipFill>
        <p:spPr>
          <a:xfrm>
            <a:off x="947928" y="4013754"/>
            <a:ext cx="9540240" cy="1856693"/>
          </a:xfrm>
          <a:prstGeom prst="rect">
            <a:avLst/>
          </a:prstGeom>
          <a:solidFill>
            <a:schemeClr val="accent6">
              <a:lumMod val="20000"/>
              <a:lumOff val="80000"/>
            </a:schemeClr>
          </a:solidFill>
          <a:ln>
            <a:solidFill>
              <a:srgbClr val="0070C0"/>
            </a:solidFill>
          </a:ln>
        </p:spPr>
      </p:pic>
    </p:spTree>
    <p:extLst>
      <p:ext uri="{BB962C8B-B14F-4D97-AF65-F5344CB8AC3E}">
        <p14:creationId xmlns:p14="http://schemas.microsoft.com/office/powerpoint/2010/main" val="2678860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395992-AB2F-943D-5C9D-4A9AACE88638}"/>
              </a:ext>
            </a:extLst>
          </p:cNvPr>
          <p:cNvSpPr txBox="1"/>
          <p:nvPr/>
        </p:nvSpPr>
        <p:spPr>
          <a:xfrm>
            <a:off x="1849120" y="1432560"/>
            <a:ext cx="8199120" cy="2862322"/>
          </a:xfrm>
          <a:prstGeom prst="rect">
            <a:avLst/>
          </a:prstGeom>
          <a:noFill/>
        </p:spPr>
        <p:txBody>
          <a:bodyPr wrap="square" rtlCol="0">
            <a:spAutoFit/>
          </a:bodyPr>
          <a:lstStyle/>
          <a:p>
            <a:pPr algn="l"/>
            <a:r>
              <a:rPr lang="en-US" b="0" i="0">
                <a:solidFill>
                  <a:srgbClr val="55636C"/>
                </a:solidFill>
                <a:effectLst/>
                <a:latin typeface="Montserrat" panose="00000500000000000000" pitchFamily="2" charset="0"/>
              </a:rPr>
              <a:t>NTPC is not only the foremost power generator; it is also among the great places to work. The company is guided by the “People before Plant Load Factor” mantra which is the template for all its human resource related policies. In 2019, NTPC is recognized as “Laureate” for consistently ranking among “Top 50 Best Companies to Work for in India” for last 11 years in the Great Place to Work and Economic Times survey. Besides, NTPC was also recognized as the best among PSUs and in Manufacturing.</a:t>
            </a:r>
          </a:p>
          <a:p>
            <a:r>
              <a:rPr lang="en-US"/>
              <a:t/>
            </a:r>
            <a:br>
              <a:rPr lang="en-US"/>
            </a:br>
            <a:endParaRPr lang="en-US" dirty="0"/>
          </a:p>
        </p:txBody>
      </p:sp>
    </p:spTree>
    <p:extLst>
      <p:ext uri="{BB962C8B-B14F-4D97-AF65-F5344CB8AC3E}">
        <p14:creationId xmlns:p14="http://schemas.microsoft.com/office/powerpoint/2010/main" val="16156333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4" name="TextBox 2"/>
          <p:cNvSpPr txBox="1"/>
          <p:nvPr/>
        </p:nvSpPr>
        <p:spPr>
          <a:xfrm>
            <a:off x="3923340" y="899032"/>
            <a:ext cx="206082" cy="846386"/>
          </a:xfrm>
          <a:prstGeom prst="rect">
            <a:avLst/>
          </a:prstGeom>
          <a:noFill/>
        </p:spPr>
        <p:txBody>
          <a:bodyPr vert="horz" wrap="none" lIns="0" tIns="0" rIns="0" bIns="0" rtlCol="0">
            <a:spAutoFit/>
          </a:bodyPr>
          <a:lstStyle/>
          <a:p>
            <a:pPr>
              <a:lnSpc>
                <a:spcPts val="3286"/>
              </a:lnSpc>
            </a:pPr>
            <a:r>
              <a:rPr lang="en-CA" sz="2434" spc="-18">
                <a:solidFill>
                  <a:srgbClr val="FFFFFF"/>
                </a:solidFill>
                <a:latin typeface="Times New Roman"/>
                <a:cs typeface="Times New Roman"/>
              </a:rPr>
              <a:t>C</a:t>
            </a:r>
          </a:p>
          <a:p>
            <a:pPr>
              <a:lnSpc>
                <a:spcPts val="3286"/>
              </a:lnSpc>
            </a:pPr>
            <a:endParaRPr lang="en-CA" sz="2864">
              <a:solidFill>
                <a:srgbClr val="000000"/>
              </a:solidFill>
            </a:endParaRPr>
          </a:p>
        </p:txBody>
      </p:sp>
      <p:sp>
        <p:nvSpPr>
          <p:cNvPr id="3" name="TextBox 3"/>
          <p:cNvSpPr txBox="1"/>
          <p:nvPr/>
        </p:nvSpPr>
        <p:spPr>
          <a:xfrm>
            <a:off x="10619975" y="5970494"/>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45</a:t>
            </a:r>
          </a:p>
          <a:p>
            <a:pPr>
              <a:lnSpc>
                <a:spcPts val="835"/>
              </a:lnSpc>
            </a:pPr>
            <a:endParaRPr lang="en-CA" sz="719">
              <a:solidFill>
                <a:srgbClr val="000000"/>
              </a:solidFill>
            </a:endParaRPr>
          </a:p>
        </p:txBody>
      </p:sp>
    </p:spTree>
    <p:extLst>
      <p:ext uri="{BB962C8B-B14F-4D97-AF65-F5344CB8AC3E}">
        <p14:creationId xmlns:p14="http://schemas.microsoft.com/office/powerpoint/2010/main" val="34091683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78F3CC2-896D-AF5D-3075-00F24DC1B0E3}"/>
              </a:ext>
            </a:extLst>
          </p:cNvPr>
          <p:cNvSpPr txBox="1"/>
          <p:nvPr/>
        </p:nvSpPr>
        <p:spPr>
          <a:xfrm>
            <a:off x="2405743" y="1959429"/>
            <a:ext cx="7239000" cy="3344634"/>
          </a:xfrm>
          <a:prstGeom prst="rect">
            <a:avLst/>
          </a:prstGeom>
          <a:solidFill>
            <a:schemeClr val="accent2">
              <a:lumMod val="20000"/>
              <a:lumOff val="80000"/>
            </a:schemeClr>
          </a:solidFill>
          <a:ln>
            <a:solidFill>
              <a:schemeClr val="accent1"/>
            </a:solidFill>
          </a:ln>
        </p:spPr>
        <p:txBody>
          <a:bodyPr wrap="square" rtlCol="0">
            <a:spAutoFit/>
          </a:bodyPr>
          <a:lstStyle/>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Times New Roman" panose="02020603050405020304" pitchFamily="18" charset="0"/>
                <a:cs typeface="Mangal" panose="02040503050203030202" pitchFamily="18" charset="0"/>
              </a:rPr>
              <a:t>GNP:-</a:t>
            </a:r>
          </a:p>
          <a:p>
            <a:pPr marL="228600" marR="0">
              <a:lnSpc>
                <a:spcPts val="1200"/>
              </a:lnSpc>
              <a:spcBef>
                <a:spcPts val="0"/>
              </a:spcBef>
              <a:spcAft>
                <a:spcPts val="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Times New Roman" panose="02020603050405020304" pitchFamily="18" charset="0"/>
                <a:cs typeface="Mangal" panose="02040503050203030202" pitchFamily="18" charset="0"/>
              </a:rPr>
              <a:t>The total value of goods produced and services provided by a country during one year, equal to the gross domestic product plus the net income from foreign investments.</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Times New Roman" panose="02020603050405020304" pitchFamily="18" charset="0"/>
                <a:cs typeface="Mangal" panose="02040503050203030202" pitchFamily="18" charset="0"/>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Times New Roman" panose="02020603050405020304" pitchFamily="18" charset="0"/>
                <a:cs typeface="Mangal" panose="02040503050203030202" pitchFamily="18" charset="0"/>
              </a:rPr>
              <a:t>GNP</a:t>
            </a:r>
          </a:p>
          <a:p>
            <a:pPr marL="228600" marR="0">
              <a:lnSpc>
                <a:spcPts val="1200"/>
              </a:lnSpc>
              <a:spcBef>
                <a:spcPts val="0"/>
              </a:spcBef>
              <a:spcAft>
                <a:spcPts val="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Calibri" panose="020F0502020204030204" pitchFamily="34" charset="0"/>
                <a:cs typeface="Mangal" panose="02040503050203030202" pitchFamily="18" charset="0"/>
              </a:rPr>
              <a:t> Gross National Product takes into account the manufacturing of tangible goods such as </a:t>
            </a:r>
            <a:r>
              <a:rPr lang="en-US" sz="1800" b="1" dirty="0">
                <a:solidFill>
                  <a:srgbClr val="202124"/>
                </a:solidFill>
                <a:effectLst/>
                <a:latin typeface="Arial" panose="020B0604020202020204" pitchFamily="34" charset="0"/>
                <a:ea typeface="Calibri" panose="020F0502020204030204" pitchFamily="34" charset="0"/>
                <a:cs typeface="Mangal" panose="02040503050203030202" pitchFamily="18" charset="0"/>
              </a:rPr>
              <a:t>vehicles, agricultural products, machinery</a:t>
            </a:r>
            <a:r>
              <a:rPr lang="en-US" sz="1800" dirty="0">
                <a:solidFill>
                  <a:srgbClr val="202124"/>
                </a:solidFill>
                <a:effectLst/>
                <a:latin typeface="Arial" panose="020B0604020202020204" pitchFamily="34" charset="0"/>
                <a:ea typeface="Calibri" panose="020F0502020204030204" pitchFamily="34" charset="0"/>
                <a:cs typeface="Mangal" panose="02040503050203030202" pitchFamily="18" charset="0"/>
              </a:rPr>
              <a:t>, etc., as well as the provision of services like healthcare, business consultancy, and education. GNP also includes taxes and depreciation. </a:t>
            </a:r>
          </a:p>
          <a:p>
            <a:pPr marL="228600" marR="0">
              <a:lnSpc>
                <a:spcPts val="1200"/>
              </a:lnSpc>
              <a:spcBef>
                <a:spcPts val="0"/>
              </a:spcBef>
              <a:spcAft>
                <a:spcPts val="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Calibri" panose="020F0502020204030204" pitchFamily="34" charset="0"/>
                <a:cs typeface="Mangal" panose="02040503050203030202" pitchFamily="18" charset="0"/>
              </a:rPr>
              <a:t>OR</a:t>
            </a:r>
          </a:p>
          <a:p>
            <a:pPr marL="228600" marR="0">
              <a:lnSpc>
                <a:spcPts val="1200"/>
              </a:lnSpc>
              <a:spcBef>
                <a:spcPts val="0"/>
              </a:spcBef>
              <a:spcAft>
                <a:spcPts val="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28600" marR="0">
              <a:lnSpc>
                <a:spcPts val="1200"/>
              </a:lnSpc>
              <a:spcBef>
                <a:spcPts val="0"/>
              </a:spcBef>
              <a:spcAft>
                <a:spcPts val="0"/>
              </a:spcAft>
            </a:pPr>
            <a:r>
              <a:rPr lang="en-US" sz="1800" dirty="0">
                <a:solidFill>
                  <a:srgbClr val="202124"/>
                </a:solidFill>
                <a:effectLst/>
                <a:latin typeface="Arial" panose="020B0604020202020204" pitchFamily="34" charset="0"/>
                <a:ea typeface="Calibri" panose="020F0502020204030204" pitchFamily="34" charset="0"/>
                <a:cs typeface="Mangal" panose="02040503050203030202" pitchFamily="18" charset="0"/>
              </a:rPr>
              <a:t>Gross National Product (GNP) is </a:t>
            </a:r>
            <a:r>
              <a:rPr lang="en-US" sz="1800" b="1" dirty="0">
                <a:solidFill>
                  <a:srgbClr val="202124"/>
                </a:solidFill>
                <a:effectLst/>
                <a:latin typeface="Arial" panose="020B0604020202020204" pitchFamily="34" charset="0"/>
                <a:ea typeface="Calibri" panose="020F0502020204030204" pitchFamily="34" charset="0"/>
                <a:cs typeface="Mangal" panose="02040503050203030202" pitchFamily="18" charset="0"/>
              </a:rPr>
              <a:t>the total value of all finished goods and services produced by a country's citizens in a given financial year, irrespective of their location</a:t>
            </a:r>
            <a:r>
              <a:rPr lang="en-US" sz="1800" dirty="0">
                <a:solidFill>
                  <a:srgbClr val="202124"/>
                </a:solidFill>
                <a:effectLst/>
                <a:latin typeface="Arial" panose="020B0604020202020204" pitchFamily="34" charset="0"/>
                <a:ea typeface="Calibri" panose="020F0502020204030204" pitchFamily="34" charset="0"/>
                <a:cs typeface="Mangal" panose="02040503050203030202" pitchFamily="18" charset="0"/>
              </a:rPr>
              <a:t>. GNP also measures the output generated by a country's businesses located domestically or abroad.</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3" name="TextBox 2">
            <a:extLst>
              <a:ext uri="{FF2B5EF4-FFF2-40B4-BE49-F238E27FC236}">
                <a16:creationId xmlns="" xmlns:a16="http://schemas.microsoft.com/office/drawing/2014/main" id="{606321F5-D1A5-3059-A537-58564732B4C4}"/>
              </a:ext>
            </a:extLst>
          </p:cNvPr>
          <p:cNvSpPr txBox="1"/>
          <p:nvPr/>
        </p:nvSpPr>
        <p:spPr>
          <a:xfrm>
            <a:off x="2928257" y="304800"/>
            <a:ext cx="3167743" cy="707886"/>
          </a:xfrm>
          <a:prstGeom prst="rect">
            <a:avLst/>
          </a:prstGeom>
          <a:noFill/>
        </p:spPr>
        <p:txBody>
          <a:bodyPr wrap="square" rtlCol="0">
            <a:spAutoFit/>
          </a:bodyPr>
          <a:lstStyle/>
          <a:p>
            <a:r>
              <a:rPr lang="en-US" sz="4000" dirty="0">
                <a:solidFill>
                  <a:srgbClr val="FF0000"/>
                </a:solidFill>
              </a:rPr>
              <a:t>GNP</a:t>
            </a:r>
          </a:p>
        </p:txBody>
      </p:sp>
    </p:spTree>
    <p:extLst>
      <p:ext uri="{BB962C8B-B14F-4D97-AF65-F5344CB8AC3E}">
        <p14:creationId xmlns:p14="http://schemas.microsoft.com/office/powerpoint/2010/main" val="16991181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9529" y="154004"/>
            <a:ext cx="8393230" cy="1200329"/>
          </a:xfrm>
          <a:prstGeom prst="rect">
            <a:avLst/>
          </a:prstGeom>
          <a:solidFill>
            <a:schemeClr val="accent6">
              <a:lumMod val="40000"/>
              <a:lumOff val="60000"/>
            </a:schemeClr>
          </a:solidFill>
        </p:spPr>
        <p:txBody>
          <a:bodyPr wrap="square" rtlCol="0">
            <a:spAutoFit/>
          </a:bodyPr>
          <a:lstStyle/>
          <a:p>
            <a:r>
              <a:rPr lang="en-US" sz="3600" dirty="0" smtClean="0">
                <a:solidFill>
                  <a:srgbClr val="C00000"/>
                </a:solidFill>
              </a:rPr>
              <a:t>   FUTURE  PLAN OF GOI FOR POWER</a:t>
            </a:r>
          </a:p>
          <a:p>
            <a:r>
              <a:rPr lang="en-US" sz="3600" dirty="0">
                <a:solidFill>
                  <a:srgbClr val="C00000"/>
                </a:solidFill>
              </a:rPr>
              <a:t> </a:t>
            </a:r>
            <a:r>
              <a:rPr lang="en-US" sz="3600" dirty="0" smtClean="0">
                <a:solidFill>
                  <a:srgbClr val="C00000"/>
                </a:solidFill>
              </a:rPr>
              <a:t>  DEVELOPMENT IN INDIA</a:t>
            </a:r>
            <a:endParaRPr lang="en-US" sz="3600" dirty="0">
              <a:solidFill>
                <a:srgbClr val="C00000"/>
              </a:solidFill>
            </a:endParaRPr>
          </a:p>
        </p:txBody>
      </p:sp>
      <p:sp>
        <p:nvSpPr>
          <p:cNvPr id="4" name="TextBox 3"/>
          <p:cNvSpPr txBox="1"/>
          <p:nvPr/>
        </p:nvSpPr>
        <p:spPr>
          <a:xfrm>
            <a:off x="1039529" y="1867301"/>
            <a:ext cx="9095873" cy="3785652"/>
          </a:xfrm>
          <a:prstGeom prst="rect">
            <a:avLst/>
          </a:prstGeom>
          <a:solidFill>
            <a:schemeClr val="bg1"/>
          </a:solidFill>
        </p:spPr>
        <p:txBody>
          <a:bodyPr wrap="square" rtlCol="0">
            <a:spAutoFit/>
          </a:bodyPr>
          <a:lstStyle/>
          <a:p>
            <a:pPr marL="285750" indent="-285750">
              <a:buFont typeface="Wingdings" pitchFamily="2" charset="2"/>
              <a:buChar char="v"/>
            </a:pPr>
            <a:r>
              <a:rPr lang="en-US" sz="2400" dirty="0">
                <a:solidFill>
                  <a:prstClr val="black"/>
                </a:solidFill>
              </a:rPr>
              <a:t>The year 2024 saw a record-breaking 24.5 GW of solar capacity and 3.4 GW of wind capacity added, reflecting a more than twofold increase in solar installations and a 21% rise in wind installations compared to 2023. </a:t>
            </a:r>
            <a:endParaRPr lang="en-US" sz="2400" dirty="0" smtClean="0">
              <a:solidFill>
                <a:prstClr val="black"/>
              </a:solidFill>
            </a:endParaRPr>
          </a:p>
          <a:p>
            <a:pPr marL="285750" indent="-285750">
              <a:buFont typeface="Wingdings" pitchFamily="2" charset="2"/>
              <a:buChar char="v"/>
            </a:pPr>
            <a:r>
              <a:rPr lang="en-US" sz="2400" dirty="0" smtClean="0">
                <a:solidFill>
                  <a:prstClr val="black"/>
                </a:solidFill>
              </a:rPr>
              <a:t>This </a:t>
            </a:r>
            <a:r>
              <a:rPr lang="en-US" sz="2400" dirty="0">
                <a:solidFill>
                  <a:prstClr val="black"/>
                </a:solidFill>
              </a:rPr>
              <a:t>surge was driven by government incentives, policy reforms, and increased investments in domestic solar and wind turbine manufacturing. </a:t>
            </a:r>
            <a:endParaRPr lang="en-US" sz="2400" dirty="0" smtClean="0">
              <a:solidFill>
                <a:prstClr val="black"/>
              </a:solidFill>
            </a:endParaRPr>
          </a:p>
          <a:p>
            <a:pPr marL="285750" indent="-285750">
              <a:buFont typeface="Wingdings" pitchFamily="2" charset="2"/>
              <a:buChar char="v"/>
            </a:pPr>
            <a:r>
              <a:rPr lang="en-US" sz="2400" dirty="0" smtClean="0">
                <a:solidFill>
                  <a:prstClr val="black"/>
                </a:solidFill>
              </a:rPr>
              <a:t>Solar </a:t>
            </a:r>
            <a:r>
              <a:rPr lang="en-US" sz="2400" dirty="0">
                <a:solidFill>
                  <a:prstClr val="black"/>
                </a:solidFill>
              </a:rPr>
              <a:t>energy remained the dominant contributor to India’s renewable energy growth, accounting for 47% of the total installed renewable energy capacity. </a:t>
            </a:r>
          </a:p>
        </p:txBody>
      </p:sp>
    </p:spTree>
    <p:extLst>
      <p:ext uri="{BB962C8B-B14F-4D97-AF65-F5344CB8AC3E}">
        <p14:creationId xmlns:p14="http://schemas.microsoft.com/office/powerpoint/2010/main" val="13707190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2" name="TextBox 1"/>
          <p:cNvSpPr txBox="1"/>
          <p:nvPr/>
        </p:nvSpPr>
        <p:spPr>
          <a:xfrm>
            <a:off x="1394233" y="1041149"/>
            <a:ext cx="9017251" cy="3416320"/>
          </a:xfrm>
          <a:prstGeom prst="rect">
            <a:avLst/>
          </a:prstGeom>
          <a:solidFill>
            <a:srgbClr val="FFEAA7"/>
          </a:solidFill>
          <a:ln>
            <a:solidFill>
              <a:schemeClr val="accent1"/>
            </a:solidFill>
          </a:ln>
        </p:spPr>
        <p:txBody>
          <a:bodyPr wrap="square" rtlCol="0">
            <a:spAutoFit/>
          </a:bodyPr>
          <a:lstStyle/>
          <a:p>
            <a:pPr marL="285750" indent="-285750">
              <a:buFont typeface="Wingdings" pitchFamily="2" charset="2"/>
              <a:buChar char="q"/>
            </a:pPr>
            <a:r>
              <a:rPr lang="en-US" dirty="0" smtClean="0"/>
              <a:t>The </a:t>
            </a:r>
            <a:r>
              <a:rPr lang="en-US" dirty="0"/>
              <a:t>Three Mile Island accident was a partial nuclear meltdown of the Unit 2 reactor (TMI-2) of the Three Mile Island Nuclear Generating Station, located on the Susquehanna River in Londonderry Township, near Harrisburg, Pennsylvania. </a:t>
            </a:r>
            <a:endParaRPr lang="en-US" dirty="0" smtClean="0"/>
          </a:p>
          <a:p>
            <a:pPr marL="285750" indent="-285750">
              <a:buFont typeface="Wingdings" pitchFamily="2" charset="2"/>
              <a:buChar char="q"/>
            </a:pPr>
            <a:r>
              <a:rPr lang="en-US" dirty="0" smtClean="0"/>
              <a:t>The </a:t>
            </a:r>
            <a:r>
              <a:rPr lang="en-US" dirty="0"/>
              <a:t>reactor accident began at 4:00 a.m. on March 28, 1979, and released radioactive gases and radioactive iodine into the </a:t>
            </a:r>
            <a:r>
              <a:rPr lang="en-US" dirty="0" smtClean="0"/>
              <a:t>environment. It </a:t>
            </a:r>
            <a:r>
              <a:rPr lang="en-US" dirty="0"/>
              <a:t>is the worst accident in U.S. commercial nuclear power plant history</a:t>
            </a:r>
            <a:r>
              <a:rPr lang="en-US" dirty="0" smtClean="0"/>
              <a:t>. </a:t>
            </a:r>
            <a:r>
              <a:rPr lang="en-US" dirty="0"/>
              <a:t>On the seven-point logarithmic International Nuclear Event Scale, the TMI-2 reactor accident is rated Level 5, an "Accident with Wider Consequences</a:t>
            </a:r>
            <a:r>
              <a:rPr lang="en-US" dirty="0" smtClean="0"/>
              <a:t>".</a:t>
            </a:r>
          </a:p>
          <a:p>
            <a:pPr marL="285750" indent="-285750">
              <a:buFont typeface="Wingdings" pitchFamily="2" charset="2"/>
              <a:buChar char="q"/>
            </a:pPr>
            <a:r>
              <a:rPr lang="en-US" dirty="0"/>
              <a:t>The accident began with failures in the non-nuclear secondary system</a:t>
            </a:r>
            <a:r>
              <a:rPr lang="en-US" dirty="0" smtClean="0"/>
              <a:t>, </a:t>
            </a:r>
            <a:r>
              <a:rPr lang="en-US" dirty="0"/>
              <a:t>followed by a stuck-open pilot-operated relief valve (PORV) in the primary </a:t>
            </a:r>
            <a:r>
              <a:rPr lang="en-US" dirty="0" smtClean="0"/>
              <a:t>system, which </a:t>
            </a:r>
            <a:r>
              <a:rPr lang="en-US" dirty="0"/>
              <a:t>allowed large amounts of water to escape from the pressurized isolated coolant loop. </a:t>
            </a:r>
            <a:endParaRPr lang="en-US" dirty="0" smtClean="0"/>
          </a:p>
          <a:p>
            <a:pPr marL="285750" indent="-285750">
              <a:buFont typeface="Wingdings" pitchFamily="2" charset="2"/>
              <a:buChar char="q"/>
            </a:pPr>
            <a:r>
              <a:rPr lang="en-US" dirty="0" smtClean="0"/>
              <a:t>The </a:t>
            </a:r>
            <a:r>
              <a:rPr lang="en-US" dirty="0"/>
              <a:t>mechanical failures were compounded by the initial failure of plant operators to recognize the situation as a loss-of-coolant accident</a:t>
            </a:r>
          </a:p>
        </p:txBody>
      </p:sp>
      <p:sp>
        <p:nvSpPr>
          <p:cNvPr id="4" name="TextBox 3"/>
          <p:cNvSpPr txBox="1"/>
          <p:nvPr/>
        </p:nvSpPr>
        <p:spPr>
          <a:xfrm>
            <a:off x="2516863" y="126749"/>
            <a:ext cx="6934955" cy="646331"/>
          </a:xfrm>
          <a:prstGeom prst="rect">
            <a:avLst/>
          </a:prstGeom>
          <a:solidFill>
            <a:srgbClr val="BDEEFF"/>
          </a:solidFill>
          <a:ln>
            <a:solidFill>
              <a:schemeClr val="accent1"/>
            </a:solidFill>
          </a:ln>
        </p:spPr>
        <p:txBody>
          <a:bodyPr wrap="square" rtlCol="0">
            <a:spAutoFit/>
          </a:bodyPr>
          <a:lstStyle/>
          <a:p>
            <a:r>
              <a:rPr lang="en-US" sz="3600" dirty="0" smtClean="0">
                <a:solidFill>
                  <a:srgbClr val="FF0000"/>
                </a:solidFill>
              </a:rPr>
              <a:t> THREE MILE ISLAND ACCIDENT</a:t>
            </a:r>
            <a:endParaRPr lang="en-US" sz="3600" dirty="0">
              <a:solidFill>
                <a:srgbClr val="FF0000"/>
              </a:solidFill>
            </a:endParaRPr>
          </a:p>
        </p:txBody>
      </p:sp>
    </p:spTree>
    <p:extLst>
      <p:ext uri="{BB962C8B-B14F-4D97-AF65-F5344CB8AC3E}">
        <p14:creationId xmlns:p14="http://schemas.microsoft.com/office/powerpoint/2010/main" val="9778693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2" name="TextBox 1"/>
          <p:cNvSpPr txBox="1"/>
          <p:nvPr/>
        </p:nvSpPr>
        <p:spPr>
          <a:xfrm>
            <a:off x="1946495" y="1919335"/>
            <a:ext cx="8990091" cy="2585323"/>
          </a:xfrm>
          <a:prstGeom prst="rect">
            <a:avLst/>
          </a:prstGeom>
          <a:solidFill>
            <a:schemeClr val="accent3">
              <a:lumMod val="60000"/>
              <a:lumOff val="40000"/>
            </a:schemeClr>
          </a:solidFill>
          <a:ln>
            <a:solidFill>
              <a:schemeClr val="accent1"/>
            </a:solidFill>
          </a:ln>
        </p:spPr>
        <p:txBody>
          <a:bodyPr wrap="square" rtlCol="0">
            <a:spAutoFit/>
          </a:bodyPr>
          <a:lstStyle/>
          <a:p>
            <a:r>
              <a:rPr lang="en-US" dirty="0"/>
              <a:t>The Chernobyl disaster, a Level 7 nuclear accident, occurred on April 26, 1986, at the Chernobyl Nuclear Power Plant in Ukraine, resulting in a massive release of radioactive material into the environment. </a:t>
            </a:r>
            <a:endParaRPr lang="en-US" dirty="0" smtClean="0"/>
          </a:p>
          <a:p>
            <a:r>
              <a:rPr lang="en-US" dirty="0"/>
              <a:t>On 26 April 1986, the No. 4 reactor of the Chernobyl Nuclear Power Plant, located near </a:t>
            </a:r>
            <a:r>
              <a:rPr lang="en-US" dirty="0" err="1"/>
              <a:t>Pripyat</a:t>
            </a:r>
            <a:r>
              <a:rPr lang="en-US" dirty="0"/>
              <a:t>, Ukrainian SSR, Soviet Union (now Ukraine) exploded</a:t>
            </a:r>
            <a:r>
              <a:rPr lang="en-US" dirty="0" smtClean="0"/>
              <a:t>.</a:t>
            </a:r>
          </a:p>
          <a:p>
            <a:r>
              <a:rPr lang="en-US" dirty="0" smtClean="0"/>
              <a:t>It was </a:t>
            </a:r>
            <a:r>
              <a:rPr lang="en-US" dirty="0"/>
              <a:t>the result of a flawed reactor design that was operated with inadequately trained personnel. The resulting steam explosion and fires released at least 5% of the radioactive reactor core into the environment, with the deposition of radioactive materials in many parts of Europe.</a:t>
            </a:r>
          </a:p>
        </p:txBody>
      </p:sp>
      <p:sp>
        <p:nvSpPr>
          <p:cNvPr id="4" name="TextBox 3"/>
          <p:cNvSpPr txBox="1"/>
          <p:nvPr/>
        </p:nvSpPr>
        <p:spPr>
          <a:xfrm>
            <a:off x="2435382" y="470780"/>
            <a:ext cx="8084745" cy="646331"/>
          </a:xfrm>
          <a:prstGeom prst="rect">
            <a:avLst/>
          </a:prstGeom>
          <a:solidFill>
            <a:srgbClr val="FFDB69"/>
          </a:solidFill>
          <a:ln>
            <a:solidFill>
              <a:schemeClr val="accent1"/>
            </a:solidFill>
          </a:ln>
        </p:spPr>
        <p:txBody>
          <a:bodyPr wrap="square" rtlCol="0">
            <a:spAutoFit/>
          </a:bodyPr>
          <a:lstStyle/>
          <a:p>
            <a:r>
              <a:rPr lang="en-US" sz="3600" dirty="0" smtClean="0">
                <a:solidFill>
                  <a:srgbClr val="0070C0"/>
                </a:solidFill>
              </a:rPr>
              <a:t>  CHERNOBYL DISASTER IN UKRAINE</a:t>
            </a:r>
            <a:endParaRPr lang="en-US" sz="3600" dirty="0">
              <a:solidFill>
                <a:srgbClr val="0070C0"/>
              </a:solidFill>
            </a:endParaRPr>
          </a:p>
        </p:txBody>
      </p:sp>
    </p:spTree>
    <p:extLst>
      <p:ext uri="{BB962C8B-B14F-4D97-AF65-F5344CB8AC3E}">
        <p14:creationId xmlns:p14="http://schemas.microsoft.com/office/powerpoint/2010/main" val="977869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9A3819-44CE-457B-A689-82F1399CFC3C}"/>
              </a:ext>
            </a:extLst>
          </p:cNvPr>
          <p:cNvSpPr>
            <a:spLocks noGrp="1"/>
          </p:cNvSpPr>
          <p:nvPr>
            <p:ph type="title"/>
          </p:nvPr>
        </p:nvSpPr>
        <p:spPr/>
        <p:txBody>
          <a:bodyPr>
            <a:normAutofit/>
          </a:bodyPr>
          <a:lstStyle/>
          <a:p>
            <a:r>
              <a:rPr lang="en-US" sz="4000" dirty="0">
                <a:solidFill>
                  <a:srgbClr val="FF0000"/>
                </a:solidFill>
              </a:rPr>
              <a:t>NEW STRUCTURE (UNBUNDLED)</a:t>
            </a:r>
          </a:p>
        </p:txBody>
      </p:sp>
      <p:sp>
        <p:nvSpPr>
          <p:cNvPr id="6" name="TextBox 5">
            <a:extLst>
              <a:ext uri="{FF2B5EF4-FFF2-40B4-BE49-F238E27FC236}">
                <a16:creationId xmlns="" xmlns:a16="http://schemas.microsoft.com/office/drawing/2014/main" id="{57B4AE3D-0AE1-40BD-B52B-6E63B41B710B}"/>
              </a:ext>
            </a:extLst>
          </p:cNvPr>
          <p:cNvSpPr txBox="1"/>
          <p:nvPr/>
        </p:nvSpPr>
        <p:spPr>
          <a:xfrm>
            <a:off x="4449552" y="1970726"/>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 xmlns:a16="http://schemas.microsoft.com/office/drawing/2014/main" id="{A8FB3C4E-577D-4CD9-A515-CF10EB8EF846}"/>
              </a:ext>
            </a:extLst>
          </p:cNvPr>
          <p:cNvSpPr txBox="1"/>
          <p:nvPr/>
        </p:nvSpPr>
        <p:spPr>
          <a:xfrm>
            <a:off x="4601952" y="2123126"/>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 xmlns:a16="http://schemas.microsoft.com/office/drawing/2014/main" id="{059B5B1B-A092-43A1-B122-EABADC46BA66}"/>
              </a:ext>
            </a:extLst>
          </p:cNvPr>
          <p:cNvSpPr txBox="1"/>
          <p:nvPr/>
        </p:nvSpPr>
        <p:spPr>
          <a:xfrm>
            <a:off x="8361925" y="2722566"/>
            <a:ext cx="914400" cy="914400"/>
          </a:xfrm>
          <a:prstGeom prst="rect">
            <a:avLst/>
          </a:prstGeom>
          <a:noFill/>
        </p:spPr>
        <p:txBody>
          <a:bodyPr wrap="square" rtlCol="0">
            <a:spAutoFit/>
          </a:bodyPr>
          <a:lstStyle/>
          <a:p>
            <a:endParaRPr lang="en-US" dirty="0"/>
          </a:p>
        </p:txBody>
      </p:sp>
      <p:sp>
        <p:nvSpPr>
          <p:cNvPr id="32" name="Rectangle 31">
            <a:extLst>
              <a:ext uri="{FF2B5EF4-FFF2-40B4-BE49-F238E27FC236}">
                <a16:creationId xmlns="" xmlns:a16="http://schemas.microsoft.com/office/drawing/2014/main" id="{84983E72-EC7E-4D1D-8AE8-78427BB979F2}"/>
              </a:ext>
            </a:extLst>
          </p:cNvPr>
          <p:cNvSpPr/>
          <p:nvPr/>
        </p:nvSpPr>
        <p:spPr>
          <a:xfrm>
            <a:off x="3952240" y="2007912"/>
            <a:ext cx="2723410" cy="706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SEB</a:t>
            </a:r>
          </a:p>
        </p:txBody>
      </p:sp>
      <p:sp>
        <p:nvSpPr>
          <p:cNvPr id="33" name="Arrow: Pentagon 32">
            <a:extLst>
              <a:ext uri="{FF2B5EF4-FFF2-40B4-BE49-F238E27FC236}">
                <a16:creationId xmlns="" xmlns:a16="http://schemas.microsoft.com/office/drawing/2014/main" id="{2F5A96DD-CD4F-4138-AA57-B15B3AE284FC}"/>
              </a:ext>
            </a:extLst>
          </p:cNvPr>
          <p:cNvSpPr/>
          <p:nvPr/>
        </p:nvSpPr>
        <p:spPr>
          <a:xfrm>
            <a:off x="3078480" y="3779520"/>
            <a:ext cx="2204720" cy="833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Chevron 33">
            <a:extLst>
              <a:ext uri="{FF2B5EF4-FFF2-40B4-BE49-F238E27FC236}">
                <a16:creationId xmlns="" xmlns:a16="http://schemas.microsoft.com/office/drawing/2014/main" id="{2B139C04-F35A-4741-B193-798D201F8812}"/>
              </a:ext>
            </a:extLst>
          </p:cNvPr>
          <p:cNvSpPr/>
          <p:nvPr/>
        </p:nvSpPr>
        <p:spPr>
          <a:xfrm flipV="1">
            <a:off x="4906752" y="3779520"/>
            <a:ext cx="2327168" cy="806252"/>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8" name="Content Placeholder 37">
            <a:extLst>
              <a:ext uri="{FF2B5EF4-FFF2-40B4-BE49-F238E27FC236}">
                <a16:creationId xmlns="" xmlns:a16="http://schemas.microsoft.com/office/drawing/2014/main" id="{4151A6FB-62B4-470D-A9DE-B304E4ED1AC5}"/>
              </a:ext>
            </a:extLst>
          </p:cNvPr>
          <p:cNvPicPr>
            <a:picLocks noGrp="1" noChangeAspect="1"/>
          </p:cNvPicPr>
          <p:nvPr>
            <p:ph idx="1"/>
          </p:nvPr>
        </p:nvPicPr>
        <p:blipFill>
          <a:blip r:embed="rId2"/>
          <a:stretch>
            <a:fillRect/>
          </a:stretch>
        </p:blipFill>
        <p:spPr>
          <a:xfrm>
            <a:off x="6725657" y="3787340"/>
            <a:ext cx="2884910" cy="806252"/>
          </a:xfrm>
          <a:prstGeom prst="rect">
            <a:avLst/>
          </a:prstGeom>
        </p:spPr>
      </p:pic>
      <p:cxnSp>
        <p:nvCxnSpPr>
          <p:cNvPr id="40" name="Straight Arrow Connector 39">
            <a:extLst>
              <a:ext uri="{FF2B5EF4-FFF2-40B4-BE49-F238E27FC236}">
                <a16:creationId xmlns="" xmlns:a16="http://schemas.microsoft.com/office/drawing/2014/main" id="{A82AC6F9-5287-4429-829E-A9E182F7C8A5}"/>
              </a:ext>
            </a:extLst>
          </p:cNvPr>
          <p:cNvCxnSpPr>
            <a:endCxn id="33" idx="0"/>
          </p:cNvCxnSpPr>
          <p:nvPr/>
        </p:nvCxnSpPr>
        <p:spPr>
          <a:xfrm flipH="1">
            <a:off x="3972560" y="2722566"/>
            <a:ext cx="1310640" cy="105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6DCB3CEA-B73C-48E0-9C24-FF24C49B1BDA}"/>
              </a:ext>
            </a:extLst>
          </p:cNvPr>
          <p:cNvCxnSpPr>
            <a:cxnSpLocks/>
            <a:endCxn id="34" idx="2"/>
          </p:cNvCxnSpPr>
          <p:nvPr/>
        </p:nvCxnSpPr>
        <p:spPr>
          <a:xfrm>
            <a:off x="5283200" y="2722566"/>
            <a:ext cx="585573" cy="105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466506E0-4F62-45AA-AF57-824B0349980B}"/>
              </a:ext>
            </a:extLst>
          </p:cNvPr>
          <p:cNvCxnSpPr/>
          <p:nvPr/>
        </p:nvCxnSpPr>
        <p:spPr>
          <a:xfrm>
            <a:off x="5283200" y="2722566"/>
            <a:ext cx="2438400" cy="105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15872B85-AD45-4019-B22A-67773D25AC8F}"/>
              </a:ext>
            </a:extLst>
          </p:cNvPr>
          <p:cNvSpPr txBox="1"/>
          <p:nvPr/>
        </p:nvSpPr>
        <p:spPr>
          <a:xfrm>
            <a:off x="3342640" y="4084320"/>
            <a:ext cx="1737360" cy="369332"/>
          </a:xfrm>
          <a:prstGeom prst="rect">
            <a:avLst/>
          </a:prstGeom>
          <a:noFill/>
        </p:spPr>
        <p:txBody>
          <a:bodyPr wrap="square" rtlCol="0">
            <a:spAutoFit/>
          </a:bodyPr>
          <a:lstStyle/>
          <a:p>
            <a:r>
              <a:rPr lang="en-US" dirty="0">
                <a:solidFill>
                  <a:schemeClr val="bg1"/>
                </a:solidFill>
              </a:rPr>
              <a:t>GENERATION</a:t>
            </a:r>
          </a:p>
        </p:txBody>
      </p:sp>
      <p:sp>
        <p:nvSpPr>
          <p:cNvPr id="48" name="TextBox 47">
            <a:extLst>
              <a:ext uri="{FF2B5EF4-FFF2-40B4-BE49-F238E27FC236}">
                <a16:creationId xmlns="" xmlns:a16="http://schemas.microsoft.com/office/drawing/2014/main" id="{174964F6-7243-4969-91A7-3F86EC613F99}"/>
              </a:ext>
            </a:extLst>
          </p:cNvPr>
          <p:cNvSpPr txBox="1"/>
          <p:nvPr/>
        </p:nvSpPr>
        <p:spPr>
          <a:xfrm>
            <a:off x="5283200" y="4084320"/>
            <a:ext cx="1828272" cy="369332"/>
          </a:xfrm>
          <a:prstGeom prst="rect">
            <a:avLst/>
          </a:prstGeom>
          <a:noFill/>
        </p:spPr>
        <p:txBody>
          <a:bodyPr wrap="square" rtlCol="0">
            <a:spAutoFit/>
          </a:bodyPr>
          <a:lstStyle/>
          <a:p>
            <a:r>
              <a:rPr lang="en-US" dirty="0">
                <a:solidFill>
                  <a:schemeClr val="bg1"/>
                </a:solidFill>
              </a:rPr>
              <a:t>TRANSMISSION</a:t>
            </a:r>
          </a:p>
        </p:txBody>
      </p:sp>
      <p:sp>
        <p:nvSpPr>
          <p:cNvPr id="49" name="TextBox 48">
            <a:extLst>
              <a:ext uri="{FF2B5EF4-FFF2-40B4-BE49-F238E27FC236}">
                <a16:creationId xmlns="" xmlns:a16="http://schemas.microsoft.com/office/drawing/2014/main" id="{74735F97-F579-4130-BEE8-77F1F6EE4CB9}"/>
              </a:ext>
            </a:extLst>
          </p:cNvPr>
          <p:cNvSpPr txBox="1"/>
          <p:nvPr/>
        </p:nvSpPr>
        <p:spPr>
          <a:xfrm>
            <a:off x="7233919" y="3952200"/>
            <a:ext cx="1828273" cy="369332"/>
          </a:xfrm>
          <a:prstGeom prst="rect">
            <a:avLst/>
          </a:prstGeom>
          <a:noFill/>
        </p:spPr>
        <p:txBody>
          <a:bodyPr wrap="square" rtlCol="0">
            <a:spAutoFit/>
          </a:bodyPr>
          <a:lstStyle/>
          <a:p>
            <a:r>
              <a:rPr lang="en-US" dirty="0">
                <a:solidFill>
                  <a:schemeClr val="bg1"/>
                </a:solidFill>
              </a:rPr>
              <a:t>DISTRIBUTION    </a:t>
            </a:r>
          </a:p>
        </p:txBody>
      </p:sp>
      <p:sp>
        <p:nvSpPr>
          <p:cNvPr id="52" name="Oval 51">
            <a:extLst>
              <a:ext uri="{FF2B5EF4-FFF2-40B4-BE49-F238E27FC236}">
                <a16:creationId xmlns="" xmlns:a16="http://schemas.microsoft.com/office/drawing/2014/main" id="{3785D15B-9713-4CE2-8FC0-FC53A03D3EB9}"/>
              </a:ext>
            </a:extLst>
          </p:cNvPr>
          <p:cNvSpPr/>
          <p:nvPr/>
        </p:nvSpPr>
        <p:spPr>
          <a:xfrm>
            <a:off x="4734560" y="5096708"/>
            <a:ext cx="4013200" cy="806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SEPARATE CORPORATE IDENTITIES</a:t>
            </a:r>
          </a:p>
        </p:txBody>
      </p:sp>
      <p:cxnSp>
        <p:nvCxnSpPr>
          <p:cNvPr id="54" name="Straight Arrow Connector 53">
            <a:extLst>
              <a:ext uri="{FF2B5EF4-FFF2-40B4-BE49-F238E27FC236}">
                <a16:creationId xmlns="" xmlns:a16="http://schemas.microsoft.com/office/drawing/2014/main" id="{449F6A9D-88E0-4945-890E-D356B01E7623}"/>
              </a:ext>
            </a:extLst>
          </p:cNvPr>
          <p:cNvCxnSpPr>
            <a:cxnSpLocks/>
          </p:cNvCxnSpPr>
          <p:nvPr/>
        </p:nvCxnSpPr>
        <p:spPr>
          <a:xfrm flipH="1" flipV="1">
            <a:off x="4566527" y="4658320"/>
            <a:ext cx="1890684" cy="430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 xmlns:a16="http://schemas.microsoft.com/office/drawing/2014/main" id="{8339D557-7A7A-4D51-9B51-618229A9B392}"/>
              </a:ext>
            </a:extLst>
          </p:cNvPr>
          <p:cNvCxnSpPr>
            <a:cxnSpLocks/>
          </p:cNvCxnSpPr>
          <p:nvPr/>
        </p:nvCxnSpPr>
        <p:spPr>
          <a:xfrm flipV="1">
            <a:off x="6570824" y="4585772"/>
            <a:ext cx="1037162" cy="503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1E46D1B5-D1F4-4BD1-BF5B-D161C7D18BF7}"/>
              </a:ext>
            </a:extLst>
          </p:cNvPr>
          <p:cNvCxnSpPr/>
          <p:nvPr/>
        </p:nvCxnSpPr>
        <p:spPr>
          <a:xfrm flipH="1" flipV="1">
            <a:off x="6197336" y="4593592"/>
            <a:ext cx="373488" cy="495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1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9"/>
          <p:cNvPicPr/>
          <p:nvPr/>
        </p:nvPicPr>
        <p:blipFill>
          <a:blip r:embed="rId2" cstate="print"/>
          <a:stretch>
            <a:fillRect/>
          </a:stretch>
        </p:blipFill>
        <p:spPr>
          <a:xfrm>
            <a:off x="1573128" y="1311965"/>
            <a:ext cx="8610030" cy="1144987"/>
          </a:xfrm>
          <a:prstGeom prst="rect">
            <a:avLst/>
          </a:prstGeom>
          <a:solidFill>
            <a:schemeClr val="accent1"/>
          </a:solidFill>
        </p:spPr>
      </p:pic>
      <p:pic>
        <p:nvPicPr>
          <p:cNvPr id="5" name="object 10"/>
          <p:cNvPicPr>
            <a:picLocks noGrp="1"/>
          </p:cNvPicPr>
          <p:nvPr>
            <p:ph idx="1"/>
          </p:nvPr>
        </p:nvPicPr>
        <p:blipFill>
          <a:blip r:embed="rId3" cstate="print"/>
          <a:stretch>
            <a:fillRect/>
          </a:stretch>
        </p:blipFill>
        <p:spPr>
          <a:xfrm>
            <a:off x="1450975" y="3206425"/>
            <a:ext cx="9604375" cy="1069038"/>
          </a:xfrm>
          <a:prstGeom prst="rect">
            <a:avLst/>
          </a:prstGeom>
          <a:solidFill>
            <a:schemeClr val="accent1"/>
          </a:solidFill>
        </p:spPr>
      </p:pic>
      <p:grpSp>
        <p:nvGrpSpPr>
          <p:cNvPr id="8" name="object 11"/>
          <p:cNvGrpSpPr/>
          <p:nvPr/>
        </p:nvGrpSpPr>
        <p:grpSpPr>
          <a:xfrm>
            <a:off x="3811509" y="4499572"/>
            <a:ext cx="3869451" cy="1151548"/>
            <a:chOff x="3560826" y="4778247"/>
            <a:chExt cx="2825750" cy="866775"/>
          </a:xfrm>
          <a:solidFill>
            <a:schemeClr val="accent2">
              <a:lumMod val="60000"/>
              <a:lumOff val="40000"/>
            </a:schemeClr>
          </a:solidFill>
        </p:grpSpPr>
        <p:sp>
          <p:nvSpPr>
            <p:cNvPr id="9" name="object 12"/>
            <p:cNvSpPr/>
            <p:nvPr/>
          </p:nvSpPr>
          <p:spPr>
            <a:xfrm>
              <a:off x="3566922" y="4784343"/>
              <a:ext cx="2813685" cy="854710"/>
            </a:xfrm>
            <a:custGeom>
              <a:avLst/>
              <a:gdLst/>
              <a:ahLst/>
              <a:cxnLst/>
              <a:rect l="l" t="t" r="r" b="b"/>
              <a:pathLst>
                <a:path w="2813685" h="854710">
                  <a:moveTo>
                    <a:pt x="1224406" y="0"/>
                  </a:moveTo>
                  <a:lnTo>
                    <a:pt x="1090167" y="0"/>
                  </a:lnTo>
                  <a:lnTo>
                    <a:pt x="942720" y="854455"/>
                  </a:lnTo>
                  <a:lnTo>
                    <a:pt x="1077087" y="854455"/>
                  </a:lnTo>
                  <a:lnTo>
                    <a:pt x="1085739" y="804187"/>
                  </a:lnTo>
                  <a:lnTo>
                    <a:pt x="1224406" y="0"/>
                  </a:lnTo>
                  <a:close/>
                </a:path>
                <a:path w="2813685" h="854710">
                  <a:moveTo>
                    <a:pt x="1446911" y="0"/>
                  </a:moveTo>
                  <a:lnTo>
                    <a:pt x="1321942" y="0"/>
                  </a:lnTo>
                  <a:lnTo>
                    <a:pt x="1174495" y="854455"/>
                  </a:lnTo>
                  <a:lnTo>
                    <a:pt x="1300479" y="854455"/>
                  </a:lnTo>
                  <a:lnTo>
                    <a:pt x="1327493" y="698086"/>
                  </a:lnTo>
                  <a:lnTo>
                    <a:pt x="1381378" y="385317"/>
                  </a:lnTo>
                  <a:lnTo>
                    <a:pt x="1513607" y="385317"/>
                  </a:lnTo>
                  <a:lnTo>
                    <a:pt x="1446911" y="0"/>
                  </a:lnTo>
                  <a:close/>
                </a:path>
                <a:path w="2813685" h="854710">
                  <a:moveTo>
                    <a:pt x="1513607" y="385317"/>
                  </a:moveTo>
                  <a:lnTo>
                    <a:pt x="1381378" y="385317"/>
                  </a:lnTo>
                  <a:lnTo>
                    <a:pt x="1462913" y="854455"/>
                  </a:lnTo>
                  <a:lnTo>
                    <a:pt x="1589151" y="854455"/>
                  </a:lnTo>
                  <a:lnTo>
                    <a:pt x="1654972" y="472693"/>
                  </a:lnTo>
                  <a:lnTo>
                    <a:pt x="1528699" y="472693"/>
                  </a:lnTo>
                  <a:lnTo>
                    <a:pt x="1513607" y="385317"/>
                  </a:lnTo>
                  <a:close/>
                </a:path>
                <a:path w="2813685" h="854710">
                  <a:moveTo>
                    <a:pt x="2026539" y="0"/>
                  </a:moveTo>
                  <a:lnTo>
                    <a:pt x="1827529" y="0"/>
                  </a:lnTo>
                  <a:lnTo>
                    <a:pt x="1680082" y="854455"/>
                  </a:lnTo>
                  <a:lnTo>
                    <a:pt x="1879218" y="854455"/>
                  </a:lnTo>
                  <a:lnTo>
                    <a:pt x="1897834" y="852998"/>
                  </a:lnTo>
                  <a:lnTo>
                    <a:pt x="1939780" y="841340"/>
                  </a:lnTo>
                  <a:lnTo>
                    <a:pt x="1980701" y="820550"/>
                  </a:lnTo>
                  <a:lnTo>
                    <a:pt x="2016742" y="786595"/>
                  </a:lnTo>
                  <a:lnTo>
                    <a:pt x="2053006" y="736218"/>
                  </a:lnTo>
                  <a:lnTo>
                    <a:pt x="2085875" y="672972"/>
                  </a:lnTo>
                  <a:lnTo>
                    <a:pt x="2091071" y="660399"/>
                  </a:lnTo>
                  <a:lnTo>
                    <a:pt x="1847595" y="660399"/>
                  </a:lnTo>
                  <a:lnTo>
                    <a:pt x="1892279" y="400992"/>
                  </a:lnTo>
                  <a:lnTo>
                    <a:pt x="1928114" y="193547"/>
                  </a:lnTo>
                  <a:lnTo>
                    <a:pt x="2170224" y="193547"/>
                  </a:lnTo>
                  <a:lnTo>
                    <a:pt x="2169842" y="185499"/>
                  </a:lnTo>
                  <a:lnTo>
                    <a:pt x="2160397" y="121792"/>
                  </a:lnTo>
                  <a:lnTo>
                    <a:pt x="2142632" y="69786"/>
                  </a:lnTo>
                  <a:lnTo>
                    <a:pt x="2116201" y="31495"/>
                  </a:lnTo>
                  <a:lnTo>
                    <a:pt x="2078370" y="7889"/>
                  </a:lnTo>
                  <a:lnTo>
                    <a:pt x="2054211" y="1974"/>
                  </a:lnTo>
                  <a:lnTo>
                    <a:pt x="2026539" y="0"/>
                  </a:lnTo>
                  <a:close/>
                </a:path>
                <a:path w="2813685" h="854710">
                  <a:moveTo>
                    <a:pt x="2435732" y="0"/>
                  </a:moveTo>
                  <a:lnTo>
                    <a:pt x="2301366" y="0"/>
                  </a:lnTo>
                  <a:lnTo>
                    <a:pt x="2154047" y="854455"/>
                  </a:lnTo>
                  <a:lnTo>
                    <a:pt x="2288286" y="854455"/>
                  </a:lnTo>
                  <a:lnTo>
                    <a:pt x="2435732" y="0"/>
                  </a:lnTo>
                  <a:close/>
                </a:path>
                <a:path w="2813685" h="854710">
                  <a:moveTo>
                    <a:pt x="2797937" y="0"/>
                  </a:moveTo>
                  <a:lnTo>
                    <a:pt x="2651760" y="0"/>
                  </a:lnTo>
                  <a:lnTo>
                    <a:pt x="2341499" y="854455"/>
                  </a:lnTo>
                  <a:lnTo>
                    <a:pt x="2478278" y="854455"/>
                  </a:lnTo>
                  <a:lnTo>
                    <a:pt x="2523743" y="713358"/>
                  </a:lnTo>
                  <a:lnTo>
                    <a:pt x="2810872" y="713358"/>
                  </a:lnTo>
                  <a:lnTo>
                    <a:pt x="2807524" y="528700"/>
                  </a:lnTo>
                  <a:lnTo>
                    <a:pt x="2584704" y="528700"/>
                  </a:lnTo>
                  <a:lnTo>
                    <a:pt x="2601464" y="477283"/>
                  </a:lnTo>
                  <a:lnTo>
                    <a:pt x="2685033" y="221487"/>
                  </a:lnTo>
                  <a:lnTo>
                    <a:pt x="2801953" y="221487"/>
                  </a:lnTo>
                  <a:lnTo>
                    <a:pt x="2797937" y="0"/>
                  </a:lnTo>
                  <a:close/>
                </a:path>
                <a:path w="2813685" h="854710">
                  <a:moveTo>
                    <a:pt x="2810872" y="713358"/>
                  </a:moveTo>
                  <a:lnTo>
                    <a:pt x="2675763" y="713358"/>
                  </a:lnTo>
                  <a:lnTo>
                    <a:pt x="2675169" y="748671"/>
                  </a:lnTo>
                  <a:lnTo>
                    <a:pt x="2673223" y="854455"/>
                  </a:lnTo>
                  <a:lnTo>
                    <a:pt x="2813430" y="854455"/>
                  </a:lnTo>
                  <a:lnTo>
                    <a:pt x="2810872" y="713358"/>
                  </a:lnTo>
                  <a:close/>
                </a:path>
                <a:path w="2813685" h="854710">
                  <a:moveTo>
                    <a:pt x="2170224" y="193547"/>
                  </a:moveTo>
                  <a:lnTo>
                    <a:pt x="1961514" y="193547"/>
                  </a:lnTo>
                  <a:lnTo>
                    <a:pt x="1985136" y="196669"/>
                  </a:lnTo>
                  <a:lnTo>
                    <a:pt x="2003996" y="206041"/>
                  </a:lnTo>
                  <a:lnTo>
                    <a:pt x="2018093" y="221676"/>
                  </a:lnTo>
                  <a:lnTo>
                    <a:pt x="2027427" y="243585"/>
                  </a:lnTo>
                  <a:lnTo>
                    <a:pt x="2031974" y="274065"/>
                  </a:lnTo>
                  <a:lnTo>
                    <a:pt x="2031888" y="315213"/>
                  </a:lnTo>
                  <a:lnTo>
                    <a:pt x="2027160" y="367029"/>
                  </a:lnTo>
                  <a:lnTo>
                    <a:pt x="2017776" y="429513"/>
                  </a:lnTo>
                  <a:lnTo>
                    <a:pt x="2008875" y="477466"/>
                  </a:lnTo>
                  <a:lnTo>
                    <a:pt x="2000043" y="517921"/>
                  </a:lnTo>
                  <a:lnTo>
                    <a:pt x="1982215" y="577849"/>
                  </a:lnTo>
                  <a:lnTo>
                    <a:pt x="1963451" y="616823"/>
                  </a:lnTo>
                  <a:lnTo>
                    <a:pt x="1931564" y="650059"/>
                  </a:lnTo>
                  <a:lnTo>
                    <a:pt x="1880362" y="660399"/>
                  </a:lnTo>
                  <a:lnTo>
                    <a:pt x="2091071" y="660399"/>
                  </a:lnTo>
                  <a:lnTo>
                    <a:pt x="2114905" y="595203"/>
                  </a:lnTo>
                  <a:lnTo>
                    <a:pt x="2128345" y="545925"/>
                  </a:lnTo>
                  <a:lnTo>
                    <a:pt x="2141142" y="488955"/>
                  </a:lnTo>
                  <a:lnTo>
                    <a:pt x="2153285" y="424306"/>
                  </a:lnTo>
                  <a:lnTo>
                    <a:pt x="2160047" y="381180"/>
                  </a:lnTo>
                  <a:lnTo>
                    <a:pt x="2165286" y="339232"/>
                  </a:lnTo>
                  <a:lnTo>
                    <a:pt x="2169001" y="298451"/>
                  </a:lnTo>
                  <a:lnTo>
                    <a:pt x="2171191" y="258825"/>
                  </a:lnTo>
                  <a:lnTo>
                    <a:pt x="2171523" y="220966"/>
                  </a:lnTo>
                  <a:lnTo>
                    <a:pt x="2170224" y="193547"/>
                  </a:lnTo>
                  <a:close/>
                </a:path>
                <a:path w="2813685" h="854710">
                  <a:moveTo>
                    <a:pt x="2801953" y="221487"/>
                  </a:moveTo>
                  <a:lnTo>
                    <a:pt x="2685033" y="221487"/>
                  </a:lnTo>
                  <a:lnTo>
                    <a:pt x="2679827" y="528700"/>
                  </a:lnTo>
                  <a:lnTo>
                    <a:pt x="2807524" y="528700"/>
                  </a:lnTo>
                  <a:lnTo>
                    <a:pt x="2801953" y="221487"/>
                  </a:lnTo>
                  <a:close/>
                </a:path>
                <a:path w="2813685" h="854710">
                  <a:moveTo>
                    <a:pt x="1736470" y="0"/>
                  </a:moveTo>
                  <a:lnTo>
                    <a:pt x="1610232" y="0"/>
                  </a:lnTo>
                  <a:lnTo>
                    <a:pt x="1528699" y="472693"/>
                  </a:lnTo>
                  <a:lnTo>
                    <a:pt x="1654972" y="472693"/>
                  </a:lnTo>
                  <a:lnTo>
                    <a:pt x="1736470" y="0"/>
                  </a:lnTo>
                  <a:close/>
                </a:path>
                <a:path w="2813685" h="854710">
                  <a:moveTo>
                    <a:pt x="281558" y="0"/>
                  </a:moveTo>
                  <a:lnTo>
                    <a:pt x="147319" y="0"/>
                  </a:lnTo>
                  <a:lnTo>
                    <a:pt x="0" y="854455"/>
                  </a:lnTo>
                  <a:lnTo>
                    <a:pt x="134238" y="854455"/>
                  </a:lnTo>
                  <a:lnTo>
                    <a:pt x="281558" y="0"/>
                  </a:lnTo>
                  <a:close/>
                </a:path>
                <a:path w="2813685" h="854710">
                  <a:moveTo>
                    <a:pt x="504189" y="0"/>
                  </a:moveTo>
                  <a:lnTo>
                    <a:pt x="379094" y="0"/>
                  </a:lnTo>
                  <a:lnTo>
                    <a:pt x="231775" y="854455"/>
                  </a:lnTo>
                  <a:lnTo>
                    <a:pt x="357758" y="854455"/>
                  </a:lnTo>
                  <a:lnTo>
                    <a:pt x="402654" y="593820"/>
                  </a:lnTo>
                  <a:lnTo>
                    <a:pt x="438657" y="385317"/>
                  </a:lnTo>
                  <a:lnTo>
                    <a:pt x="570756" y="385317"/>
                  </a:lnTo>
                  <a:lnTo>
                    <a:pt x="504189" y="0"/>
                  </a:lnTo>
                  <a:close/>
                </a:path>
                <a:path w="2813685" h="854710">
                  <a:moveTo>
                    <a:pt x="570756" y="385317"/>
                  </a:moveTo>
                  <a:lnTo>
                    <a:pt x="438657" y="385317"/>
                  </a:lnTo>
                  <a:lnTo>
                    <a:pt x="520064" y="854455"/>
                  </a:lnTo>
                  <a:lnTo>
                    <a:pt x="646302" y="854455"/>
                  </a:lnTo>
                  <a:lnTo>
                    <a:pt x="712180" y="472693"/>
                  </a:lnTo>
                  <a:lnTo>
                    <a:pt x="585851" y="472693"/>
                  </a:lnTo>
                  <a:lnTo>
                    <a:pt x="570756" y="385317"/>
                  </a:lnTo>
                  <a:close/>
                </a:path>
                <a:path w="2813685" h="854710">
                  <a:moveTo>
                    <a:pt x="793750" y="0"/>
                  </a:moveTo>
                  <a:lnTo>
                    <a:pt x="667385" y="0"/>
                  </a:lnTo>
                  <a:lnTo>
                    <a:pt x="585851" y="472693"/>
                  </a:lnTo>
                  <a:lnTo>
                    <a:pt x="712180" y="472693"/>
                  </a:lnTo>
                  <a:lnTo>
                    <a:pt x="793750" y="0"/>
                  </a:lnTo>
                  <a:close/>
                </a:path>
              </a:pathLst>
            </a:custGeom>
            <a:grpFill/>
            <a:ln>
              <a:solidFill>
                <a:schemeClr val="accent2">
                  <a:lumMod val="50000"/>
                </a:schemeClr>
              </a:solidFill>
            </a:ln>
          </p:spPr>
          <p:txBody>
            <a:bodyPr wrap="square" lIns="0" tIns="0" rIns="0" bIns="0" rtlCol="0"/>
            <a:lstStyle/>
            <a:p>
              <a:pPr defTabSz="914400"/>
              <a:endParaRPr dirty="0">
                <a:solidFill>
                  <a:prstClr val="black"/>
                </a:solidFill>
                <a:latin typeface="Calibri"/>
              </a:endParaRPr>
            </a:p>
          </p:txBody>
        </p:sp>
        <p:sp>
          <p:nvSpPr>
            <p:cNvPr id="10" name="object 13"/>
            <p:cNvSpPr/>
            <p:nvPr/>
          </p:nvSpPr>
          <p:spPr>
            <a:xfrm>
              <a:off x="3566922" y="4784343"/>
              <a:ext cx="2813685" cy="854710"/>
            </a:xfrm>
            <a:custGeom>
              <a:avLst/>
              <a:gdLst/>
              <a:ahLst/>
              <a:cxnLst/>
              <a:rect l="l" t="t" r="r" b="b"/>
              <a:pathLst>
                <a:path w="2813685" h="854710">
                  <a:moveTo>
                    <a:pt x="2685033" y="221487"/>
                  </a:moveTo>
                  <a:lnTo>
                    <a:pt x="2668279" y="272669"/>
                  </a:lnTo>
                  <a:lnTo>
                    <a:pt x="2651543" y="323854"/>
                  </a:lnTo>
                  <a:lnTo>
                    <a:pt x="2634821" y="375046"/>
                  </a:lnTo>
                  <a:lnTo>
                    <a:pt x="2618109" y="426249"/>
                  </a:lnTo>
                  <a:lnTo>
                    <a:pt x="2601405" y="477466"/>
                  </a:lnTo>
                  <a:lnTo>
                    <a:pt x="2584704" y="528700"/>
                  </a:lnTo>
                  <a:lnTo>
                    <a:pt x="2608514" y="528700"/>
                  </a:lnTo>
                  <a:lnTo>
                    <a:pt x="2632313" y="528700"/>
                  </a:lnTo>
                  <a:lnTo>
                    <a:pt x="2656087" y="528700"/>
                  </a:lnTo>
                  <a:lnTo>
                    <a:pt x="2679827" y="528700"/>
                  </a:lnTo>
                  <a:lnTo>
                    <a:pt x="2680706" y="477466"/>
                  </a:lnTo>
                  <a:lnTo>
                    <a:pt x="2681572" y="426249"/>
                  </a:lnTo>
                  <a:lnTo>
                    <a:pt x="2682430" y="375046"/>
                  </a:lnTo>
                  <a:lnTo>
                    <a:pt x="2683288" y="323854"/>
                  </a:lnTo>
                  <a:lnTo>
                    <a:pt x="2684154" y="272669"/>
                  </a:lnTo>
                  <a:lnTo>
                    <a:pt x="2685033" y="221487"/>
                  </a:lnTo>
                  <a:close/>
                </a:path>
                <a:path w="2813685" h="854710">
                  <a:moveTo>
                    <a:pt x="1928114" y="193547"/>
                  </a:moveTo>
                  <a:lnTo>
                    <a:pt x="1919143" y="245406"/>
                  </a:lnTo>
                  <a:lnTo>
                    <a:pt x="1910182" y="297266"/>
                  </a:lnTo>
                  <a:lnTo>
                    <a:pt x="1901227" y="349127"/>
                  </a:lnTo>
                  <a:lnTo>
                    <a:pt x="1892279" y="400992"/>
                  </a:lnTo>
                  <a:lnTo>
                    <a:pt x="1883336" y="452861"/>
                  </a:lnTo>
                  <a:lnTo>
                    <a:pt x="1874397" y="504735"/>
                  </a:lnTo>
                  <a:lnTo>
                    <a:pt x="1865462" y="556616"/>
                  </a:lnTo>
                  <a:lnTo>
                    <a:pt x="1856528" y="608503"/>
                  </a:lnTo>
                  <a:lnTo>
                    <a:pt x="1847595" y="660399"/>
                  </a:lnTo>
                  <a:lnTo>
                    <a:pt x="1855787" y="660399"/>
                  </a:lnTo>
                  <a:lnTo>
                    <a:pt x="1863978" y="660399"/>
                  </a:lnTo>
                  <a:lnTo>
                    <a:pt x="1872170" y="660399"/>
                  </a:lnTo>
                  <a:lnTo>
                    <a:pt x="1880362" y="660399"/>
                  </a:lnTo>
                  <a:lnTo>
                    <a:pt x="1900080" y="659255"/>
                  </a:lnTo>
                  <a:lnTo>
                    <a:pt x="1943353" y="641984"/>
                  </a:lnTo>
                  <a:lnTo>
                    <a:pt x="1973000" y="599068"/>
                  </a:lnTo>
                  <a:lnTo>
                    <a:pt x="1991147" y="551439"/>
                  </a:lnTo>
                  <a:lnTo>
                    <a:pt x="2008915" y="477283"/>
                  </a:lnTo>
                  <a:lnTo>
                    <a:pt x="2017776" y="429513"/>
                  </a:lnTo>
                  <a:lnTo>
                    <a:pt x="2027160" y="367029"/>
                  </a:lnTo>
                  <a:lnTo>
                    <a:pt x="2031888" y="315213"/>
                  </a:lnTo>
                  <a:lnTo>
                    <a:pt x="2031974" y="274065"/>
                  </a:lnTo>
                  <a:lnTo>
                    <a:pt x="2027427" y="243585"/>
                  </a:lnTo>
                  <a:lnTo>
                    <a:pt x="2018093" y="221676"/>
                  </a:lnTo>
                  <a:lnTo>
                    <a:pt x="2003996" y="206041"/>
                  </a:lnTo>
                  <a:lnTo>
                    <a:pt x="1985136" y="196669"/>
                  </a:lnTo>
                  <a:lnTo>
                    <a:pt x="1961514" y="193547"/>
                  </a:lnTo>
                  <a:lnTo>
                    <a:pt x="1953134" y="193547"/>
                  </a:lnTo>
                  <a:lnTo>
                    <a:pt x="1944766" y="193547"/>
                  </a:lnTo>
                  <a:lnTo>
                    <a:pt x="1936422" y="193547"/>
                  </a:lnTo>
                  <a:lnTo>
                    <a:pt x="1928114" y="193547"/>
                  </a:lnTo>
                  <a:close/>
                </a:path>
                <a:path w="2813685" h="854710">
                  <a:moveTo>
                    <a:pt x="2651760" y="0"/>
                  </a:moveTo>
                  <a:lnTo>
                    <a:pt x="2688316" y="0"/>
                  </a:lnTo>
                  <a:lnTo>
                    <a:pt x="2724848" y="0"/>
                  </a:lnTo>
                  <a:lnTo>
                    <a:pt x="2761380" y="0"/>
                  </a:lnTo>
                  <a:lnTo>
                    <a:pt x="2797937" y="0"/>
                  </a:lnTo>
                  <a:lnTo>
                    <a:pt x="2798854" y="50268"/>
                  </a:lnTo>
                  <a:lnTo>
                    <a:pt x="2799769" y="100534"/>
                  </a:lnTo>
                  <a:lnTo>
                    <a:pt x="2800683" y="150798"/>
                  </a:lnTo>
                  <a:lnTo>
                    <a:pt x="2801594" y="201060"/>
                  </a:lnTo>
                  <a:lnTo>
                    <a:pt x="2802504" y="251321"/>
                  </a:lnTo>
                  <a:lnTo>
                    <a:pt x="2803414" y="301581"/>
                  </a:lnTo>
                  <a:lnTo>
                    <a:pt x="2804322" y="351840"/>
                  </a:lnTo>
                  <a:lnTo>
                    <a:pt x="2805230" y="402098"/>
                  </a:lnTo>
                  <a:lnTo>
                    <a:pt x="2806137" y="452357"/>
                  </a:lnTo>
                  <a:lnTo>
                    <a:pt x="2807045" y="502615"/>
                  </a:lnTo>
                  <a:lnTo>
                    <a:pt x="2807953" y="552874"/>
                  </a:lnTo>
                  <a:lnTo>
                    <a:pt x="2808863" y="603134"/>
                  </a:lnTo>
                  <a:lnTo>
                    <a:pt x="2809773" y="653395"/>
                  </a:lnTo>
                  <a:lnTo>
                    <a:pt x="2810684" y="703657"/>
                  </a:lnTo>
                  <a:lnTo>
                    <a:pt x="2811598" y="753921"/>
                  </a:lnTo>
                  <a:lnTo>
                    <a:pt x="2812513" y="804187"/>
                  </a:lnTo>
                  <a:lnTo>
                    <a:pt x="2813430" y="854455"/>
                  </a:lnTo>
                  <a:lnTo>
                    <a:pt x="2778379" y="854455"/>
                  </a:lnTo>
                  <a:lnTo>
                    <a:pt x="2743327" y="854455"/>
                  </a:lnTo>
                  <a:lnTo>
                    <a:pt x="2708275" y="854455"/>
                  </a:lnTo>
                  <a:lnTo>
                    <a:pt x="2673223" y="854455"/>
                  </a:lnTo>
                  <a:lnTo>
                    <a:pt x="2673887" y="819200"/>
                  </a:lnTo>
                  <a:lnTo>
                    <a:pt x="2674540" y="783945"/>
                  </a:lnTo>
                  <a:lnTo>
                    <a:pt x="2675169" y="748671"/>
                  </a:lnTo>
                  <a:lnTo>
                    <a:pt x="2675763" y="713358"/>
                  </a:lnTo>
                  <a:lnTo>
                    <a:pt x="2637758" y="713358"/>
                  </a:lnTo>
                  <a:lnTo>
                    <a:pt x="2599753" y="713358"/>
                  </a:lnTo>
                  <a:lnTo>
                    <a:pt x="2561748" y="713358"/>
                  </a:lnTo>
                  <a:lnTo>
                    <a:pt x="2523743" y="713358"/>
                  </a:lnTo>
                  <a:lnTo>
                    <a:pt x="2512389" y="748671"/>
                  </a:lnTo>
                  <a:lnTo>
                    <a:pt x="2501010" y="783945"/>
                  </a:lnTo>
                  <a:lnTo>
                    <a:pt x="2489632" y="819200"/>
                  </a:lnTo>
                  <a:lnTo>
                    <a:pt x="2478278" y="854455"/>
                  </a:lnTo>
                  <a:lnTo>
                    <a:pt x="2444083" y="854455"/>
                  </a:lnTo>
                  <a:lnTo>
                    <a:pt x="2409888" y="854455"/>
                  </a:lnTo>
                  <a:lnTo>
                    <a:pt x="2375693" y="854455"/>
                  </a:lnTo>
                  <a:lnTo>
                    <a:pt x="2341499" y="854455"/>
                  </a:lnTo>
                  <a:lnTo>
                    <a:pt x="2358729" y="806980"/>
                  </a:lnTo>
                  <a:lnTo>
                    <a:pt x="2375962" y="759506"/>
                  </a:lnTo>
                  <a:lnTo>
                    <a:pt x="2393197" y="712034"/>
                  </a:lnTo>
                  <a:lnTo>
                    <a:pt x="2410433" y="664564"/>
                  </a:lnTo>
                  <a:lnTo>
                    <a:pt x="2427671" y="617095"/>
                  </a:lnTo>
                  <a:lnTo>
                    <a:pt x="2444909" y="569627"/>
                  </a:lnTo>
                  <a:lnTo>
                    <a:pt x="2462149" y="522160"/>
                  </a:lnTo>
                  <a:lnTo>
                    <a:pt x="2479389" y="474694"/>
                  </a:lnTo>
                  <a:lnTo>
                    <a:pt x="2496629" y="427227"/>
                  </a:lnTo>
                  <a:lnTo>
                    <a:pt x="2513869" y="379761"/>
                  </a:lnTo>
                  <a:lnTo>
                    <a:pt x="2531109" y="332295"/>
                  </a:lnTo>
                  <a:lnTo>
                    <a:pt x="2548349" y="284828"/>
                  </a:lnTo>
                  <a:lnTo>
                    <a:pt x="2565587" y="237360"/>
                  </a:lnTo>
                  <a:lnTo>
                    <a:pt x="2582825" y="189891"/>
                  </a:lnTo>
                  <a:lnTo>
                    <a:pt x="2600061" y="142421"/>
                  </a:lnTo>
                  <a:lnTo>
                    <a:pt x="2617296" y="94949"/>
                  </a:lnTo>
                  <a:lnTo>
                    <a:pt x="2634529" y="47475"/>
                  </a:lnTo>
                  <a:lnTo>
                    <a:pt x="2651760" y="0"/>
                  </a:lnTo>
                  <a:close/>
                </a:path>
                <a:path w="2813685" h="854710">
                  <a:moveTo>
                    <a:pt x="2301366" y="0"/>
                  </a:moveTo>
                  <a:lnTo>
                    <a:pt x="2334970" y="0"/>
                  </a:lnTo>
                  <a:lnTo>
                    <a:pt x="2368550" y="0"/>
                  </a:lnTo>
                  <a:lnTo>
                    <a:pt x="2402129" y="0"/>
                  </a:lnTo>
                  <a:lnTo>
                    <a:pt x="2435732" y="0"/>
                  </a:lnTo>
                  <a:lnTo>
                    <a:pt x="2427059" y="50268"/>
                  </a:lnTo>
                  <a:lnTo>
                    <a:pt x="2418386" y="100534"/>
                  </a:lnTo>
                  <a:lnTo>
                    <a:pt x="2409712" y="150798"/>
                  </a:lnTo>
                  <a:lnTo>
                    <a:pt x="2401039" y="201060"/>
                  </a:lnTo>
                  <a:lnTo>
                    <a:pt x="2392366" y="251321"/>
                  </a:lnTo>
                  <a:lnTo>
                    <a:pt x="2383692" y="301581"/>
                  </a:lnTo>
                  <a:lnTo>
                    <a:pt x="2375019" y="351840"/>
                  </a:lnTo>
                  <a:lnTo>
                    <a:pt x="2366346" y="402098"/>
                  </a:lnTo>
                  <a:lnTo>
                    <a:pt x="2357672" y="452357"/>
                  </a:lnTo>
                  <a:lnTo>
                    <a:pt x="2348999" y="502615"/>
                  </a:lnTo>
                  <a:lnTo>
                    <a:pt x="2340326" y="552874"/>
                  </a:lnTo>
                  <a:lnTo>
                    <a:pt x="2331652" y="603134"/>
                  </a:lnTo>
                  <a:lnTo>
                    <a:pt x="2322979" y="653395"/>
                  </a:lnTo>
                  <a:lnTo>
                    <a:pt x="2314306" y="703657"/>
                  </a:lnTo>
                  <a:lnTo>
                    <a:pt x="2305632" y="753921"/>
                  </a:lnTo>
                  <a:lnTo>
                    <a:pt x="2296959" y="804187"/>
                  </a:lnTo>
                  <a:lnTo>
                    <a:pt x="2288286" y="854455"/>
                  </a:lnTo>
                  <a:lnTo>
                    <a:pt x="2254756" y="854455"/>
                  </a:lnTo>
                  <a:lnTo>
                    <a:pt x="2221214" y="854455"/>
                  </a:lnTo>
                  <a:lnTo>
                    <a:pt x="2187648" y="854455"/>
                  </a:lnTo>
                  <a:lnTo>
                    <a:pt x="2154047" y="854455"/>
                  </a:lnTo>
                  <a:lnTo>
                    <a:pt x="2162720" y="804187"/>
                  </a:lnTo>
                  <a:lnTo>
                    <a:pt x="2171393" y="753921"/>
                  </a:lnTo>
                  <a:lnTo>
                    <a:pt x="2180066" y="703657"/>
                  </a:lnTo>
                  <a:lnTo>
                    <a:pt x="2188738" y="653395"/>
                  </a:lnTo>
                  <a:lnTo>
                    <a:pt x="2197410" y="603134"/>
                  </a:lnTo>
                  <a:lnTo>
                    <a:pt x="2206081" y="552874"/>
                  </a:lnTo>
                  <a:lnTo>
                    <a:pt x="2214751" y="502615"/>
                  </a:lnTo>
                  <a:lnTo>
                    <a:pt x="2223420" y="452357"/>
                  </a:lnTo>
                  <a:lnTo>
                    <a:pt x="2232088" y="402098"/>
                  </a:lnTo>
                  <a:lnTo>
                    <a:pt x="2240754" y="351840"/>
                  </a:lnTo>
                  <a:lnTo>
                    <a:pt x="2249419" y="301581"/>
                  </a:lnTo>
                  <a:lnTo>
                    <a:pt x="2258082" y="251321"/>
                  </a:lnTo>
                  <a:lnTo>
                    <a:pt x="2266743" y="201060"/>
                  </a:lnTo>
                  <a:lnTo>
                    <a:pt x="2275403" y="150798"/>
                  </a:lnTo>
                  <a:lnTo>
                    <a:pt x="2284060" y="100534"/>
                  </a:lnTo>
                  <a:lnTo>
                    <a:pt x="2292714" y="50268"/>
                  </a:lnTo>
                  <a:lnTo>
                    <a:pt x="2301366" y="0"/>
                  </a:lnTo>
                  <a:close/>
                </a:path>
                <a:path w="2813685" h="854710">
                  <a:moveTo>
                    <a:pt x="1827529" y="0"/>
                  </a:moveTo>
                  <a:lnTo>
                    <a:pt x="1877252" y="0"/>
                  </a:lnTo>
                  <a:lnTo>
                    <a:pt x="1926986" y="0"/>
                  </a:lnTo>
                  <a:lnTo>
                    <a:pt x="1976745" y="0"/>
                  </a:lnTo>
                  <a:lnTo>
                    <a:pt x="2026539" y="0"/>
                  </a:lnTo>
                  <a:lnTo>
                    <a:pt x="2054211" y="1974"/>
                  </a:lnTo>
                  <a:lnTo>
                    <a:pt x="2099030" y="17734"/>
                  </a:lnTo>
                  <a:lnTo>
                    <a:pt x="2130482" y="48926"/>
                  </a:lnTo>
                  <a:lnTo>
                    <a:pt x="2152616" y="94075"/>
                  </a:lnTo>
                  <a:lnTo>
                    <a:pt x="2166137" y="152437"/>
                  </a:lnTo>
                  <a:lnTo>
                    <a:pt x="2171523" y="220966"/>
                  </a:lnTo>
                  <a:lnTo>
                    <a:pt x="2171191" y="258825"/>
                  </a:lnTo>
                  <a:lnTo>
                    <a:pt x="2169001" y="298451"/>
                  </a:lnTo>
                  <a:lnTo>
                    <a:pt x="2165286" y="339232"/>
                  </a:lnTo>
                  <a:lnTo>
                    <a:pt x="2160047" y="381180"/>
                  </a:lnTo>
                  <a:lnTo>
                    <a:pt x="2153285" y="424306"/>
                  </a:lnTo>
                  <a:lnTo>
                    <a:pt x="2141142" y="488955"/>
                  </a:lnTo>
                  <a:lnTo>
                    <a:pt x="2128345" y="545925"/>
                  </a:lnTo>
                  <a:lnTo>
                    <a:pt x="2114905" y="595203"/>
                  </a:lnTo>
                  <a:lnTo>
                    <a:pt x="2100833" y="636777"/>
                  </a:lnTo>
                  <a:lnTo>
                    <a:pt x="2085875" y="672972"/>
                  </a:lnTo>
                  <a:lnTo>
                    <a:pt x="2053006" y="736218"/>
                  </a:lnTo>
                  <a:lnTo>
                    <a:pt x="2016742" y="786595"/>
                  </a:lnTo>
                  <a:lnTo>
                    <a:pt x="1980701" y="820550"/>
                  </a:lnTo>
                  <a:lnTo>
                    <a:pt x="1939780" y="841340"/>
                  </a:lnTo>
                  <a:lnTo>
                    <a:pt x="1897834" y="852998"/>
                  </a:lnTo>
                  <a:lnTo>
                    <a:pt x="1879218" y="854455"/>
                  </a:lnTo>
                  <a:lnTo>
                    <a:pt x="1829423" y="854455"/>
                  </a:lnTo>
                  <a:lnTo>
                    <a:pt x="1779651" y="854455"/>
                  </a:lnTo>
                  <a:lnTo>
                    <a:pt x="1729878" y="854455"/>
                  </a:lnTo>
                  <a:lnTo>
                    <a:pt x="1680082" y="854455"/>
                  </a:lnTo>
                  <a:lnTo>
                    <a:pt x="1688756" y="804187"/>
                  </a:lnTo>
                  <a:lnTo>
                    <a:pt x="1697429" y="753921"/>
                  </a:lnTo>
                  <a:lnTo>
                    <a:pt x="1706103" y="703657"/>
                  </a:lnTo>
                  <a:lnTo>
                    <a:pt x="1714776" y="653395"/>
                  </a:lnTo>
                  <a:lnTo>
                    <a:pt x="1723449" y="603134"/>
                  </a:lnTo>
                  <a:lnTo>
                    <a:pt x="1732123" y="552874"/>
                  </a:lnTo>
                  <a:lnTo>
                    <a:pt x="1740796" y="502615"/>
                  </a:lnTo>
                  <a:lnTo>
                    <a:pt x="1749469" y="452357"/>
                  </a:lnTo>
                  <a:lnTo>
                    <a:pt x="1758143" y="402098"/>
                  </a:lnTo>
                  <a:lnTo>
                    <a:pt x="1766816" y="351840"/>
                  </a:lnTo>
                  <a:lnTo>
                    <a:pt x="1775489" y="301581"/>
                  </a:lnTo>
                  <a:lnTo>
                    <a:pt x="1784163" y="251321"/>
                  </a:lnTo>
                  <a:lnTo>
                    <a:pt x="1792836" y="201060"/>
                  </a:lnTo>
                  <a:lnTo>
                    <a:pt x="1801509" y="150798"/>
                  </a:lnTo>
                  <a:lnTo>
                    <a:pt x="1810183" y="100534"/>
                  </a:lnTo>
                  <a:lnTo>
                    <a:pt x="1818856" y="50268"/>
                  </a:lnTo>
                  <a:lnTo>
                    <a:pt x="1827529" y="0"/>
                  </a:lnTo>
                  <a:close/>
                </a:path>
                <a:path w="2813685" h="854710">
                  <a:moveTo>
                    <a:pt x="1321942" y="0"/>
                  </a:moveTo>
                  <a:lnTo>
                    <a:pt x="1353185" y="0"/>
                  </a:lnTo>
                  <a:lnTo>
                    <a:pt x="1384427" y="0"/>
                  </a:lnTo>
                  <a:lnTo>
                    <a:pt x="1415668" y="0"/>
                  </a:lnTo>
                  <a:lnTo>
                    <a:pt x="1446911" y="0"/>
                  </a:lnTo>
                  <a:lnTo>
                    <a:pt x="1456012" y="52535"/>
                  </a:lnTo>
                  <a:lnTo>
                    <a:pt x="1465112" y="105069"/>
                  </a:lnTo>
                  <a:lnTo>
                    <a:pt x="1474211" y="157602"/>
                  </a:lnTo>
                  <a:lnTo>
                    <a:pt x="1483306" y="210131"/>
                  </a:lnTo>
                  <a:lnTo>
                    <a:pt x="1492397" y="262656"/>
                  </a:lnTo>
                  <a:lnTo>
                    <a:pt x="1501483" y="315176"/>
                  </a:lnTo>
                  <a:lnTo>
                    <a:pt x="1510562" y="367689"/>
                  </a:lnTo>
                  <a:lnTo>
                    <a:pt x="1519635" y="420196"/>
                  </a:lnTo>
                  <a:lnTo>
                    <a:pt x="1528699" y="472693"/>
                  </a:lnTo>
                  <a:lnTo>
                    <a:pt x="1537758" y="420196"/>
                  </a:lnTo>
                  <a:lnTo>
                    <a:pt x="1546817" y="367689"/>
                  </a:lnTo>
                  <a:lnTo>
                    <a:pt x="1555876" y="315176"/>
                  </a:lnTo>
                  <a:lnTo>
                    <a:pt x="1564936" y="262656"/>
                  </a:lnTo>
                  <a:lnTo>
                    <a:pt x="1573995" y="210131"/>
                  </a:lnTo>
                  <a:lnTo>
                    <a:pt x="1583054" y="157602"/>
                  </a:lnTo>
                  <a:lnTo>
                    <a:pt x="1592114" y="105069"/>
                  </a:lnTo>
                  <a:lnTo>
                    <a:pt x="1601173" y="52535"/>
                  </a:lnTo>
                  <a:lnTo>
                    <a:pt x="1610232" y="0"/>
                  </a:lnTo>
                  <a:lnTo>
                    <a:pt x="1641780" y="0"/>
                  </a:lnTo>
                  <a:lnTo>
                    <a:pt x="1673351" y="0"/>
                  </a:lnTo>
                  <a:lnTo>
                    <a:pt x="1704923" y="0"/>
                  </a:lnTo>
                  <a:lnTo>
                    <a:pt x="1736470" y="0"/>
                  </a:lnTo>
                  <a:lnTo>
                    <a:pt x="1727798" y="50268"/>
                  </a:lnTo>
                  <a:lnTo>
                    <a:pt x="1719129" y="100534"/>
                  </a:lnTo>
                  <a:lnTo>
                    <a:pt x="1710461" y="150798"/>
                  </a:lnTo>
                  <a:lnTo>
                    <a:pt x="1701795" y="201060"/>
                  </a:lnTo>
                  <a:lnTo>
                    <a:pt x="1693130" y="251321"/>
                  </a:lnTo>
                  <a:lnTo>
                    <a:pt x="1684467" y="301581"/>
                  </a:lnTo>
                  <a:lnTo>
                    <a:pt x="1675804" y="351840"/>
                  </a:lnTo>
                  <a:lnTo>
                    <a:pt x="1667142" y="402098"/>
                  </a:lnTo>
                  <a:lnTo>
                    <a:pt x="1658479" y="452357"/>
                  </a:lnTo>
                  <a:lnTo>
                    <a:pt x="1649817" y="502615"/>
                  </a:lnTo>
                  <a:lnTo>
                    <a:pt x="1641154" y="552874"/>
                  </a:lnTo>
                  <a:lnTo>
                    <a:pt x="1632491" y="603134"/>
                  </a:lnTo>
                  <a:lnTo>
                    <a:pt x="1623826" y="653395"/>
                  </a:lnTo>
                  <a:lnTo>
                    <a:pt x="1615160" y="703657"/>
                  </a:lnTo>
                  <a:lnTo>
                    <a:pt x="1606492" y="753921"/>
                  </a:lnTo>
                  <a:lnTo>
                    <a:pt x="1597823" y="804187"/>
                  </a:lnTo>
                  <a:lnTo>
                    <a:pt x="1589151" y="854455"/>
                  </a:lnTo>
                  <a:lnTo>
                    <a:pt x="1557603" y="854455"/>
                  </a:lnTo>
                  <a:lnTo>
                    <a:pt x="1526032" y="854455"/>
                  </a:lnTo>
                  <a:lnTo>
                    <a:pt x="1494460" y="854455"/>
                  </a:lnTo>
                  <a:lnTo>
                    <a:pt x="1462913" y="854455"/>
                  </a:lnTo>
                  <a:lnTo>
                    <a:pt x="1453853" y="802339"/>
                  </a:lnTo>
                  <a:lnTo>
                    <a:pt x="1444794" y="750215"/>
                  </a:lnTo>
                  <a:lnTo>
                    <a:pt x="1435735" y="698086"/>
                  </a:lnTo>
                  <a:lnTo>
                    <a:pt x="1426675" y="645953"/>
                  </a:lnTo>
                  <a:lnTo>
                    <a:pt x="1417616" y="593820"/>
                  </a:lnTo>
                  <a:lnTo>
                    <a:pt x="1408557" y="541687"/>
                  </a:lnTo>
                  <a:lnTo>
                    <a:pt x="1399497" y="489558"/>
                  </a:lnTo>
                  <a:lnTo>
                    <a:pt x="1390438" y="437434"/>
                  </a:lnTo>
                  <a:lnTo>
                    <a:pt x="1381378" y="385317"/>
                  </a:lnTo>
                  <a:lnTo>
                    <a:pt x="1372404" y="437434"/>
                  </a:lnTo>
                  <a:lnTo>
                    <a:pt x="1363428" y="489558"/>
                  </a:lnTo>
                  <a:lnTo>
                    <a:pt x="1354450" y="541687"/>
                  </a:lnTo>
                  <a:lnTo>
                    <a:pt x="1345469" y="593820"/>
                  </a:lnTo>
                  <a:lnTo>
                    <a:pt x="1336483" y="645953"/>
                  </a:lnTo>
                  <a:lnTo>
                    <a:pt x="1327493" y="698086"/>
                  </a:lnTo>
                  <a:lnTo>
                    <a:pt x="1318496" y="750215"/>
                  </a:lnTo>
                  <a:lnTo>
                    <a:pt x="1309492" y="802339"/>
                  </a:lnTo>
                  <a:lnTo>
                    <a:pt x="1300479" y="854455"/>
                  </a:lnTo>
                  <a:lnTo>
                    <a:pt x="1269025" y="854455"/>
                  </a:lnTo>
                  <a:lnTo>
                    <a:pt x="1237535" y="854455"/>
                  </a:lnTo>
                  <a:lnTo>
                    <a:pt x="1206021" y="854455"/>
                  </a:lnTo>
                  <a:lnTo>
                    <a:pt x="1174495" y="854455"/>
                  </a:lnTo>
                  <a:lnTo>
                    <a:pt x="1183169" y="804187"/>
                  </a:lnTo>
                  <a:lnTo>
                    <a:pt x="1191842" y="753921"/>
                  </a:lnTo>
                  <a:lnTo>
                    <a:pt x="1200516" y="703657"/>
                  </a:lnTo>
                  <a:lnTo>
                    <a:pt x="1209189" y="653395"/>
                  </a:lnTo>
                  <a:lnTo>
                    <a:pt x="1217862" y="603134"/>
                  </a:lnTo>
                  <a:lnTo>
                    <a:pt x="1226536" y="552874"/>
                  </a:lnTo>
                  <a:lnTo>
                    <a:pt x="1235209" y="502615"/>
                  </a:lnTo>
                  <a:lnTo>
                    <a:pt x="1243882" y="452357"/>
                  </a:lnTo>
                  <a:lnTo>
                    <a:pt x="1252556" y="402098"/>
                  </a:lnTo>
                  <a:lnTo>
                    <a:pt x="1261229" y="351840"/>
                  </a:lnTo>
                  <a:lnTo>
                    <a:pt x="1269902" y="301581"/>
                  </a:lnTo>
                  <a:lnTo>
                    <a:pt x="1278576" y="251321"/>
                  </a:lnTo>
                  <a:lnTo>
                    <a:pt x="1287249" y="201060"/>
                  </a:lnTo>
                  <a:lnTo>
                    <a:pt x="1295922" y="150798"/>
                  </a:lnTo>
                  <a:lnTo>
                    <a:pt x="1304596" y="100534"/>
                  </a:lnTo>
                  <a:lnTo>
                    <a:pt x="1313269" y="50268"/>
                  </a:lnTo>
                  <a:lnTo>
                    <a:pt x="1321942" y="0"/>
                  </a:lnTo>
                  <a:close/>
                </a:path>
                <a:path w="2813685" h="854710">
                  <a:moveTo>
                    <a:pt x="1090167" y="0"/>
                  </a:moveTo>
                  <a:lnTo>
                    <a:pt x="1123697" y="0"/>
                  </a:lnTo>
                  <a:lnTo>
                    <a:pt x="1157239" y="0"/>
                  </a:lnTo>
                  <a:lnTo>
                    <a:pt x="1190805" y="0"/>
                  </a:lnTo>
                  <a:lnTo>
                    <a:pt x="1224406" y="0"/>
                  </a:lnTo>
                  <a:lnTo>
                    <a:pt x="1215733" y="50268"/>
                  </a:lnTo>
                  <a:lnTo>
                    <a:pt x="1207060" y="100534"/>
                  </a:lnTo>
                  <a:lnTo>
                    <a:pt x="1198387" y="150798"/>
                  </a:lnTo>
                  <a:lnTo>
                    <a:pt x="1189715" y="201060"/>
                  </a:lnTo>
                  <a:lnTo>
                    <a:pt x="1181043" y="251321"/>
                  </a:lnTo>
                  <a:lnTo>
                    <a:pt x="1172372" y="301581"/>
                  </a:lnTo>
                  <a:lnTo>
                    <a:pt x="1163702" y="351840"/>
                  </a:lnTo>
                  <a:lnTo>
                    <a:pt x="1155033" y="402098"/>
                  </a:lnTo>
                  <a:lnTo>
                    <a:pt x="1146365" y="452357"/>
                  </a:lnTo>
                  <a:lnTo>
                    <a:pt x="1137699" y="502615"/>
                  </a:lnTo>
                  <a:lnTo>
                    <a:pt x="1129034" y="552874"/>
                  </a:lnTo>
                  <a:lnTo>
                    <a:pt x="1120371" y="603134"/>
                  </a:lnTo>
                  <a:lnTo>
                    <a:pt x="1111710" y="653395"/>
                  </a:lnTo>
                  <a:lnTo>
                    <a:pt x="1103050" y="703657"/>
                  </a:lnTo>
                  <a:lnTo>
                    <a:pt x="1094393" y="753921"/>
                  </a:lnTo>
                  <a:lnTo>
                    <a:pt x="1085739" y="804187"/>
                  </a:lnTo>
                  <a:lnTo>
                    <a:pt x="1077087" y="854455"/>
                  </a:lnTo>
                  <a:lnTo>
                    <a:pt x="1043483" y="854455"/>
                  </a:lnTo>
                  <a:lnTo>
                    <a:pt x="1009903" y="854455"/>
                  </a:lnTo>
                  <a:lnTo>
                    <a:pt x="976324" y="854455"/>
                  </a:lnTo>
                  <a:lnTo>
                    <a:pt x="942720" y="854455"/>
                  </a:lnTo>
                  <a:lnTo>
                    <a:pt x="951394" y="804187"/>
                  </a:lnTo>
                  <a:lnTo>
                    <a:pt x="960067" y="753921"/>
                  </a:lnTo>
                  <a:lnTo>
                    <a:pt x="968741" y="703657"/>
                  </a:lnTo>
                  <a:lnTo>
                    <a:pt x="977414" y="653395"/>
                  </a:lnTo>
                  <a:lnTo>
                    <a:pt x="986087" y="603134"/>
                  </a:lnTo>
                  <a:lnTo>
                    <a:pt x="994761" y="552874"/>
                  </a:lnTo>
                  <a:lnTo>
                    <a:pt x="1003434" y="502615"/>
                  </a:lnTo>
                  <a:lnTo>
                    <a:pt x="1012107" y="452357"/>
                  </a:lnTo>
                  <a:lnTo>
                    <a:pt x="1020781" y="402098"/>
                  </a:lnTo>
                  <a:lnTo>
                    <a:pt x="1029454" y="351840"/>
                  </a:lnTo>
                  <a:lnTo>
                    <a:pt x="1038127" y="301581"/>
                  </a:lnTo>
                  <a:lnTo>
                    <a:pt x="1046801" y="251321"/>
                  </a:lnTo>
                  <a:lnTo>
                    <a:pt x="1055474" y="201060"/>
                  </a:lnTo>
                  <a:lnTo>
                    <a:pt x="1064147" y="150798"/>
                  </a:lnTo>
                  <a:lnTo>
                    <a:pt x="1072821" y="100534"/>
                  </a:lnTo>
                  <a:lnTo>
                    <a:pt x="1081494" y="50268"/>
                  </a:lnTo>
                  <a:lnTo>
                    <a:pt x="1090167" y="0"/>
                  </a:lnTo>
                  <a:close/>
                </a:path>
                <a:path w="2813685" h="854710">
                  <a:moveTo>
                    <a:pt x="379094" y="0"/>
                  </a:moveTo>
                  <a:lnTo>
                    <a:pt x="410356" y="0"/>
                  </a:lnTo>
                  <a:lnTo>
                    <a:pt x="441642" y="0"/>
                  </a:lnTo>
                  <a:lnTo>
                    <a:pt x="472928" y="0"/>
                  </a:lnTo>
                  <a:lnTo>
                    <a:pt x="504189" y="0"/>
                  </a:lnTo>
                  <a:lnTo>
                    <a:pt x="513253" y="52535"/>
                  </a:lnTo>
                  <a:lnTo>
                    <a:pt x="522324" y="105069"/>
                  </a:lnTo>
                  <a:lnTo>
                    <a:pt x="531400" y="157602"/>
                  </a:lnTo>
                  <a:lnTo>
                    <a:pt x="540480" y="210131"/>
                  </a:lnTo>
                  <a:lnTo>
                    <a:pt x="549560" y="262656"/>
                  </a:lnTo>
                  <a:lnTo>
                    <a:pt x="558640" y="315176"/>
                  </a:lnTo>
                  <a:lnTo>
                    <a:pt x="567716" y="367689"/>
                  </a:lnTo>
                  <a:lnTo>
                    <a:pt x="576787" y="420196"/>
                  </a:lnTo>
                  <a:lnTo>
                    <a:pt x="585851" y="472693"/>
                  </a:lnTo>
                  <a:lnTo>
                    <a:pt x="594910" y="420196"/>
                  </a:lnTo>
                  <a:lnTo>
                    <a:pt x="603969" y="367689"/>
                  </a:lnTo>
                  <a:lnTo>
                    <a:pt x="613028" y="315176"/>
                  </a:lnTo>
                  <a:lnTo>
                    <a:pt x="622088" y="262656"/>
                  </a:lnTo>
                  <a:lnTo>
                    <a:pt x="631147" y="210131"/>
                  </a:lnTo>
                  <a:lnTo>
                    <a:pt x="640206" y="157602"/>
                  </a:lnTo>
                  <a:lnTo>
                    <a:pt x="649266" y="105069"/>
                  </a:lnTo>
                  <a:lnTo>
                    <a:pt x="658325" y="52535"/>
                  </a:lnTo>
                  <a:lnTo>
                    <a:pt x="667385" y="0"/>
                  </a:lnTo>
                  <a:lnTo>
                    <a:pt x="698988" y="0"/>
                  </a:lnTo>
                  <a:lnTo>
                    <a:pt x="730567" y="0"/>
                  </a:lnTo>
                  <a:lnTo>
                    <a:pt x="762146" y="0"/>
                  </a:lnTo>
                  <a:lnTo>
                    <a:pt x="793750" y="0"/>
                  </a:lnTo>
                  <a:lnTo>
                    <a:pt x="785076" y="50268"/>
                  </a:lnTo>
                  <a:lnTo>
                    <a:pt x="776403" y="100534"/>
                  </a:lnTo>
                  <a:lnTo>
                    <a:pt x="767729" y="150798"/>
                  </a:lnTo>
                  <a:lnTo>
                    <a:pt x="759056" y="201060"/>
                  </a:lnTo>
                  <a:lnTo>
                    <a:pt x="750383" y="251321"/>
                  </a:lnTo>
                  <a:lnTo>
                    <a:pt x="741709" y="301581"/>
                  </a:lnTo>
                  <a:lnTo>
                    <a:pt x="733036" y="351840"/>
                  </a:lnTo>
                  <a:lnTo>
                    <a:pt x="724363" y="402098"/>
                  </a:lnTo>
                  <a:lnTo>
                    <a:pt x="715689" y="452357"/>
                  </a:lnTo>
                  <a:lnTo>
                    <a:pt x="707016" y="502615"/>
                  </a:lnTo>
                  <a:lnTo>
                    <a:pt x="698343" y="552874"/>
                  </a:lnTo>
                  <a:lnTo>
                    <a:pt x="689669" y="603134"/>
                  </a:lnTo>
                  <a:lnTo>
                    <a:pt x="680996" y="653395"/>
                  </a:lnTo>
                  <a:lnTo>
                    <a:pt x="672323" y="703657"/>
                  </a:lnTo>
                  <a:lnTo>
                    <a:pt x="663649" y="753921"/>
                  </a:lnTo>
                  <a:lnTo>
                    <a:pt x="654976" y="804187"/>
                  </a:lnTo>
                  <a:lnTo>
                    <a:pt x="646302" y="854455"/>
                  </a:lnTo>
                  <a:lnTo>
                    <a:pt x="614773" y="854455"/>
                  </a:lnTo>
                  <a:lnTo>
                    <a:pt x="583231" y="854455"/>
                  </a:lnTo>
                  <a:lnTo>
                    <a:pt x="551666" y="854455"/>
                  </a:lnTo>
                  <a:lnTo>
                    <a:pt x="520064" y="854455"/>
                  </a:lnTo>
                  <a:lnTo>
                    <a:pt x="511010" y="802339"/>
                  </a:lnTo>
                  <a:lnTo>
                    <a:pt x="501962" y="750215"/>
                  </a:lnTo>
                  <a:lnTo>
                    <a:pt x="492919" y="698086"/>
                  </a:lnTo>
                  <a:lnTo>
                    <a:pt x="483880" y="645953"/>
                  </a:lnTo>
                  <a:lnTo>
                    <a:pt x="474842" y="593820"/>
                  </a:lnTo>
                  <a:lnTo>
                    <a:pt x="465803" y="541687"/>
                  </a:lnTo>
                  <a:lnTo>
                    <a:pt x="456760" y="489558"/>
                  </a:lnTo>
                  <a:lnTo>
                    <a:pt x="447712" y="437434"/>
                  </a:lnTo>
                  <a:lnTo>
                    <a:pt x="438657" y="385317"/>
                  </a:lnTo>
                  <a:lnTo>
                    <a:pt x="429645" y="437434"/>
                  </a:lnTo>
                  <a:lnTo>
                    <a:pt x="420641" y="489558"/>
                  </a:lnTo>
                  <a:lnTo>
                    <a:pt x="411644" y="541687"/>
                  </a:lnTo>
                  <a:lnTo>
                    <a:pt x="402654" y="593820"/>
                  </a:lnTo>
                  <a:lnTo>
                    <a:pt x="393668" y="645953"/>
                  </a:lnTo>
                  <a:lnTo>
                    <a:pt x="384687" y="698086"/>
                  </a:lnTo>
                  <a:lnTo>
                    <a:pt x="375709" y="750215"/>
                  </a:lnTo>
                  <a:lnTo>
                    <a:pt x="366733" y="802339"/>
                  </a:lnTo>
                  <a:lnTo>
                    <a:pt x="357758" y="854455"/>
                  </a:lnTo>
                  <a:lnTo>
                    <a:pt x="326233" y="854455"/>
                  </a:lnTo>
                  <a:lnTo>
                    <a:pt x="294719" y="854455"/>
                  </a:lnTo>
                  <a:lnTo>
                    <a:pt x="263229" y="854455"/>
                  </a:lnTo>
                  <a:lnTo>
                    <a:pt x="231775" y="854455"/>
                  </a:lnTo>
                  <a:lnTo>
                    <a:pt x="240427" y="804187"/>
                  </a:lnTo>
                  <a:lnTo>
                    <a:pt x="249081" y="753921"/>
                  </a:lnTo>
                  <a:lnTo>
                    <a:pt x="257738" y="703657"/>
                  </a:lnTo>
                  <a:lnTo>
                    <a:pt x="266398" y="653395"/>
                  </a:lnTo>
                  <a:lnTo>
                    <a:pt x="275059" y="603134"/>
                  </a:lnTo>
                  <a:lnTo>
                    <a:pt x="283722" y="552874"/>
                  </a:lnTo>
                  <a:lnTo>
                    <a:pt x="292387" y="502615"/>
                  </a:lnTo>
                  <a:lnTo>
                    <a:pt x="301053" y="452357"/>
                  </a:lnTo>
                  <a:lnTo>
                    <a:pt x="309721" y="402098"/>
                  </a:lnTo>
                  <a:lnTo>
                    <a:pt x="318390" y="351840"/>
                  </a:lnTo>
                  <a:lnTo>
                    <a:pt x="327060" y="301581"/>
                  </a:lnTo>
                  <a:lnTo>
                    <a:pt x="335731" y="251321"/>
                  </a:lnTo>
                  <a:lnTo>
                    <a:pt x="344403" y="201060"/>
                  </a:lnTo>
                  <a:lnTo>
                    <a:pt x="353075" y="150798"/>
                  </a:lnTo>
                  <a:lnTo>
                    <a:pt x="361748" y="100534"/>
                  </a:lnTo>
                  <a:lnTo>
                    <a:pt x="370421" y="50268"/>
                  </a:lnTo>
                  <a:lnTo>
                    <a:pt x="379094" y="0"/>
                  </a:lnTo>
                  <a:close/>
                </a:path>
                <a:path w="2813685" h="854710">
                  <a:moveTo>
                    <a:pt x="147319" y="0"/>
                  </a:moveTo>
                  <a:lnTo>
                    <a:pt x="180867" y="0"/>
                  </a:lnTo>
                  <a:lnTo>
                    <a:pt x="214439" y="0"/>
                  </a:lnTo>
                  <a:lnTo>
                    <a:pt x="248011" y="0"/>
                  </a:lnTo>
                  <a:lnTo>
                    <a:pt x="281558" y="0"/>
                  </a:lnTo>
                  <a:lnTo>
                    <a:pt x="272886" y="50268"/>
                  </a:lnTo>
                  <a:lnTo>
                    <a:pt x="264217" y="100534"/>
                  </a:lnTo>
                  <a:lnTo>
                    <a:pt x="255549" y="150798"/>
                  </a:lnTo>
                  <a:lnTo>
                    <a:pt x="246883" y="201060"/>
                  </a:lnTo>
                  <a:lnTo>
                    <a:pt x="238218" y="251321"/>
                  </a:lnTo>
                  <a:lnTo>
                    <a:pt x="229555" y="301581"/>
                  </a:lnTo>
                  <a:lnTo>
                    <a:pt x="220892" y="351840"/>
                  </a:lnTo>
                  <a:lnTo>
                    <a:pt x="212230" y="402098"/>
                  </a:lnTo>
                  <a:lnTo>
                    <a:pt x="203567" y="452357"/>
                  </a:lnTo>
                  <a:lnTo>
                    <a:pt x="194905" y="502615"/>
                  </a:lnTo>
                  <a:lnTo>
                    <a:pt x="186242" y="552874"/>
                  </a:lnTo>
                  <a:lnTo>
                    <a:pt x="177579" y="603134"/>
                  </a:lnTo>
                  <a:lnTo>
                    <a:pt x="168914" y="653395"/>
                  </a:lnTo>
                  <a:lnTo>
                    <a:pt x="160248" y="703657"/>
                  </a:lnTo>
                  <a:lnTo>
                    <a:pt x="151580" y="753921"/>
                  </a:lnTo>
                  <a:lnTo>
                    <a:pt x="142911" y="804187"/>
                  </a:lnTo>
                  <a:lnTo>
                    <a:pt x="134238" y="854455"/>
                  </a:lnTo>
                  <a:lnTo>
                    <a:pt x="100691" y="854455"/>
                  </a:lnTo>
                  <a:lnTo>
                    <a:pt x="67119" y="854455"/>
                  </a:lnTo>
                  <a:lnTo>
                    <a:pt x="33547" y="854455"/>
                  </a:lnTo>
                  <a:lnTo>
                    <a:pt x="0" y="854455"/>
                  </a:lnTo>
                  <a:lnTo>
                    <a:pt x="8672" y="804187"/>
                  </a:lnTo>
                  <a:lnTo>
                    <a:pt x="17341" y="753921"/>
                  </a:lnTo>
                  <a:lnTo>
                    <a:pt x="26009" y="703657"/>
                  </a:lnTo>
                  <a:lnTo>
                    <a:pt x="34675" y="653395"/>
                  </a:lnTo>
                  <a:lnTo>
                    <a:pt x="43340" y="603134"/>
                  </a:lnTo>
                  <a:lnTo>
                    <a:pt x="52003" y="552874"/>
                  </a:lnTo>
                  <a:lnTo>
                    <a:pt x="60666" y="502615"/>
                  </a:lnTo>
                  <a:lnTo>
                    <a:pt x="69328" y="452357"/>
                  </a:lnTo>
                  <a:lnTo>
                    <a:pt x="77991" y="402098"/>
                  </a:lnTo>
                  <a:lnTo>
                    <a:pt x="86653" y="351840"/>
                  </a:lnTo>
                  <a:lnTo>
                    <a:pt x="95316" y="301581"/>
                  </a:lnTo>
                  <a:lnTo>
                    <a:pt x="103979" y="251321"/>
                  </a:lnTo>
                  <a:lnTo>
                    <a:pt x="112644" y="201060"/>
                  </a:lnTo>
                  <a:lnTo>
                    <a:pt x="121310" y="150798"/>
                  </a:lnTo>
                  <a:lnTo>
                    <a:pt x="129978" y="100534"/>
                  </a:lnTo>
                  <a:lnTo>
                    <a:pt x="138647" y="50268"/>
                  </a:lnTo>
                  <a:lnTo>
                    <a:pt x="147319" y="0"/>
                  </a:lnTo>
                  <a:close/>
                </a:path>
              </a:pathLst>
            </a:custGeom>
            <a:grpFill/>
            <a:ln w="12192">
              <a:solidFill>
                <a:schemeClr val="accent2">
                  <a:lumMod val="50000"/>
                </a:schemeClr>
              </a:solidFill>
            </a:ln>
          </p:spPr>
          <p:txBody>
            <a:bodyPr wrap="square" lIns="0" tIns="0" rIns="0" bIns="0" rtlCol="0"/>
            <a:lstStyle/>
            <a:p>
              <a:pPr defTabSz="914400"/>
              <a:endParaRPr>
                <a:solidFill>
                  <a:prstClr val="black"/>
                </a:solidFill>
                <a:latin typeface="Calibri"/>
              </a:endParaRPr>
            </a:p>
          </p:txBody>
        </p:sp>
      </p:grpSp>
    </p:spTree>
    <p:extLst>
      <p:ext uri="{BB962C8B-B14F-4D97-AF65-F5344CB8AC3E}">
        <p14:creationId xmlns:p14="http://schemas.microsoft.com/office/powerpoint/2010/main" val="2337695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846" y="294199"/>
            <a:ext cx="9279171" cy="596347"/>
          </a:xfrm>
          <a:solidFill>
            <a:schemeClr val="accent2">
              <a:lumMod val="40000"/>
              <a:lumOff val="60000"/>
            </a:schemeClr>
          </a:solidFill>
        </p:spPr>
        <p:txBody>
          <a:bodyPr>
            <a:normAutofit/>
          </a:bodyPr>
          <a:lstStyle/>
          <a:p>
            <a:r>
              <a:rPr lang="en-US" sz="3600" dirty="0" smtClean="0"/>
              <a:t>    INDIAN </a:t>
            </a:r>
            <a:r>
              <a:rPr lang="en-US" sz="3600" dirty="0"/>
              <a:t>POWER SECTOR- EVOLUTION</a:t>
            </a:r>
          </a:p>
        </p:txBody>
      </p:sp>
      <p:sp>
        <p:nvSpPr>
          <p:cNvPr id="3" name="Content Placeholder 2"/>
          <p:cNvSpPr>
            <a:spLocks noGrp="1"/>
          </p:cNvSpPr>
          <p:nvPr>
            <p:ph idx="1"/>
          </p:nvPr>
        </p:nvSpPr>
        <p:spPr>
          <a:xfrm>
            <a:off x="1367624" y="866692"/>
            <a:ext cx="9687231" cy="4599654"/>
          </a:xfrm>
        </p:spPr>
        <p:txBody>
          <a:bodyPr/>
          <a:lstStyle/>
          <a:p>
            <a:pPr marL="0" indent="0">
              <a:buNone/>
            </a:pPr>
            <a:r>
              <a:rPr lang="en-US" dirty="0"/>
              <a:t>	</a:t>
            </a:r>
            <a:r>
              <a:rPr lang="en-US" sz="1800" b="1" dirty="0"/>
              <a:t>1947	-</a:t>
            </a:r>
          </a:p>
          <a:p>
            <a:pPr marL="0" indent="0">
              <a:buNone/>
            </a:pPr>
            <a:r>
              <a:rPr lang="en-US" sz="1800" b="1" dirty="0"/>
              <a:t>	1948</a:t>
            </a:r>
            <a:r>
              <a:rPr lang="en-US" sz="1800" dirty="0"/>
              <a:t>	-</a:t>
            </a:r>
          </a:p>
          <a:p>
            <a:pPr marL="0" indent="0">
              <a:buNone/>
            </a:pPr>
            <a:endParaRPr lang="en-US" sz="1800" dirty="0"/>
          </a:p>
        </p:txBody>
      </p:sp>
      <p:sp>
        <p:nvSpPr>
          <p:cNvPr id="5" name="object 6"/>
          <p:cNvSpPr txBox="1"/>
          <p:nvPr/>
        </p:nvSpPr>
        <p:spPr>
          <a:xfrm>
            <a:off x="3538329" y="978010"/>
            <a:ext cx="7084614" cy="1700978"/>
          </a:xfrm>
          <a:prstGeom prst="rect">
            <a:avLst/>
          </a:prstGeom>
          <a:solidFill>
            <a:schemeClr val="bg2"/>
          </a:solidFill>
        </p:spPr>
        <p:txBody>
          <a:bodyPr vert="horz" wrap="square" lIns="0" tIns="12700" rIns="0" bIns="0" rtlCol="0">
            <a:spAutoFit/>
          </a:bodyPr>
          <a:lstStyle/>
          <a:p>
            <a:pPr marL="12700" marR="82550" defTabSz="914400">
              <a:lnSpc>
                <a:spcPct val="120000"/>
              </a:lnSpc>
              <a:spcBef>
                <a:spcPts val="100"/>
              </a:spcBef>
            </a:pPr>
            <a:r>
              <a:rPr b="1" spc="-5" dirty="0">
                <a:solidFill>
                  <a:srgbClr val="800000"/>
                </a:solidFill>
                <a:latin typeface="Tahoma"/>
                <a:cs typeface="Tahoma"/>
              </a:rPr>
              <a:t>Total installed capacity of only </a:t>
            </a:r>
            <a:r>
              <a:rPr b="1" dirty="0">
                <a:solidFill>
                  <a:srgbClr val="FF0000"/>
                </a:solidFill>
                <a:latin typeface="Tahoma"/>
                <a:cs typeface="Tahoma"/>
              </a:rPr>
              <a:t>1362 </a:t>
            </a:r>
            <a:r>
              <a:rPr b="1" spc="-5" dirty="0">
                <a:solidFill>
                  <a:srgbClr val="FF0000"/>
                </a:solidFill>
                <a:latin typeface="Tahoma"/>
                <a:cs typeface="Tahoma"/>
              </a:rPr>
              <a:t>MW. </a:t>
            </a:r>
            <a:endParaRPr lang="en-US" b="1" spc="-5" dirty="0" smtClean="0">
              <a:solidFill>
                <a:srgbClr val="FF0000"/>
              </a:solidFill>
              <a:latin typeface="Tahoma"/>
              <a:cs typeface="Tahoma"/>
            </a:endParaRPr>
          </a:p>
          <a:p>
            <a:pPr marL="12700" marR="82550" defTabSz="914400">
              <a:lnSpc>
                <a:spcPct val="120000"/>
              </a:lnSpc>
              <a:spcBef>
                <a:spcPts val="100"/>
              </a:spcBef>
            </a:pPr>
            <a:r>
              <a:rPr b="1" dirty="0" smtClean="0">
                <a:solidFill>
                  <a:srgbClr val="FF0000"/>
                </a:solidFill>
                <a:latin typeface="Tahoma"/>
                <a:cs typeface="Tahoma"/>
              </a:rPr>
              <a:t> </a:t>
            </a:r>
            <a:r>
              <a:rPr b="1" spc="-5" dirty="0">
                <a:solidFill>
                  <a:srgbClr val="800000"/>
                </a:solidFill>
                <a:latin typeface="Tahoma"/>
                <a:cs typeface="Tahoma"/>
              </a:rPr>
              <a:t>Electricity</a:t>
            </a:r>
            <a:r>
              <a:rPr b="1" spc="-45" dirty="0">
                <a:solidFill>
                  <a:srgbClr val="800000"/>
                </a:solidFill>
                <a:latin typeface="Tahoma"/>
                <a:cs typeface="Tahoma"/>
              </a:rPr>
              <a:t> </a:t>
            </a:r>
            <a:r>
              <a:rPr b="1" spc="-5" dirty="0">
                <a:solidFill>
                  <a:srgbClr val="800000"/>
                </a:solidFill>
                <a:latin typeface="Tahoma"/>
                <a:cs typeface="Tahoma"/>
              </a:rPr>
              <a:t>Supply</a:t>
            </a:r>
            <a:r>
              <a:rPr b="1" spc="-15" dirty="0">
                <a:solidFill>
                  <a:srgbClr val="800000"/>
                </a:solidFill>
                <a:latin typeface="Tahoma"/>
                <a:cs typeface="Tahoma"/>
              </a:rPr>
              <a:t> </a:t>
            </a:r>
            <a:r>
              <a:rPr b="1" dirty="0">
                <a:solidFill>
                  <a:srgbClr val="800000"/>
                </a:solidFill>
                <a:latin typeface="Tahoma"/>
                <a:cs typeface="Tahoma"/>
              </a:rPr>
              <a:t>Act</a:t>
            </a:r>
            <a:r>
              <a:rPr b="1" spc="-15" dirty="0">
                <a:solidFill>
                  <a:srgbClr val="800000"/>
                </a:solidFill>
                <a:latin typeface="Tahoma"/>
                <a:cs typeface="Tahoma"/>
              </a:rPr>
              <a:t> </a:t>
            </a:r>
            <a:r>
              <a:rPr b="1" dirty="0">
                <a:solidFill>
                  <a:srgbClr val="800000"/>
                </a:solidFill>
                <a:latin typeface="Tahoma"/>
                <a:cs typeface="Tahoma"/>
              </a:rPr>
              <a:t>leads</a:t>
            </a:r>
            <a:r>
              <a:rPr b="1" spc="-10" dirty="0">
                <a:solidFill>
                  <a:srgbClr val="800000"/>
                </a:solidFill>
                <a:latin typeface="Tahoma"/>
                <a:cs typeface="Tahoma"/>
              </a:rPr>
              <a:t> </a:t>
            </a:r>
            <a:r>
              <a:rPr b="1" dirty="0">
                <a:solidFill>
                  <a:srgbClr val="800000"/>
                </a:solidFill>
                <a:latin typeface="Tahoma"/>
                <a:cs typeface="Tahoma"/>
              </a:rPr>
              <a:t>to</a:t>
            </a:r>
            <a:r>
              <a:rPr b="1" spc="-10" dirty="0">
                <a:solidFill>
                  <a:srgbClr val="800000"/>
                </a:solidFill>
                <a:latin typeface="Tahoma"/>
                <a:cs typeface="Tahoma"/>
              </a:rPr>
              <a:t> </a:t>
            </a:r>
            <a:r>
              <a:rPr b="1" spc="-5" dirty="0">
                <a:solidFill>
                  <a:srgbClr val="800000"/>
                </a:solidFill>
                <a:latin typeface="Tahoma"/>
                <a:cs typeface="Tahoma"/>
              </a:rPr>
              <a:t>formation</a:t>
            </a:r>
            <a:r>
              <a:rPr b="1" spc="-15" dirty="0">
                <a:solidFill>
                  <a:srgbClr val="800000"/>
                </a:solidFill>
                <a:latin typeface="Tahoma"/>
                <a:cs typeface="Tahoma"/>
              </a:rPr>
              <a:t> </a:t>
            </a:r>
            <a:r>
              <a:rPr b="1" spc="-5" dirty="0">
                <a:solidFill>
                  <a:srgbClr val="800000"/>
                </a:solidFill>
                <a:latin typeface="Tahoma"/>
                <a:cs typeface="Tahoma"/>
              </a:rPr>
              <a:t>of </a:t>
            </a:r>
            <a:r>
              <a:rPr b="1" dirty="0" smtClean="0">
                <a:solidFill>
                  <a:srgbClr val="800000"/>
                </a:solidFill>
                <a:latin typeface="Tahoma"/>
                <a:cs typeface="Tahoma"/>
              </a:rPr>
              <a:t>SEBs</a:t>
            </a:r>
            <a:endParaRPr dirty="0">
              <a:solidFill>
                <a:prstClr val="black"/>
              </a:solidFill>
              <a:latin typeface="Tahoma"/>
              <a:cs typeface="Tahoma"/>
            </a:endParaRPr>
          </a:p>
          <a:p>
            <a:pPr marL="253365" indent="-229235" defTabSz="914400">
              <a:spcBef>
                <a:spcPts val="480"/>
              </a:spcBef>
              <a:buSzPct val="65000"/>
              <a:buFont typeface="Wingdings"/>
              <a:buChar char=""/>
              <a:tabLst>
                <a:tab pos="254000" algn="l"/>
              </a:tabLst>
            </a:pPr>
            <a:r>
              <a:rPr b="1" spc="-5" dirty="0">
                <a:solidFill>
                  <a:prstClr val="black"/>
                </a:solidFill>
                <a:latin typeface="Tahoma"/>
                <a:cs typeface="Tahoma"/>
              </a:rPr>
              <a:t>Priority</a:t>
            </a:r>
            <a:r>
              <a:rPr b="1" spc="-25" dirty="0">
                <a:solidFill>
                  <a:prstClr val="black"/>
                </a:solidFill>
                <a:latin typeface="Tahoma"/>
                <a:cs typeface="Tahoma"/>
              </a:rPr>
              <a:t> </a:t>
            </a:r>
            <a:r>
              <a:rPr b="1" dirty="0">
                <a:solidFill>
                  <a:prstClr val="black"/>
                </a:solidFill>
                <a:latin typeface="Tahoma"/>
                <a:cs typeface="Tahoma"/>
              </a:rPr>
              <a:t>in</a:t>
            </a:r>
            <a:r>
              <a:rPr b="1" spc="-25" dirty="0">
                <a:solidFill>
                  <a:prstClr val="black"/>
                </a:solidFill>
                <a:latin typeface="Tahoma"/>
                <a:cs typeface="Tahoma"/>
              </a:rPr>
              <a:t> </a:t>
            </a:r>
            <a:r>
              <a:rPr b="1" spc="-5" dirty="0">
                <a:solidFill>
                  <a:prstClr val="black"/>
                </a:solidFill>
                <a:latin typeface="Tahoma"/>
                <a:cs typeface="Tahoma"/>
              </a:rPr>
              <a:t>development</a:t>
            </a:r>
            <a:r>
              <a:rPr b="1" spc="-10" dirty="0">
                <a:solidFill>
                  <a:prstClr val="black"/>
                </a:solidFill>
                <a:latin typeface="Tahoma"/>
                <a:cs typeface="Tahoma"/>
              </a:rPr>
              <a:t> </a:t>
            </a:r>
            <a:r>
              <a:rPr b="1" spc="-5" dirty="0">
                <a:solidFill>
                  <a:prstClr val="black"/>
                </a:solidFill>
                <a:latin typeface="Tahoma"/>
                <a:cs typeface="Tahoma"/>
              </a:rPr>
              <a:t>through</a:t>
            </a:r>
            <a:r>
              <a:rPr b="1" spc="-45" dirty="0">
                <a:solidFill>
                  <a:prstClr val="black"/>
                </a:solidFill>
                <a:latin typeface="Tahoma"/>
                <a:cs typeface="Tahoma"/>
              </a:rPr>
              <a:t> </a:t>
            </a:r>
            <a:r>
              <a:rPr b="1" spc="-5" dirty="0">
                <a:solidFill>
                  <a:prstClr val="black"/>
                </a:solidFill>
                <a:latin typeface="Tahoma"/>
                <a:cs typeface="Tahoma"/>
              </a:rPr>
              <a:t>SEBs</a:t>
            </a:r>
            <a:endParaRPr dirty="0">
              <a:solidFill>
                <a:prstClr val="black"/>
              </a:solidFill>
              <a:latin typeface="Tahoma"/>
              <a:cs typeface="Tahoma"/>
            </a:endParaRPr>
          </a:p>
          <a:p>
            <a:pPr marL="253365" indent="-229235" defTabSz="914400">
              <a:spcBef>
                <a:spcPts val="480"/>
              </a:spcBef>
              <a:buSzPct val="65000"/>
              <a:buFont typeface="Wingdings"/>
              <a:buChar char=""/>
              <a:tabLst>
                <a:tab pos="254000" algn="l"/>
              </a:tabLst>
            </a:pPr>
            <a:r>
              <a:rPr b="1" spc="-5" dirty="0">
                <a:solidFill>
                  <a:prstClr val="black"/>
                </a:solidFill>
                <a:latin typeface="Tahoma"/>
                <a:cs typeface="Tahoma"/>
              </a:rPr>
              <a:t>Development</a:t>
            </a:r>
            <a:r>
              <a:rPr b="1" spc="-20" dirty="0">
                <a:solidFill>
                  <a:prstClr val="black"/>
                </a:solidFill>
                <a:latin typeface="Tahoma"/>
                <a:cs typeface="Tahoma"/>
              </a:rPr>
              <a:t> </a:t>
            </a:r>
            <a:r>
              <a:rPr b="1" spc="-5" dirty="0">
                <a:solidFill>
                  <a:prstClr val="black"/>
                </a:solidFill>
                <a:latin typeface="Tahoma"/>
                <a:cs typeface="Tahoma"/>
              </a:rPr>
              <a:t>through</a:t>
            </a:r>
            <a:r>
              <a:rPr b="1" spc="-25" dirty="0">
                <a:solidFill>
                  <a:prstClr val="black"/>
                </a:solidFill>
                <a:latin typeface="Tahoma"/>
                <a:cs typeface="Tahoma"/>
              </a:rPr>
              <a:t> </a:t>
            </a:r>
            <a:r>
              <a:rPr b="1" spc="-5" dirty="0">
                <a:solidFill>
                  <a:prstClr val="black"/>
                </a:solidFill>
                <a:latin typeface="Tahoma"/>
                <a:cs typeface="Tahoma"/>
              </a:rPr>
              <a:t>Five</a:t>
            </a:r>
            <a:r>
              <a:rPr b="1" spc="5" dirty="0">
                <a:solidFill>
                  <a:prstClr val="black"/>
                </a:solidFill>
                <a:latin typeface="Tahoma"/>
                <a:cs typeface="Tahoma"/>
              </a:rPr>
              <a:t> </a:t>
            </a:r>
            <a:r>
              <a:rPr b="1" spc="-5" dirty="0">
                <a:solidFill>
                  <a:prstClr val="black"/>
                </a:solidFill>
                <a:latin typeface="Tahoma"/>
                <a:cs typeface="Tahoma"/>
              </a:rPr>
              <a:t>Year</a:t>
            </a:r>
            <a:r>
              <a:rPr b="1" spc="-15" dirty="0">
                <a:solidFill>
                  <a:prstClr val="black"/>
                </a:solidFill>
                <a:latin typeface="Tahoma"/>
                <a:cs typeface="Tahoma"/>
              </a:rPr>
              <a:t> </a:t>
            </a:r>
            <a:r>
              <a:rPr b="1" spc="-5" dirty="0">
                <a:solidFill>
                  <a:prstClr val="black"/>
                </a:solidFill>
                <a:latin typeface="Tahoma"/>
                <a:cs typeface="Tahoma"/>
              </a:rPr>
              <a:t>Plans</a:t>
            </a:r>
            <a:endParaRPr dirty="0">
              <a:solidFill>
                <a:prstClr val="black"/>
              </a:solidFill>
              <a:latin typeface="Tahoma"/>
              <a:cs typeface="Tahoma"/>
            </a:endParaRPr>
          </a:p>
          <a:p>
            <a:pPr marL="253365" indent="-229235" defTabSz="914400">
              <a:spcBef>
                <a:spcPts val="480"/>
              </a:spcBef>
              <a:buSzPct val="65000"/>
              <a:buFont typeface="Wingdings"/>
              <a:buChar char=""/>
              <a:tabLst>
                <a:tab pos="254000" algn="l"/>
              </a:tabLst>
            </a:pPr>
            <a:r>
              <a:rPr b="1" spc="-5" dirty="0">
                <a:solidFill>
                  <a:prstClr val="black"/>
                </a:solidFill>
                <a:latin typeface="Tahoma"/>
                <a:cs typeface="Tahoma"/>
              </a:rPr>
              <a:t>Emphasis</a:t>
            </a:r>
            <a:r>
              <a:rPr b="1" spc="-30" dirty="0">
                <a:solidFill>
                  <a:prstClr val="black"/>
                </a:solidFill>
                <a:latin typeface="Tahoma"/>
                <a:cs typeface="Tahoma"/>
              </a:rPr>
              <a:t> </a:t>
            </a:r>
            <a:r>
              <a:rPr b="1" dirty="0">
                <a:solidFill>
                  <a:prstClr val="black"/>
                </a:solidFill>
                <a:latin typeface="Tahoma"/>
                <a:cs typeface="Tahoma"/>
              </a:rPr>
              <a:t>on</a:t>
            </a:r>
            <a:r>
              <a:rPr b="1" spc="-10" dirty="0">
                <a:solidFill>
                  <a:prstClr val="black"/>
                </a:solidFill>
                <a:latin typeface="Tahoma"/>
                <a:cs typeface="Tahoma"/>
              </a:rPr>
              <a:t> </a:t>
            </a:r>
            <a:r>
              <a:rPr b="1" spc="-5" dirty="0">
                <a:solidFill>
                  <a:prstClr val="black"/>
                </a:solidFill>
                <a:latin typeface="Tahoma"/>
                <a:cs typeface="Tahoma"/>
              </a:rPr>
              <a:t>hydel</a:t>
            </a:r>
            <a:r>
              <a:rPr b="1" spc="-25" dirty="0">
                <a:solidFill>
                  <a:prstClr val="black"/>
                </a:solidFill>
                <a:latin typeface="Tahoma"/>
                <a:cs typeface="Tahoma"/>
              </a:rPr>
              <a:t> </a:t>
            </a:r>
            <a:r>
              <a:rPr b="1" spc="-5" dirty="0">
                <a:solidFill>
                  <a:prstClr val="black"/>
                </a:solidFill>
                <a:latin typeface="Tahoma"/>
                <a:cs typeface="Tahoma"/>
              </a:rPr>
              <a:t>power</a:t>
            </a:r>
            <a:r>
              <a:rPr b="1" spc="-20" dirty="0">
                <a:solidFill>
                  <a:prstClr val="black"/>
                </a:solidFill>
                <a:latin typeface="Tahoma"/>
                <a:cs typeface="Tahoma"/>
              </a:rPr>
              <a:t> </a:t>
            </a:r>
            <a:r>
              <a:rPr b="1" dirty="0">
                <a:solidFill>
                  <a:prstClr val="black"/>
                </a:solidFill>
                <a:latin typeface="Tahoma"/>
                <a:cs typeface="Tahoma"/>
              </a:rPr>
              <a:t>in </a:t>
            </a:r>
            <a:r>
              <a:rPr b="1" spc="-5" dirty="0">
                <a:solidFill>
                  <a:prstClr val="black"/>
                </a:solidFill>
                <a:latin typeface="Tahoma"/>
                <a:cs typeface="Tahoma"/>
              </a:rPr>
              <a:t>the</a:t>
            </a:r>
            <a:r>
              <a:rPr b="1" spc="-25" dirty="0">
                <a:solidFill>
                  <a:prstClr val="black"/>
                </a:solidFill>
                <a:latin typeface="Tahoma"/>
                <a:cs typeface="Tahoma"/>
              </a:rPr>
              <a:t> </a:t>
            </a:r>
            <a:r>
              <a:rPr b="1" spc="-5" dirty="0">
                <a:solidFill>
                  <a:prstClr val="black"/>
                </a:solidFill>
                <a:latin typeface="Tahoma"/>
                <a:cs typeface="Tahoma"/>
              </a:rPr>
              <a:t>first</a:t>
            </a:r>
            <a:r>
              <a:rPr b="1" spc="-15" dirty="0">
                <a:solidFill>
                  <a:prstClr val="black"/>
                </a:solidFill>
                <a:latin typeface="Tahoma"/>
                <a:cs typeface="Tahoma"/>
              </a:rPr>
              <a:t> </a:t>
            </a:r>
            <a:r>
              <a:rPr b="1" dirty="0">
                <a:solidFill>
                  <a:prstClr val="black"/>
                </a:solidFill>
                <a:latin typeface="Tahoma"/>
                <a:cs typeface="Tahoma"/>
              </a:rPr>
              <a:t>two</a:t>
            </a:r>
            <a:r>
              <a:rPr b="1" spc="-10" dirty="0">
                <a:solidFill>
                  <a:prstClr val="black"/>
                </a:solidFill>
                <a:latin typeface="Tahoma"/>
                <a:cs typeface="Tahoma"/>
              </a:rPr>
              <a:t> </a:t>
            </a:r>
            <a:r>
              <a:rPr b="1" spc="-5" dirty="0">
                <a:solidFill>
                  <a:prstClr val="black"/>
                </a:solidFill>
                <a:latin typeface="Tahoma"/>
                <a:cs typeface="Tahoma"/>
              </a:rPr>
              <a:t>Plans</a:t>
            </a:r>
            <a:endParaRPr dirty="0">
              <a:solidFill>
                <a:prstClr val="black"/>
              </a:solidFill>
              <a:latin typeface="Tahoma"/>
              <a:cs typeface="Tahoma"/>
            </a:endParaRPr>
          </a:p>
        </p:txBody>
      </p:sp>
      <p:sp>
        <p:nvSpPr>
          <p:cNvPr id="7" name="object 7"/>
          <p:cNvSpPr txBox="1"/>
          <p:nvPr/>
        </p:nvSpPr>
        <p:spPr>
          <a:xfrm>
            <a:off x="1448814" y="2678988"/>
            <a:ext cx="8418755" cy="1125949"/>
          </a:xfrm>
          <a:prstGeom prst="rect">
            <a:avLst/>
          </a:prstGeom>
        </p:spPr>
        <p:txBody>
          <a:bodyPr vert="horz" wrap="square" lIns="0" tIns="73660" rIns="0" bIns="0" rtlCol="0">
            <a:spAutoFit/>
          </a:bodyPr>
          <a:lstStyle/>
          <a:p>
            <a:pPr marL="414655" indent="-402590" defTabSz="914400">
              <a:spcBef>
                <a:spcPts val="580"/>
              </a:spcBef>
              <a:buClr>
                <a:srgbClr val="000000"/>
              </a:buClr>
              <a:buSzPct val="70000"/>
              <a:buFont typeface="Wingdings"/>
              <a:buChar char=""/>
              <a:tabLst>
                <a:tab pos="414655" algn="l"/>
                <a:tab pos="415290" algn="l"/>
              </a:tabLst>
            </a:pPr>
            <a:r>
              <a:rPr sz="2000" b="1" spc="-5" dirty="0">
                <a:solidFill>
                  <a:srgbClr val="800000"/>
                </a:solidFill>
                <a:latin typeface="Tahoma"/>
                <a:cs typeface="Tahoma"/>
              </a:rPr>
              <a:t>1966-67</a:t>
            </a:r>
            <a:r>
              <a:rPr sz="2000" b="1" spc="15" dirty="0">
                <a:solidFill>
                  <a:srgbClr val="800000"/>
                </a:solidFill>
                <a:latin typeface="Tahoma"/>
                <a:cs typeface="Tahoma"/>
              </a:rPr>
              <a:t> </a:t>
            </a:r>
            <a:r>
              <a:rPr sz="2000" b="1" dirty="0">
                <a:solidFill>
                  <a:srgbClr val="800000"/>
                </a:solidFill>
                <a:latin typeface="Tahoma"/>
                <a:cs typeface="Tahoma"/>
              </a:rPr>
              <a:t>–</a:t>
            </a:r>
            <a:r>
              <a:rPr sz="2000" b="1" spc="15" dirty="0">
                <a:solidFill>
                  <a:srgbClr val="800000"/>
                </a:solidFill>
                <a:latin typeface="Tahoma"/>
                <a:cs typeface="Tahoma"/>
              </a:rPr>
              <a:t> </a:t>
            </a:r>
            <a:r>
              <a:rPr sz="2000" b="1" spc="-5" dirty="0">
                <a:solidFill>
                  <a:srgbClr val="800000"/>
                </a:solidFill>
                <a:latin typeface="Tahoma"/>
                <a:cs typeface="Tahoma"/>
              </a:rPr>
              <a:t>REBs</a:t>
            </a:r>
            <a:r>
              <a:rPr sz="2000" b="1" spc="-25" dirty="0">
                <a:solidFill>
                  <a:srgbClr val="800000"/>
                </a:solidFill>
                <a:latin typeface="Tahoma"/>
                <a:cs typeface="Tahoma"/>
              </a:rPr>
              <a:t> </a:t>
            </a:r>
            <a:r>
              <a:rPr sz="2000" b="1" spc="-5" dirty="0">
                <a:solidFill>
                  <a:srgbClr val="800000"/>
                </a:solidFill>
                <a:latin typeface="Tahoma"/>
                <a:cs typeface="Tahoma"/>
              </a:rPr>
              <a:t>formed</a:t>
            </a:r>
            <a:r>
              <a:rPr sz="2000" b="1" spc="5" dirty="0">
                <a:solidFill>
                  <a:srgbClr val="800000"/>
                </a:solidFill>
                <a:latin typeface="Tahoma"/>
                <a:cs typeface="Tahoma"/>
              </a:rPr>
              <a:t> </a:t>
            </a:r>
            <a:r>
              <a:rPr sz="2000" b="1" spc="-5" dirty="0">
                <a:solidFill>
                  <a:srgbClr val="800000"/>
                </a:solidFill>
                <a:latin typeface="Tahoma"/>
                <a:cs typeface="Tahoma"/>
              </a:rPr>
              <a:t>to</a:t>
            </a:r>
            <a:r>
              <a:rPr sz="2000" b="1" spc="5" dirty="0">
                <a:solidFill>
                  <a:srgbClr val="800000"/>
                </a:solidFill>
                <a:latin typeface="Tahoma"/>
                <a:cs typeface="Tahoma"/>
              </a:rPr>
              <a:t> </a:t>
            </a:r>
            <a:r>
              <a:rPr sz="2000" b="1" dirty="0">
                <a:solidFill>
                  <a:srgbClr val="800000"/>
                </a:solidFill>
                <a:latin typeface="Tahoma"/>
                <a:cs typeface="Tahoma"/>
              </a:rPr>
              <a:t>take</a:t>
            </a:r>
            <a:r>
              <a:rPr sz="2000" b="1" spc="-10" dirty="0">
                <a:solidFill>
                  <a:srgbClr val="800000"/>
                </a:solidFill>
                <a:latin typeface="Tahoma"/>
                <a:cs typeface="Tahoma"/>
              </a:rPr>
              <a:t> </a:t>
            </a:r>
            <a:r>
              <a:rPr sz="2000" b="1" spc="-5" dirty="0">
                <a:solidFill>
                  <a:srgbClr val="800000"/>
                </a:solidFill>
                <a:latin typeface="Tahoma"/>
                <a:cs typeface="Tahoma"/>
              </a:rPr>
              <a:t>care</a:t>
            </a:r>
            <a:r>
              <a:rPr sz="2000" b="1" spc="-10" dirty="0">
                <a:solidFill>
                  <a:srgbClr val="800000"/>
                </a:solidFill>
                <a:latin typeface="Tahoma"/>
                <a:cs typeface="Tahoma"/>
              </a:rPr>
              <a:t> </a:t>
            </a:r>
            <a:r>
              <a:rPr sz="2000" b="1" spc="-5" dirty="0">
                <a:solidFill>
                  <a:srgbClr val="800000"/>
                </a:solidFill>
                <a:latin typeface="Tahoma"/>
                <a:cs typeface="Tahoma"/>
              </a:rPr>
              <a:t>of</a:t>
            </a:r>
            <a:r>
              <a:rPr sz="2000" b="1" spc="5" dirty="0">
                <a:solidFill>
                  <a:srgbClr val="800000"/>
                </a:solidFill>
                <a:latin typeface="Tahoma"/>
                <a:cs typeface="Tahoma"/>
              </a:rPr>
              <a:t> </a:t>
            </a:r>
            <a:r>
              <a:rPr sz="2000" b="1" spc="-5" dirty="0">
                <a:solidFill>
                  <a:srgbClr val="800000"/>
                </a:solidFill>
                <a:latin typeface="Tahoma"/>
                <a:cs typeface="Tahoma"/>
              </a:rPr>
              <a:t>interstate</a:t>
            </a:r>
            <a:r>
              <a:rPr sz="2000" b="1" spc="-25" dirty="0">
                <a:solidFill>
                  <a:srgbClr val="800000"/>
                </a:solidFill>
                <a:latin typeface="Tahoma"/>
                <a:cs typeface="Tahoma"/>
              </a:rPr>
              <a:t> </a:t>
            </a:r>
            <a:r>
              <a:rPr sz="2000" b="1" dirty="0">
                <a:solidFill>
                  <a:srgbClr val="800000"/>
                </a:solidFill>
                <a:latin typeface="Tahoma"/>
                <a:cs typeface="Tahoma"/>
              </a:rPr>
              <a:t>imbalances</a:t>
            </a:r>
            <a:endParaRPr sz="2000" dirty="0">
              <a:solidFill>
                <a:prstClr val="black"/>
              </a:solidFill>
              <a:latin typeface="Tahoma"/>
              <a:cs typeface="Tahoma"/>
            </a:endParaRPr>
          </a:p>
          <a:p>
            <a:pPr marL="414655" indent="-402590" defTabSz="914400">
              <a:spcBef>
                <a:spcPts val="480"/>
              </a:spcBef>
              <a:buClr>
                <a:srgbClr val="000000"/>
              </a:buClr>
              <a:buSzPct val="70000"/>
              <a:buFont typeface="Wingdings"/>
              <a:buChar char=""/>
              <a:tabLst>
                <a:tab pos="414655" algn="l"/>
                <a:tab pos="415290" algn="l"/>
              </a:tabLst>
            </a:pPr>
            <a:r>
              <a:rPr sz="2000" b="1" spc="-5" dirty="0">
                <a:solidFill>
                  <a:srgbClr val="800000"/>
                </a:solidFill>
                <a:latin typeface="Tahoma"/>
                <a:cs typeface="Tahoma"/>
              </a:rPr>
              <a:t>Early</a:t>
            </a:r>
            <a:r>
              <a:rPr sz="2000" b="1" spc="-15" dirty="0">
                <a:solidFill>
                  <a:srgbClr val="800000"/>
                </a:solidFill>
                <a:latin typeface="Tahoma"/>
                <a:cs typeface="Tahoma"/>
              </a:rPr>
              <a:t> </a:t>
            </a:r>
            <a:r>
              <a:rPr sz="2000" b="1" spc="-5" dirty="0">
                <a:solidFill>
                  <a:srgbClr val="800000"/>
                </a:solidFill>
                <a:latin typeface="Tahoma"/>
                <a:cs typeface="Tahoma"/>
              </a:rPr>
              <a:t>Seventies</a:t>
            </a:r>
            <a:r>
              <a:rPr sz="2000" b="1" spc="-20" dirty="0">
                <a:solidFill>
                  <a:srgbClr val="800000"/>
                </a:solidFill>
                <a:latin typeface="Tahoma"/>
                <a:cs typeface="Tahoma"/>
              </a:rPr>
              <a:t> </a:t>
            </a:r>
            <a:r>
              <a:rPr sz="2000" b="1" dirty="0">
                <a:solidFill>
                  <a:srgbClr val="800000"/>
                </a:solidFill>
                <a:latin typeface="Tahoma"/>
                <a:cs typeface="Tahoma"/>
              </a:rPr>
              <a:t>-</a:t>
            </a:r>
            <a:r>
              <a:rPr sz="2000" b="1" spc="5" dirty="0">
                <a:solidFill>
                  <a:srgbClr val="800000"/>
                </a:solidFill>
                <a:latin typeface="Tahoma"/>
                <a:cs typeface="Tahoma"/>
              </a:rPr>
              <a:t> </a:t>
            </a:r>
            <a:r>
              <a:rPr sz="2000" b="1" spc="-5" dirty="0">
                <a:solidFill>
                  <a:srgbClr val="800000"/>
                </a:solidFill>
                <a:latin typeface="Tahoma"/>
                <a:cs typeface="Tahoma"/>
              </a:rPr>
              <a:t>Country</a:t>
            </a:r>
            <a:r>
              <a:rPr sz="2000" b="1" spc="-25" dirty="0">
                <a:solidFill>
                  <a:srgbClr val="800000"/>
                </a:solidFill>
                <a:latin typeface="Tahoma"/>
                <a:cs typeface="Tahoma"/>
              </a:rPr>
              <a:t> </a:t>
            </a:r>
            <a:r>
              <a:rPr sz="2000" b="1" spc="-5" dirty="0">
                <a:solidFill>
                  <a:srgbClr val="800000"/>
                </a:solidFill>
                <a:latin typeface="Tahoma"/>
                <a:cs typeface="Tahoma"/>
              </a:rPr>
              <a:t>faces</a:t>
            </a:r>
            <a:r>
              <a:rPr sz="2000" b="1" spc="-10" dirty="0">
                <a:solidFill>
                  <a:srgbClr val="800000"/>
                </a:solidFill>
                <a:latin typeface="Tahoma"/>
                <a:cs typeface="Tahoma"/>
              </a:rPr>
              <a:t> </a:t>
            </a:r>
            <a:r>
              <a:rPr sz="2000" b="1" spc="-5" dirty="0">
                <a:solidFill>
                  <a:srgbClr val="800000"/>
                </a:solidFill>
                <a:latin typeface="Tahoma"/>
                <a:cs typeface="Tahoma"/>
              </a:rPr>
              <a:t>unprecedented</a:t>
            </a:r>
            <a:r>
              <a:rPr sz="2000" b="1" spc="-35" dirty="0">
                <a:solidFill>
                  <a:srgbClr val="800000"/>
                </a:solidFill>
                <a:latin typeface="Tahoma"/>
                <a:cs typeface="Tahoma"/>
              </a:rPr>
              <a:t> </a:t>
            </a:r>
            <a:r>
              <a:rPr sz="2000" b="1" spc="-5" dirty="0">
                <a:solidFill>
                  <a:srgbClr val="800000"/>
                </a:solidFill>
                <a:latin typeface="Tahoma"/>
                <a:cs typeface="Tahoma"/>
              </a:rPr>
              <a:t>power</a:t>
            </a:r>
            <a:r>
              <a:rPr sz="2000" b="1" spc="-15" dirty="0">
                <a:solidFill>
                  <a:srgbClr val="800000"/>
                </a:solidFill>
                <a:latin typeface="Tahoma"/>
                <a:cs typeface="Tahoma"/>
              </a:rPr>
              <a:t> </a:t>
            </a:r>
            <a:r>
              <a:rPr sz="2000" b="1" spc="-5" dirty="0">
                <a:solidFill>
                  <a:srgbClr val="800000"/>
                </a:solidFill>
                <a:latin typeface="Tahoma"/>
                <a:cs typeface="Tahoma"/>
              </a:rPr>
              <a:t>crisis</a:t>
            </a:r>
            <a:endParaRPr sz="2000" dirty="0">
              <a:solidFill>
                <a:prstClr val="black"/>
              </a:solidFill>
              <a:latin typeface="Tahoma"/>
              <a:cs typeface="Tahoma"/>
            </a:endParaRPr>
          </a:p>
          <a:p>
            <a:pPr marL="1570355" defTabSz="914400">
              <a:spcBef>
                <a:spcPts val="480"/>
              </a:spcBef>
            </a:pPr>
            <a:r>
              <a:rPr sz="1300" spc="-5" dirty="0">
                <a:solidFill>
                  <a:srgbClr val="000099"/>
                </a:solidFill>
                <a:latin typeface="Wingdings"/>
                <a:cs typeface="Wingdings"/>
              </a:rPr>
              <a:t></a:t>
            </a:r>
            <a:r>
              <a:rPr sz="1300" spc="310" dirty="0">
                <a:solidFill>
                  <a:srgbClr val="000099"/>
                </a:solidFill>
                <a:latin typeface="Times New Roman"/>
                <a:cs typeface="Times New Roman"/>
              </a:rPr>
              <a:t> </a:t>
            </a:r>
            <a:r>
              <a:rPr sz="2000" b="1" spc="-5" dirty="0">
                <a:solidFill>
                  <a:srgbClr val="002060"/>
                </a:solidFill>
                <a:latin typeface="Tahoma"/>
                <a:cs typeface="Tahoma"/>
              </a:rPr>
              <a:t>Capacity:</a:t>
            </a:r>
            <a:r>
              <a:rPr sz="2000" b="1" spc="-15" dirty="0">
                <a:solidFill>
                  <a:srgbClr val="002060"/>
                </a:solidFill>
                <a:latin typeface="Tahoma"/>
                <a:cs typeface="Tahoma"/>
              </a:rPr>
              <a:t> </a:t>
            </a:r>
            <a:r>
              <a:rPr sz="2000" b="1" spc="-5" dirty="0">
                <a:solidFill>
                  <a:srgbClr val="002060"/>
                </a:solidFill>
                <a:latin typeface="Tahoma"/>
                <a:cs typeface="Tahoma"/>
              </a:rPr>
              <a:t>16,664</a:t>
            </a:r>
            <a:r>
              <a:rPr sz="2000" b="1" dirty="0">
                <a:solidFill>
                  <a:srgbClr val="002060"/>
                </a:solidFill>
                <a:latin typeface="Tahoma"/>
                <a:cs typeface="Tahoma"/>
              </a:rPr>
              <a:t> MW</a:t>
            </a:r>
            <a:r>
              <a:rPr sz="2000" b="1" spc="-20" dirty="0">
                <a:solidFill>
                  <a:srgbClr val="002060"/>
                </a:solidFill>
                <a:latin typeface="Tahoma"/>
                <a:cs typeface="Tahoma"/>
              </a:rPr>
              <a:t> </a:t>
            </a:r>
            <a:r>
              <a:rPr sz="2000" b="1" dirty="0">
                <a:solidFill>
                  <a:srgbClr val="002060"/>
                </a:solidFill>
                <a:latin typeface="Tahoma"/>
                <a:cs typeface="Tahoma"/>
              </a:rPr>
              <a:t>in</a:t>
            </a:r>
            <a:r>
              <a:rPr sz="2000" b="1" spc="-25" dirty="0">
                <a:solidFill>
                  <a:srgbClr val="002060"/>
                </a:solidFill>
                <a:latin typeface="Tahoma"/>
                <a:cs typeface="Tahoma"/>
              </a:rPr>
              <a:t> </a:t>
            </a:r>
            <a:r>
              <a:rPr sz="2000" b="1" spc="-5" dirty="0">
                <a:solidFill>
                  <a:srgbClr val="002060"/>
                </a:solidFill>
                <a:latin typeface="Tahoma"/>
                <a:cs typeface="Tahoma"/>
              </a:rPr>
              <a:t>1974</a:t>
            </a:r>
            <a:endParaRPr sz="2000" dirty="0">
              <a:solidFill>
                <a:srgbClr val="002060"/>
              </a:solidFill>
              <a:latin typeface="Tahoma"/>
              <a:cs typeface="Tahoma"/>
            </a:endParaRPr>
          </a:p>
        </p:txBody>
      </p:sp>
      <p:sp>
        <p:nvSpPr>
          <p:cNvPr id="9" name="object 9"/>
          <p:cNvSpPr txBox="1"/>
          <p:nvPr/>
        </p:nvSpPr>
        <p:spPr>
          <a:xfrm>
            <a:off x="1448814" y="3903133"/>
            <a:ext cx="1259841" cy="1125949"/>
          </a:xfrm>
          <a:prstGeom prst="rect">
            <a:avLst/>
          </a:prstGeom>
        </p:spPr>
        <p:txBody>
          <a:bodyPr vert="horz" wrap="square" lIns="0" tIns="73660" rIns="0" bIns="0" rtlCol="0">
            <a:spAutoFit/>
          </a:bodyPr>
          <a:lstStyle/>
          <a:p>
            <a:pPr marL="12700" defTabSz="914400">
              <a:spcBef>
                <a:spcPts val="580"/>
              </a:spcBef>
              <a:tabLst>
                <a:tab pos="414655" algn="l"/>
              </a:tabLst>
            </a:pPr>
            <a:r>
              <a:rPr sz="1400" dirty="0">
                <a:solidFill>
                  <a:prstClr val="black"/>
                </a:solidFill>
                <a:latin typeface="Wingdings"/>
                <a:cs typeface="Wingdings"/>
              </a:rPr>
              <a:t></a:t>
            </a:r>
            <a:r>
              <a:rPr sz="1400" dirty="0">
                <a:solidFill>
                  <a:prstClr val="black"/>
                </a:solidFill>
                <a:latin typeface="Times New Roman"/>
                <a:cs typeface="Times New Roman"/>
              </a:rPr>
              <a:t>	</a:t>
            </a:r>
            <a:r>
              <a:rPr sz="2000" b="1" spc="-5" dirty="0">
                <a:solidFill>
                  <a:srgbClr val="800000"/>
                </a:solidFill>
                <a:latin typeface="Tahoma"/>
                <a:cs typeface="Tahoma"/>
              </a:rPr>
              <a:t>1975</a:t>
            </a:r>
            <a:r>
              <a:rPr sz="2000" b="1" spc="-80" dirty="0">
                <a:solidFill>
                  <a:srgbClr val="800000"/>
                </a:solidFill>
                <a:latin typeface="Tahoma"/>
                <a:cs typeface="Tahoma"/>
              </a:rPr>
              <a:t> </a:t>
            </a:r>
            <a:r>
              <a:rPr sz="2000" b="1" dirty="0">
                <a:solidFill>
                  <a:srgbClr val="800000"/>
                </a:solidFill>
                <a:latin typeface="Tahoma"/>
                <a:cs typeface="Tahoma"/>
              </a:rPr>
              <a:t>-</a:t>
            </a:r>
            <a:endParaRPr sz="2000" dirty="0">
              <a:solidFill>
                <a:prstClr val="black"/>
              </a:solidFill>
              <a:latin typeface="Tahoma"/>
              <a:cs typeface="Tahoma"/>
            </a:endParaRPr>
          </a:p>
          <a:p>
            <a:pPr marL="12700" defTabSz="914400">
              <a:spcBef>
                <a:spcPts val="480"/>
              </a:spcBef>
              <a:tabLst>
                <a:tab pos="414655" algn="l"/>
              </a:tabLst>
            </a:pPr>
            <a:r>
              <a:rPr sz="1400" dirty="0">
                <a:solidFill>
                  <a:prstClr val="black"/>
                </a:solidFill>
                <a:latin typeface="Wingdings"/>
                <a:cs typeface="Wingdings"/>
              </a:rPr>
              <a:t></a:t>
            </a:r>
            <a:r>
              <a:rPr sz="1400" dirty="0">
                <a:solidFill>
                  <a:prstClr val="black"/>
                </a:solidFill>
                <a:latin typeface="Times New Roman"/>
                <a:cs typeface="Times New Roman"/>
              </a:rPr>
              <a:t>	</a:t>
            </a:r>
            <a:r>
              <a:rPr sz="2000" b="1" spc="-5" dirty="0">
                <a:solidFill>
                  <a:srgbClr val="800000"/>
                </a:solidFill>
                <a:latin typeface="Tahoma"/>
                <a:cs typeface="Tahoma"/>
              </a:rPr>
              <a:t>1991</a:t>
            </a:r>
            <a:r>
              <a:rPr sz="2000" b="1" spc="-80" dirty="0">
                <a:solidFill>
                  <a:srgbClr val="800000"/>
                </a:solidFill>
                <a:latin typeface="Tahoma"/>
                <a:cs typeface="Tahoma"/>
              </a:rPr>
              <a:t> </a:t>
            </a:r>
            <a:r>
              <a:rPr sz="2000" b="1" dirty="0">
                <a:solidFill>
                  <a:srgbClr val="800000"/>
                </a:solidFill>
                <a:latin typeface="Tahoma"/>
                <a:cs typeface="Tahoma"/>
              </a:rPr>
              <a:t>-</a:t>
            </a:r>
            <a:endParaRPr sz="2000" dirty="0">
              <a:solidFill>
                <a:prstClr val="black"/>
              </a:solidFill>
              <a:latin typeface="Tahoma"/>
              <a:cs typeface="Tahoma"/>
            </a:endParaRPr>
          </a:p>
          <a:p>
            <a:pPr marL="12700" defTabSz="914400">
              <a:spcBef>
                <a:spcPts val="480"/>
              </a:spcBef>
              <a:tabLst>
                <a:tab pos="414655" algn="l"/>
              </a:tabLst>
            </a:pPr>
            <a:r>
              <a:rPr sz="1400" dirty="0">
                <a:solidFill>
                  <a:prstClr val="black"/>
                </a:solidFill>
                <a:latin typeface="Wingdings"/>
                <a:cs typeface="Wingdings"/>
              </a:rPr>
              <a:t></a:t>
            </a:r>
            <a:r>
              <a:rPr sz="1400" dirty="0">
                <a:solidFill>
                  <a:prstClr val="black"/>
                </a:solidFill>
                <a:latin typeface="Times New Roman"/>
                <a:cs typeface="Times New Roman"/>
              </a:rPr>
              <a:t>	</a:t>
            </a:r>
            <a:r>
              <a:rPr sz="2000" b="1" spc="-5" dirty="0">
                <a:solidFill>
                  <a:srgbClr val="800000"/>
                </a:solidFill>
                <a:latin typeface="Tahoma"/>
                <a:cs typeface="Tahoma"/>
              </a:rPr>
              <a:t>1992</a:t>
            </a:r>
            <a:r>
              <a:rPr sz="2000" b="1" spc="-80" dirty="0">
                <a:solidFill>
                  <a:srgbClr val="800000"/>
                </a:solidFill>
                <a:latin typeface="Tahoma"/>
                <a:cs typeface="Tahoma"/>
              </a:rPr>
              <a:t> </a:t>
            </a:r>
            <a:r>
              <a:rPr sz="2000" b="1" dirty="0">
                <a:solidFill>
                  <a:srgbClr val="800000"/>
                </a:solidFill>
                <a:latin typeface="Tahoma"/>
                <a:cs typeface="Tahoma"/>
              </a:rPr>
              <a:t>-</a:t>
            </a:r>
            <a:endParaRPr sz="2000" dirty="0">
              <a:solidFill>
                <a:prstClr val="black"/>
              </a:solidFill>
              <a:latin typeface="Tahoma"/>
              <a:cs typeface="Tahoma"/>
            </a:endParaRPr>
          </a:p>
        </p:txBody>
      </p:sp>
      <p:sp>
        <p:nvSpPr>
          <p:cNvPr id="11" name="object 8"/>
          <p:cNvSpPr txBox="1"/>
          <p:nvPr/>
        </p:nvSpPr>
        <p:spPr>
          <a:xfrm>
            <a:off x="2921000" y="4004733"/>
            <a:ext cx="6215761" cy="751488"/>
          </a:xfrm>
          <a:prstGeom prst="rect">
            <a:avLst/>
          </a:prstGeom>
        </p:spPr>
        <p:txBody>
          <a:bodyPr vert="horz" wrap="square" lIns="0" tIns="12700" rIns="0" bIns="0" rtlCol="0">
            <a:spAutoFit/>
          </a:bodyPr>
          <a:lstStyle/>
          <a:p>
            <a:pPr marL="12700" marR="5080" defTabSz="914400">
              <a:lnSpc>
                <a:spcPct val="120000"/>
              </a:lnSpc>
              <a:spcBef>
                <a:spcPts val="100"/>
              </a:spcBef>
              <a:tabLst>
                <a:tab pos="4868545" algn="l"/>
              </a:tabLst>
            </a:pPr>
            <a:r>
              <a:rPr sz="2000" b="1" dirty="0">
                <a:solidFill>
                  <a:srgbClr val="800000"/>
                </a:solidFill>
                <a:latin typeface="Tahoma"/>
                <a:cs typeface="Tahoma"/>
              </a:rPr>
              <a:t>NTPC and NHPC set up in </a:t>
            </a:r>
            <a:r>
              <a:rPr sz="2000" b="1" spc="-5" dirty="0">
                <a:solidFill>
                  <a:srgbClr val="800000"/>
                </a:solidFill>
                <a:latin typeface="Tahoma"/>
                <a:cs typeface="Tahoma"/>
              </a:rPr>
              <a:t>Central Sector </a:t>
            </a:r>
            <a:r>
              <a:rPr sz="2000" b="1" dirty="0">
                <a:solidFill>
                  <a:srgbClr val="800000"/>
                </a:solidFill>
                <a:latin typeface="Tahoma"/>
                <a:cs typeface="Tahoma"/>
              </a:rPr>
              <a:t> </a:t>
            </a:r>
            <a:r>
              <a:rPr sz="2000" b="1" spc="-5" dirty="0">
                <a:solidFill>
                  <a:srgbClr val="800000"/>
                </a:solidFill>
                <a:latin typeface="Tahoma"/>
                <a:cs typeface="Tahoma"/>
              </a:rPr>
              <a:t>Libera</a:t>
            </a:r>
            <a:r>
              <a:rPr sz="2000" b="1" spc="-10" dirty="0">
                <a:solidFill>
                  <a:srgbClr val="800000"/>
                </a:solidFill>
                <a:latin typeface="Tahoma"/>
                <a:cs typeface="Tahoma"/>
              </a:rPr>
              <a:t>l</a:t>
            </a:r>
            <a:r>
              <a:rPr sz="2000" b="1" dirty="0">
                <a:solidFill>
                  <a:srgbClr val="800000"/>
                </a:solidFill>
                <a:latin typeface="Tahoma"/>
                <a:cs typeface="Tahoma"/>
              </a:rPr>
              <a:t>isa</a:t>
            </a:r>
            <a:r>
              <a:rPr sz="2000" b="1" spc="-15" dirty="0">
                <a:solidFill>
                  <a:srgbClr val="800000"/>
                </a:solidFill>
                <a:latin typeface="Tahoma"/>
                <a:cs typeface="Tahoma"/>
              </a:rPr>
              <a:t>t</a:t>
            </a:r>
            <a:r>
              <a:rPr sz="2000" b="1" dirty="0">
                <a:solidFill>
                  <a:srgbClr val="800000"/>
                </a:solidFill>
                <a:latin typeface="Tahoma"/>
                <a:cs typeface="Tahoma"/>
              </a:rPr>
              <a:t>ion;</a:t>
            </a:r>
            <a:r>
              <a:rPr sz="2000" b="1" spc="-35" dirty="0">
                <a:solidFill>
                  <a:srgbClr val="800000"/>
                </a:solidFill>
                <a:latin typeface="Tahoma"/>
                <a:cs typeface="Tahoma"/>
              </a:rPr>
              <a:t> </a:t>
            </a:r>
            <a:r>
              <a:rPr sz="2000" b="1" spc="-5" dirty="0">
                <a:solidFill>
                  <a:srgbClr val="800000"/>
                </a:solidFill>
                <a:latin typeface="Tahoma"/>
                <a:cs typeface="Tahoma"/>
              </a:rPr>
              <a:t>Pr</a:t>
            </a:r>
            <a:r>
              <a:rPr sz="2000" b="1" spc="-10" dirty="0">
                <a:solidFill>
                  <a:srgbClr val="800000"/>
                </a:solidFill>
                <a:latin typeface="Tahoma"/>
                <a:cs typeface="Tahoma"/>
              </a:rPr>
              <a:t>i</a:t>
            </a:r>
            <a:r>
              <a:rPr sz="2000" b="1" dirty="0">
                <a:solidFill>
                  <a:srgbClr val="800000"/>
                </a:solidFill>
                <a:latin typeface="Tahoma"/>
                <a:cs typeface="Tahoma"/>
              </a:rPr>
              <a:t>vate</a:t>
            </a:r>
            <a:r>
              <a:rPr sz="2000" b="1" spc="-15" dirty="0">
                <a:solidFill>
                  <a:srgbClr val="800000"/>
                </a:solidFill>
                <a:latin typeface="Tahoma"/>
                <a:cs typeface="Tahoma"/>
              </a:rPr>
              <a:t> </a:t>
            </a:r>
            <a:r>
              <a:rPr sz="2000" b="1" spc="-5" dirty="0">
                <a:solidFill>
                  <a:srgbClr val="800000"/>
                </a:solidFill>
                <a:latin typeface="Tahoma"/>
                <a:cs typeface="Tahoma"/>
              </a:rPr>
              <a:t>pa</a:t>
            </a:r>
            <a:r>
              <a:rPr sz="2000" b="1" spc="-10" dirty="0">
                <a:solidFill>
                  <a:srgbClr val="800000"/>
                </a:solidFill>
                <a:latin typeface="Tahoma"/>
                <a:cs typeface="Tahoma"/>
              </a:rPr>
              <a:t>r</a:t>
            </a:r>
            <a:r>
              <a:rPr sz="2000" b="1" dirty="0">
                <a:solidFill>
                  <a:srgbClr val="800000"/>
                </a:solidFill>
                <a:latin typeface="Tahoma"/>
                <a:cs typeface="Tahoma"/>
              </a:rPr>
              <a:t>t</a:t>
            </a:r>
            <a:r>
              <a:rPr sz="2000" b="1" spc="-10" dirty="0">
                <a:solidFill>
                  <a:srgbClr val="800000"/>
                </a:solidFill>
                <a:latin typeface="Tahoma"/>
                <a:cs typeface="Tahoma"/>
              </a:rPr>
              <a:t>i</a:t>
            </a:r>
            <a:r>
              <a:rPr sz="2000" b="1" spc="-5" dirty="0">
                <a:solidFill>
                  <a:srgbClr val="800000"/>
                </a:solidFill>
                <a:latin typeface="Tahoma"/>
                <a:cs typeface="Tahoma"/>
              </a:rPr>
              <a:t>cip</a:t>
            </a:r>
            <a:r>
              <a:rPr sz="2000" b="1" spc="-10" dirty="0">
                <a:solidFill>
                  <a:srgbClr val="800000"/>
                </a:solidFill>
                <a:latin typeface="Tahoma"/>
                <a:cs typeface="Tahoma"/>
              </a:rPr>
              <a:t>a</a:t>
            </a:r>
            <a:r>
              <a:rPr sz="2000" b="1" dirty="0">
                <a:solidFill>
                  <a:srgbClr val="800000"/>
                </a:solidFill>
                <a:latin typeface="Tahoma"/>
                <a:cs typeface="Tahoma"/>
              </a:rPr>
              <a:t>t</a:t>
            </a:r>
            <a:r>
              <a:rPr sz="2000" b="1" spc="-10" dirty="0">
                <a:solidFill>
                  <a:srgbClr val="800000"/>
                </a:solidFill>
                <a:latin typeface="Tahoma"/>
                <a:cs typeface="Tahoma"/>
              </a:rPr>
              <a:t>i</a:t>
            </a:r>
            <a:r>
              <a:rPr sz="2000" b="1" spc="-5" dirty="0">
                <a:solidFill>
                  <a:srgbClr val="800000"/>
                </a:solidFill>
                <a:latin typeface="Tahoma"/>
                <a:cs typeface="Tahoma"/>
              </a:rPr>
              <a:t>o</a:t>
            </a:r>
            <a:r>
              <a:rPr sz="2000" b="1" dirty="0">
                <a:solidFill>
                  <a:srgbClr val="800000"/>
                </a:solidFill>
                <a:latin typeface="Tahoma"/>
                <a:cs typeface="Tahoma"/>
              </a:rPr>
              <a:t>n</a:t>
            </a:r>
            <a:r>
              <a:rPr lang="en-US" sz="2000" b="1" dirty="0">
                <a:solidFill>
                  <a:srgbClr val="800000"/>
                </a:solidFill>
                <a:latin typeface="Tahoma"/>
                <a:cs typeface="Tahoma"/>
              </a:rPr>
              <a:t> </a:t>
            </a:r>
            <a:r>
              <a:rPr sz="2000" b="1" spc="-5" dirty="0">
                <a:solidFill>
                  <a:srgbClr val="800000"/>
                </a:solidFill>
                <a:latin typeface="Tahoma"/>
                <a:cs typeface="Tahoma"/>
              </a:rPr>
              <a:t>pe</a:t>
            </a:r>
            <a:r>
              <a:rPr sz="2000" b="1" spc="-10" dirty="0">
                <a:solidFill>
                  <a:srgbClr val="800000"/>
                </a:solidFill>
                <a:latin typeface="Tahoma"/>
                <a:cs typeface="Tahoma"/>
              </a:rPr>
              <a:t>r</a:t>
            </a:r>
            <a:r>
              <a:rPr sz="2000" b="1" dirty="0">
                <a:solidFill>
                  <a:srgbClr val="800000"/>
                </a:solidFill>
                <a:latin typeface="Tahoma"/>
                <a:cs typeface="Tahoma"/>
              </a:rPr>
              <a:t>m</a:t>
            </a:r>
            <a:r>
              <a:rPr sz="2000" b="1" spc="-10" dirty="0">
                <a:solidFill>
                  <a:srgbClr val="800000"/>
                </a:solidFill>
                <a:latin typeface="Tahoma"/>
                <a:cs typeface="Tahoma"/>
              </a:rPr>
              <a:t>i</a:t>
            </a:r>
            <a:r>
              <a:rPr sz="2000" b="1" dirty="0">
                <a:solidFill>
                  <a:srgbClr val="800000"/>
                </a:solidFill>
                <a:latin typeface="Tahoma"/>
                <a:cs typeface="Tahoma"/>
              </a:rPr>
              <a:t>t</a:t>
            </a:r>
            <a:r>
              <a:rPr sz="2000" b="1" spc="-15" dirty="0">
                <a:solidFill>
                  <a:srgbClr val="800000"/>
                </a:solidFill>
                <a:latin typeface="Tahoma"/>
                <a:cs typeface="Tahoma"/>
              </a:rPr>
              <a:t>t</a:t>
            </a:r>
            <a:r>
              <a:rPr sz="2000" b="1" dirty="0">
                <a:solidFill>
                  <a:srgbClr val="800000"/>
                </a:solidFill>
                <a:latin typeface="Tahoma"/>
                <a:cs typeface="Tahoma"/>
              </a:rPr>
              <a:t>ed</a:t>
            </a:r>
            <a:endParaRPr sz="2000" dirty="0">
              <a:solidFill>
                <a:prstClr val="black"/>
              </a:solidFill>
              <a:latin typeface="Tahoma"/>
              <a:cs typeface="Tahoma"/>
            </a:endParaRPr>
          </a:p>
        </p:txBody>
      </p:sp>
      <p:sp>
        <p:nvSpPr>
          <p:cNvPr id="13" name="object 11"/>
          <p:cNvSpPr txBox="1"/>
          <p:nvPr/>
        </p:nvSpPr>
        <p:spPr>
          <a:xfrm>
            <a:off x="1448814" y="5306796"/>
            <a:ext cx="1350369" cy="754053"/>
          </a:xfrm>
          <a:prstGeom prst="rect">
            <a:avLst/>
          </a:prstGeom>
        </p:spPr>
        <p:txBody>
          <a:bodyPr vert="horz" wrap="square" lIns="0" tIns="73660" rIns="0" bIns="0" rtlCol="0">
            <a:spAutoFit/>
          </a:bodyPr>
          <a:lstStyle/>
          <a:p>
            <a:pPr marL="12700" defTabSz="914400">
              <a:spcBef>
                <a:spcPts val="580"/>
              </a:spcBef>
              <a:tabLst>
                <a:tab pos="414655" algn="l"/>
              </a:tabLst>
            </a:pPr>
            <a:r>
              <a:rPr sz="1400" dirty="0">
                <a:solidFill>
                  <a:prstClr val="black"/>
                </a:solidFill>
                <a:latin typeface="Wingdings"/>
                <a:cs typeface="Wingdings"/>
              </a:rPr>
              <a:t></a:t>
            </a:r>
            <a:r>
              <a:rPr sz="1400" dirty="0">
                <a:solidFill>
                  <a:prstClr val="black"/>
                </a:solidFill>
                <a:latin typeface="Times New Roman"/>
                <a:cs typeface="Times New Roman"/>
              </a:rPr>
              <a:t>	</a:t>
            </a:r>
            <a:r>
              <a:rPr sz="2000" b="1" spc="-5" dirty="0">
                <a:solidFill>
                  <a:srgbClr val="800000"/>
                </a:solidFill>
                <a:latin typeface="Tahoma"/>
                <a:cs typeface="Tahoma"/>
              </a:rPr>
              <a:t>1998</a:t>
            </a:r>
            <a:r>
              <a:rPr sz="2000" b="1" spc="-80" dirty="0">
                <a:solidFill>
                  <a:srgbClr val="800000"/>
                </a:solidFill>
                <a:latin typeface="Tahoma"/>
                <a:cs typeface="Tahoma"/>
              </a:rPr>
              <a:t> </a:t>
            </a:r>
            <a:r>
              <a:rPr sz="2000" b="1" dirty="0">
                <a:solidFill>
                  <a:srgbClr val="800000"/>
                </a:solidFill>
                <a:latin typeface="Tahoma"/>
                <a:cs typeface="Tahoma"/>
              </a:rPr>
              <a:t>-</a:t>
            </a:r>
            <a:endParaRPr sz="2000" dirty="0">
              <a:solidFill>
                <a:prstClr val="black"/>
              </a:solidFill>
              <a:latin typeface="Tahoma"/>
              <a:cs typeface="Tahoma"/>
            </a:endParaRPr>
          </a:p>
          <a:p>
            <a:pPr marL="12700" defTabSz="914400">
              <a:spcBef>
                <a:spcPts val="480"/>
              </a:spcBef>
              <a:tabLst>
                <a:tab pos="414655" algn="l"/>
              </a:tabLst>
            </a:pPr>
            <a:r>
              <a:rPr sz="1400" dirty="0">
                <a:solidFill>
                  <a:prstClr val="black"/>
                </a:solidFill>
                <a:latin typeface="Wingdings"/>
                <a:cs typeface="Wingdings"/>
              </a:rPr>
              <a:t></a:t>
            </a:r>
            <a:r>
              <a:rPr sz="1400" dirty="0">
                <a:solidFill>
                  <a:prstClr val="black"/>
                </a:solidFill>
                <a:latin typeface="Times New Roman"/>
                <a:cs typeface="Times New Roman"/>
              </a:rPr>
              <a:t>	</a:t>
            </a:r>
            <a:r>
              <a:rPr sz="2000" b="1" spc="-5" dirty="0">
                <a:solidFill>
                  <a:srgbClr val="800000"/>
                </a:solidFill>
                <a:latin typeface="Tahoma"/>
                <a:cs typeface="Tahoma"/>
              </a:rPr>
              <a:t>2003</a:t>
            </a:r>
            <a:r>
              <a:rPr sz="2000" b="1" spc="-80" dirty="0">
                <a:solidFill>
                  <a:srgbClr val="800000"/>
                </a:solidFill>
                <a:latin typeface="Tahoma"/>
                <a:cs typeface="Tahoma"/>
              </a:rPr>
              <a:t> </a:t>
            </a:r>
            <a:r>
              <a:rPr sz="2000" b="1" dirty="0">
                <a:solidFill>
                  <a:srgbClr val="800000"/>
                </a:solidFill>
                <a:latin typeface="Tahoma"/>
                <a:cs typeface="Tahoma"/>
              </a:rPr>
              <a:t>-</a:t>
            </a:r>
            <a:endParaRPr sz="2000" dirty="0">
              <a:solidFill>
                <a:prstClr val="black"/>
              </a:solidFill>
              <a:latin typeface="Tahoma"/>
              <a:cs typeface="Tahoma"/>
            </a:endParaRPr>
          </a:p>
        </p:txBody>
      </p:sp>
      <p:sp>
        <p:nvSpPr>
          <p:cNvPr id="15" name="object 13"/>
          <p:cNvSpPr txBox="1"/>
          <p:nvPr/>
        </p:nvSpPr>
        <p:spPr>
          <a:xfrm>
            <a:off x="2861733" y="4756221"/>
            <a:ext cx="6602052" cy="1367041"/>
          </a:xfrm>
          <a:prstGeom prst="rect">
            <a:avLst/>
          </a:prstGeom>
        </p:spPr>
        <p:txBody>
          <a:bodyPr vert="horz" wrap="square" lIns="0" tIns="12700" rIns="0" bIns="0" rtlCol="0">
            <a:spAutoFit/>
          </a:bodyPr>
          <a:lstStyle/>
          <a:p>
            <a:pPr marL="12700" defTabSz="914400">
              <a:spcBef>
                <a:spcPts val="100"/>
              </a:spcBef>
              <a:tabLst>
                <a:tab pos="4868545" algn="l"/>
              </a:tabLst>
            </a:pPr>
            <a:r>
              <a:rPr sz="2000" b="1" dirty="0">
                <a:solidFill>
                  <a:srgbClr val="800000"/>
                </a:solidFill>
                <a:latin typeface="Tahoma"/>
                <a:cs typeface="Tahoma"/>
              </a:rPr>
              <a:t>Power</a:t>
            </a:r>
            <a:r>
              <a:rPr sz="2000" b="1" spc="-30" dirty="0">
                <a:solidFill>
                  <a:srgbClr val="800000"/>
                </a:solidFill>
                <a:latin typeface="Tahoma"/>
                <a:cs typeface="Tahoma"/>
              </a:rPr>
              <a:t> </a:t>
            </a:r>
            <a:r>
              <a:rPr sz="2000" b="1" spc="-5" dirty="0">
                <a:solidFill>
                  <a:srgbClr val="800000"/>
                </a:solidFill>
                <a:latin typeface="Tahoma"/>
                <a:cs typeface="Tahoma"/>
              </a:rPr>
              <a:t>Grid</a:t>
            </a:r>
            <a:r>
              <a:rPr sz="2000" b="1" spc="10" dirty="0">
                <a:solidFill>
                  <a:srgbClr val="800000"/>
                </a:solidFill>
                <a:latin typeface="Tahoma"/>
                <a:cs typeface="Tahoma"/>
              </a:rPr>
              <a:t> </a:t>
            </a:r>
            <a:r>
              <a:rPr sz="2000" b="1" spc="-5" dirty="0">
                <a:solidFill>
                  <a:srgbClr val="800000"/>
                </a:solidFill>
                <a:latin typeface="Tahoma"/>
                <a:cs typeface="Tahoma"/>
              </a:rPr>
              <a:t>Corp.</a:t>
            </a:r>
            <a:r>
              <a:rPr sz="2000" b="1" spc="10" dirty="0">
                <a:solidFill>
                  <a:srgbClr val="800000"/>
                </a:solidFill>
                <a:latin typeface="Tahoma"/>
                <a:cs typeface="Tahoma"/>
              </a:rPr>
              <a:t> </a:t>
            </a:r>
            <a:r>
              <a:rPr sz="2000" b="1" spc="-5" dirty="0">
                <a:solidFill>
                  <a:srgbClr val="800000"/>
                </a:solidFill>
                <a:latin typeface="Tahoma"/>
                <a:cs typeface="Tahoma"/>
              </a:rPr>
              <a:t>formed</a:t>
            </a:r>
            <a:r>
              <a:rPr sz="2000" b="1" spc="10" dirty="0">
                <a:solidFill>
                  <a:srgbClr val="800000"/>
                </a:solidFill>
                <a:latin typeface="Tahoma"/>
                <a:cs typeface="Tahoma"/>
              </a:rPr>
              <a:t> </a:t>
            </a:r>
            <a:r>
              <a:rPr sz="2000" b="1" spc="-5" dirty="0">
                <a:solidFill>
                  <a:srgbClr val="800000"/>
                </a:solidFill>
                <a:latin typeface="Tahoma"/>
                <a:cs typeface="Tahoma"/>
              </a:rPr>
              <a:t>to</a:t>
            </a:r>
            <a:r>
              <a:rPr sz="2000" b="1" spc="10" dirty="0">
                <a:solidFill>
                  <a:srgbClr val="800000"/>
                </a:solidFill>
                <a:latin typeface="Tahoma"/>
                <a:cs typeface="Tahoma"/>
              </a:rPr>
              <a:t> </a:t>
            </a:r>
            <a:r>
              <a:rPr sz="2000" b="1" spc="-5" dirty="0">
                <a:solidFill>
                  <a:srgbClr val="800000"/>
                </a:solidFill>
                <a:latin typeface="Tahoma"/>
                <a:cs typeface="Tahoma"/>
              </a:rPr>
              <a:t>facilitate	formation</a:t>
            </a:r>
            <a:r>
              <a:rPr sz="2000" b="1" spc="-70" dirty="0">
                <a:solidFill>
                  <a:srgbClr val="800000"/>
                </a:solidFill>
                <a:latin typeface="Tahoma"/>
                <a:cs typeface="Tahoma"/>
              </a:rPr>
              <a:t> </a:t>
            </a:r>
            <a:r>
              <a:rPr sz="2000" b="1" spc="-5" dirty="0">
                <a:solidFill>
                  <a:srgbClr val="800000"/>
                </a:solidFill>
                <a:latin typeface="Tahoma"/>
                <a:cs typeface="Tahoma"/>
              </a:rPr>
              <a:t>of</a:t>
            </a:r>
            <a:endParaRPr sz="2000" dirty="0">
              <a:solidFill>
                <a:prstClr val="black"/>
              </a:solidFill>
              <a:latin typeface="Tahoma"/>
              <a:cs typeface="Tahoma"/>
            </a:endParaRPr>
          </a:p>
          <a:p>
            <a:pPr marL="12700" defTabSz="914400">
              <a:spcBef>
                <a:spcPts val="5"/>
              </a:spcBef>
            </a:pPr>
            <a:r>
              <a:rPr sz="2000" b="1" spc="-10" dirty="0">
                <a:solidFill>
                  <a:srgbClr val="800000"/>
                </a:solidFill>
                <a:latin typeface="Tahoma"/>
                <a:cs typeface="Tahoma"/>
              </a:rPr>
              <a:t>Grid</a:t>
            </a:r>
            <a:endParaRPr sz="2000" dirty="0">
              <a:solidFill>
                <a:prstClr val="black"/>
              </a:solidFill>
              <a:latin typeface="Tahoma"/>
              <a:cs typeface="Tahoma"/>
            </a:endParaRPr>
          </a:p>
          <a:p>
            <a:pPr marL="12700" marR="734695" defTabSz="914400">
              <a:lnSpc>
                <a:spcPct val="120000"/>
              </a:lnSpc>
            </a:pPr>
            <a:r>
              <a:rPr sz="2000" b="1" spc="-5" dirty="0">
                <a:solidFill>
                  <a:srgbClr val="800000"/>
                </a:solidFill>
                <a:latin typeface="Tahoma"/>
                <a:cs typeface="Tahoma"/>
              </a:rPr>
              <a:t>Regulation through formation of CERC/SERC </a:t>
            </a:r>
            <a:r>
              <a:rPr sz="2000" b="1" spc="-575" dirty="0">
                <a:solidFill>
                  <a:srgbClr val="800000"/>
                </a:solidFill>
                <a:latin typeface="Tahoma"/>
                <a:cs typeface="Tahoma"/>
              </a:rPr>
              <a:t> </a:t>
            </a:r>
            <a:r>
              <a:rPr sz="2000" b="1" spc="-5" dirty="0">
                <a:solidFill>
                  <a:srgbClr val="800000"/>
                </a:solidFill>
                <a:latin typeface="Tahoma"/>
                <a:cs typeface="Tahoma"/>
              </a:rPr>
              <a:t>Electricity</a:t>
            </a:r>
            <a:r>
              <a:rPr sz="2000" b="1" spc="-45" dirty="0">
                <a:solidFill>
                  <a:srgbClr val="800000"/>
                </a:solidFill>
                <a:latin typeface="Tahoma"/>
                <a:cs typeface="Tahoma"/>
              </a:rPr>
              <a:t> </a:t>
            </a:r>
            <a:r>
              <a:rPr sz="2000" b="1" spc="-5" dirty="0">
                <a:solidFill>
                  <a:srgbClr val="800000"/>
                </a:solidFill>
                <a:latin typeface="Tahoma"/>
                <a:cs typeface="Tahoma"/>
              </a:rPr>
              <a:t>Act’2003</a:t>
            </a:r>
            <a:endParaRPr sz="1000" dirty="0">
              <a:solidFill>
                <a:prstClr val="black"/>
              </a:solidFill>
              <a:latin typeface="Arial MT"/>
              <a:cs typeface="Arial MT"/>
            </a:endParaRPr>
          </a:p>
        </p:txBody>
      </p:sp>
    </p:spTree>
    <p:extLst>
      <p:ext uri="{BB962C8B-B14F-4D97-AF65-F5344CB8AC3E}">
        <p14:creationId xmlns:p14="http://schemas.microsoft.com/office/powerpoint/2010/main" val="1313299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99" y="79513"/>
            <a:ext cx="11092070" cy="842837"/>
          </a:xfrm>
          <a:solidFill>
            <a:schemeClr val="accent4">
              <a:lumMod val="75000"/>
            </a:schemeClr>
          </a:solidFill>
        </p:spPr>
        <p:txBody>
          <a:bodyPr>
            <a:normAutofit fontScale="90000"/>
          </a:bodyPr>
          <a:lstStyle/>
          <a:p>
            <a:r>
              <a:rPr lang="en-US" dirty="0" smtClean="0">
                <a:solidFill>
                  <a:schemeClr val="accent1">
                    <a:lumMod val="60000"/>
                    <a:lumOff val="40000"/>
                  </a:schemeClr>
                </a:solidFill>
              </a:rPr>
              <a:t>         </a:t>
            </a:r>
            <a:r>
              <a:rPr lang="en-US" dirty="0" smtClean="0">
                <a:solidFill>
                  <a:schemeClr val="bg1"/>
                </a:solidFill>
              </a:rPr>
              <a:t>LEGISLATIVE/ADMINISTRATIVE INITIATIVE TAKEN BY</a:t>
            </a:r>
            <a:br>
              <a:rPr lang="en-US" dirty="0" smtClean="0">
                <a:solidFill>
                  <a:schemeClr val="bg1"/>
                </a:solidFill>
              </a:rPr>
            </a:br>
            <a:r>
              <a:rPr lang="en-US" dirty="0" smtClean="0">
                <a:solidFill>
                  <a:schemeClr val="bg1"/>
                </a:solidFill>
              </a:rPr>
              <a:t>      GOVERNMENT TO IMPROVE THE HEALTH OF POWER SECTOR</a:t>
            </a:r>
            <a:endParaRPr lang="en-US" dirty="0">
              <a:solidFill>
                <a:schemeClr val="bg1"/>
              </a:solidFill>
            </a:endParaRPr>
          </a:p>
        </p:txBody>
      </p:sp>
      <p:sp>
        <p:nvSpPr>
          <p:cNvPr id="5" name="object 5"/>
          <p:cNvSpPr txBox="1">
            <a:spLocks noGrp="1"/>
          </p:cNvSpPr>
          <p:nvPr>
            <p:ph idx="1"/>
          </p:nvPr>
        </p:nvSpPr>
        <p:spPr>
          <a:xfrm>
            <a:off x="592667" y="1024467"/>
            <a:ext cx="11311466" cy="4389407"/>
          </a:xfrm>
          <a:prstGeom prst="rect">
            <a:avLst/>
          </a:prstGeom>
          <a:solidFill>
            <a:schemeClr val="bg1"/>
          </a:solidFill>
        </p:spPr>
        <p:txBody>
          <a:bodyPr vert="horz" wrap="square" lIns="0" tIns="12700" rIns="0" bIns="0" rtlCol="0">
            <a:spAutoFit/>
          </a:bodyPr>
          <a:lstStyle/>
          <a:p>
            <a:pPr marL="530860" indent="-518159">
              <a:buClr>
                <a:srgbClr val="003399"/>
              </a:buClr>
              <a:buSzPct val="70000"/>
              <a:buFont typeface="Wingdings"/>
              <a:buChar char=""/>
              <a:tabLst>
                <a:tab pos="530225" algn="l"/>
                <a:tab pos="530860" algn="l"/>
              </a:tabLst>
            </a:pPr>
            <a:r>
              <a:rPr sz="1800" b="1" dirty="0" smtClean="0">
                <a:solidFill>
                  <a:srgbClr val="000099"/>
                </a:solidFill>
                <a:latin typeface="Arial"/>
                <a:cs typeface="Arial"/>
              </a:rPr>
              <a:t>One</a:t>
            </a:r>
            <a:r>
              <a:rPr sz="1800" b="1" spc="-15" dirty="0" smtClean="0">
                <a:solidFill>
                  <a:srgbClr val="000099"/>
                </a:solidFill>
                <a:latin typeface="Arial"/>
                <a:cs typeface="Arial"/>
              </a:rPr>
              <a:t> </a:t>
            </a:r>
            <a:r>
              <a:rPr sz="1800" b="1" dirty="0">
                <a:solidFill>
                  <a:srgbClr val="000099"/>
                </a:solidFill>
                <a:latin typeface="Arial"/>
                <a:cs typeface="Arial"/>
              </a:rPr>
              <a:t>time</a:t>
            </a:r>
            <a:r>
              <a:rPr sz="1800" b="1" spc="-30" dirty="0">
                <a:solidFill>
                  <a:srgbClr val="000099"/>
                </a:solidFill>
                <a:latin typeface="Arial"/>
                <a:cs typeface="Arial"/>
              </a:rPr>
              <a:t> </a:t>
            </a:r>
            <a:r>
              <a:rPr sz="1800" b="1" dirty="0">
                <a:solidFill>
                  <a:srgbClr val="000099"/>
                </a:solidFill>
                <a:latin typeface="Arial"/>
                <a:cs typeface="Arial"/>
              </a:rPr>
              <a:t>settlement</a:t>
            </a:r>
            <a:r>
              <a:rPr sz="1800" b="1" spc="-50" dirty="0">
                <a:solidFill>
                  <a:srgbClr val="000099"/>
                </a:solidFill>
                <a:latin typeface="Arial"/>
                <a:cs typeface="Arial"/>
              </a:rPr>
              <a:t> </a:t>
            </a:r>
            <a:r>
              <a:rPr sz="1800" b="1" dirty="0">
                <a:solidFill>
                  <a:srgbClr val="000099"/>
                </a:solidFill>
                <a:latin typeface="Arial"/>
                <a:cs typeface="Arial"/>
              </a:rPr>
              <a:t>scheme</a:t>
            </a:r>
            <a:r>
              <a:rPr sz="1800" b="1" spc="-10" dirty="0">
                <a:solidFill>
                  <a:srgbClr val="000099"/>
                </a:solidFill>
                <a:latin typeface="Arial"/>
                <a:cs typeface="Arial"/>
              </a:rPr>
              <a:t> </a:t>
            </a:r>
            <a:r>
              <a:rPr sz="1800" b="1" dirty="0">
                <a:solidFill>
                  <a:srgbClr val="000099"/>
                </a:solidFill>
                <a:latin typeface="Arial"/>
                <a:cs typeface="Arial"/>
              </a:rPr>
              <a:t>for</a:t>
            </a:r>
            <a:r>
              <a:rPr sz="1800" b="1" spc="-15" dirty="0">
                <a:solidFill>
                  <a:srgbClr val="000099"/>
                </a:solidFill>
                <a:latin typeface="Arial"/>
                <a:cs typeface="Arial"/>
              </a:rPr>
              <a:t> </a:t>
            </a:r>
            <a:r>
              <a:rPr sz="1800" b="1" dirty="0">
                <a:solidFill>
                  <a:srgbClr val="000099"/>
                </a:solidFill>
                <a:latin typeface="Arial"/>
                <a:cs typeface="Arial"/>
              </a:rPr>
              <a:t>outstanding</a:t>
            </a:r>
            <a:r>
              <a:rPr sz="1800" b="1" spc="-30" dirty="0">
                <a:solidFill>
                  <a:srgbClr val="000099"/>
                </a:solidFill>
                <a:latin typeface="Arial"/>
                <a:cs typeface="Arial"/>
              </a:rPr>
              <a:t> </a:t>
            </a:r>
            <a:r>
              <a:rPr sz="1800" b="1" dirty="0">
                <a:solidFill>
                  <a:srgbClr val="000099"/>
                </a:solidFill>
                <a:latin typeface="Arial"/>
                <a:cs typeface="Arial"/>
              </a:rPr>
              <a:t>dues</a:t>
            </a:r>
            <a:r>
              <a:rPr sz="1800" b="1" spc="-15" dirty="0">
                <a:solidFill>
                  <a:srgbClr val="000099"/>
                </a:solidFill>
                <a:latin typeface="Arial"/>
                <a:cs typeface="Arial"/>
              </a:rPr>
              <a:t> </a:t>
            </a:r>
            <a:r>
              <a:rPr sz="1800" b="1" spc="-5" dirty="0">
                <a:solidFill>
                  <a:srgbClr val="000099"/>
                </a:solidFill>
                <a:latin typeface="Arial"/>
                <a:cs typeface="Arial"/>
              </a:rPr>
              <a:t>of</a:t>
            </a:r>
            <a:r>
              <a:rPr sz="1800" b="1" spc="-10" dirty="0">
                <a:solidFill>
                  <a:srgbClr val="000099"/>
                </a:solidFill>
                <a:latin typeface="Arial"/>
                <a:cs typeface="Arial"/>
              </a:rPr>
              <a:t> </a:t>
            </a:r>
            <a:r>
              <a:rPr sz="1800" b="1" dirty="0" smtClean="0">
                <a:solidFill>
                  <a:srgbClr val="000099"/>
                </a:solidFill>
                <a:latin typeface="Arial"/>
                <a:cs typeface="Arial"/>
              </a:rPr>
              <a:t>CPSUs</a:t>
            </a:r>
            <a:endParaRPr sz="1800" dirty="0">
              <a:latin typeface="Arial"/>
              <a:cs typeface="Arial"/>
            </a:endParaRPr>
          </a:p>
          <a:p>
            <a:pPr marL="530860" indent="-518159">
              <a:buClr>
                <a:srgbClr val="003399"/>
              </a:buClr>
              <a:buSzPct val="70000"/>
              <a:buFont typeface="Wingdings"/>
              <a:buChar char=""/>
              <a:tabLst>
                <a:tab pos="530225" algn="l"/>
                <a:tab pos="530860" algn="l"/>
              </a:tabLst>
            </a:pPr>
            <a:r>
              <a:rPr sz="1800" b="1" dirty="0">
                <a:solidFill>
                  <a:srgbClr val="000099"/>
                </a:solidFill>
                <a:latin typeface="Arial"/>
                <a:cs typeface="Arial"/>
              </a:rPr>
              <a:t>National</a:t>
            </a:r>
            <a:r>
              <a:rPr sz="1800" b="1" spc="-50" dirty="0">
                <a:solidFill>
                  <a:srgbClr val="000099"/>
                </a:solidFill>
                <a:latin typeface="Arial"/>
                <a:cs typeface="Arial"/>
              </a:rPr>
              <a:t> </a:t>
            </a:r>
            <a:r>
              <a:rPr sz="1800" b="1" dirty="0">
                <a:solidFill>
                  <a:srgbClr val="000099"/>
                </a:solidFill>
                <a:latin typeface="Arial"/>
                <a:cs typeface="Arial"/>
              </a:rPr>
              <a:t>Electricity</a:t>
            </a:r>
            <a:r>
              <a:rPr sz="1800" b="1" spc="-45" dirty="0">
                <a:solidFill>
                  <a:srgbClr val="000099"/>
                </a:solidFill>
                <a:latin typeface="Arial"/>
                <a:cs typeface="Arial"/>
              </a:rPr>
              <a:t> </a:t>
            </a:r>
            <a:r>
              <a:rPr sz="1800" b="1" dirty="0">
                <a:solidFill>
                  <a:srgbClr val="000099"/>
                </a:solidFill>
                <a:latin typeface="Arial"/>
                <a:cs typeface="Arial"/>
              </a:rPr>
              <a:t>Policy</a:t>
            </a:r>
            <a:r>
              <a:rPr sz="1800" b="1" spc="-35" dirty="0">
                <a:solidFill>
                  <a:srgbClr val="000099"/>
                </a:solidFill>
                <a:latin typeface="Arial"/>
                <a:cs typeface="Arial"/>
              </a:rPr>
              <a:t> </a:t>
            </a:r>
            <a:r>
              <a:rPr sz="1800" b="1" dirty="0">
                <a:solidFill>
                  <a:srgbClr val="000099"/>
                </a:solidFill>
                <a:latin typeface="Arial"/>
                <a:cs typeface="Arial"/>
              </a:rPr>
              <a:t>-</a:t>
            </a:r>
            <a:r>
              <a:rPr sz="1800" b="1" dirty="0" smtClean="0">
                <a:solidFill>
                  <a:srgbClr val="000099"/>
                </a:solidFill>
                <a:latin typeface="Arial"/>
                <a:cs typeface="Arial"/>
              </a:rPr>
              <a:t>2005</a:t>
            </a:r>
            <a:endParaRPr sz="1800" dirty="0">
              <a:latin typeface="Arial"/>
              <a:cs typeface="Arial"/>
            </a:endParaRPr>
          </a:p>
          <a:p>
            <a:pPr marL="530860" indent="-518159">
              <a:buClr>
                <a:srgbClr val="003399"/>
              </a:buClr>
              <a:buSzPct val="70000"/>
              <a:buFont typeface="Wingdings"/>
              <a:buChar char=""/>
              <a:tabLst>
                <a:tab pos="530225" algn="l"/>
                <a:tab pos="530860" algn="l"/>
              </a:tabLst>
            </a:pPr>
            <a:r>
              <a:rPr sz="1800" b="1" dirty="0">
                <a:solidFill>
                  <a:srgbClr val="000099"/>
                </a:solidFill>
                <a:latin typeface="Arial"/>
                <a:cs typeface="Arial"/>
              </a:rPr>
              <a:t>Tariff</a:t>
            </a:r>
            <a:r>
              <a:rPr sz="1800" b="1" spc="-60" dirty="0">
                <a:solidFill>
                  <a:srgbClr val="000099"/>
                </a:solidFill>
                <a:latin typeface="Arial"/>
                <a:cs typeface="Arial"/>
              </a:rPr>
              <a:t> </a:t>
            </a:r>
            <a:r>
              <a:rPr sz="1800" b="1" dirty="0">
                <a:solidFill>
                  <a:srgbClr val="000099"/>
                </a:solidFill>
                <a:latin typeface="Arial"/>
                <a:cs typeface="Arial"/>
              </a:rPr>
              <a:t>Policy</a:t>
            </a:r>
            <a:r>
              <a:rPr sz="1800" b="1" spc="-30" dirty="0">
                <a:solidFill>
                  <a:srgbClr val="000099"/>
                </a:solidFill>
                <a:latin typeface="Arial"/>
                <a:cs typeface="Arial"/>
              </a:rPr>
              <a:t> </a:t>
            </a:r>
            <a:r>
              <a:rPr sz="1800" b="1" dirty="0">
                <a:solidFill>
                  <a:srgbClr val="000099"/>
                </a:solidFill>
                <a:latin typeface="Arial"/>
                <a:cs typeface="Arial"/>
              </a:rPr>
              <a:t>–</a:t>
            </a:r>
            <a:r>
              <a:rPr sz="1800" b="1" dirty="0" smtClean="0">
                <a:solidFill>
                  <a:srgbClr val="000099"/>
                </a:solidFill>
                <a:latin typeface="Arial"/>
                <a:cs typeface="Arial"/>
              </a:rPr>
              <a:t>2006</a:t>
            </a:r>
            <a:endParaRPr sz="1800" dirty="0">
              <a:latin typeface="Arial"/>
              <a:cs typeface="Arial"/>
            </a:endParaRPr>
          </a:p>
          <a:p>
            <a:pPr marL="530860" indent="-518159">
              <a:buClr>
                <a:srgbClr val="003399"/>
              </a:buClr>
              <a:buSzPct val="70000"/>
              <a:buFont typeface="Wingdings"/>
              <a:buChar char=""/>
              <a:tabLst>
                <a:tab pos="530225" algn="l"/>
                <a:tab pos="530860" algn="l"/>
              </a:tabLst>
            </a:pPr>
            <a:r>
              <a:rPr sz="1800" b="1" dirty="0">
                <a:solidFill>
                  <a:srgbClr val="000099"/>
                </a:solidFill>
                <a:latin typeface="Arial"/>
                <a:cs typeface="Arial"/>
              </a:rPr>
              <a:t>Integrated</a:t>
            </a:r>
            <a:r>
              <a:rPr sz="1800" b="1" spc="-50" dirty="0">
                <a:solidFill>
                  <a:srgbClr val="000099"/>
                </a:solidFill>
                <a:latin typeface="Arial"/>
                <a:cs typeface="Arial"/>
              </a:rPr>
              <a:t> </a:t>
            </a:r>
            <a:r>
              <a:rPr sz="1800" b="1" dirty="0">
                <a:solidFill>
                  <a:srgbClr val="000099"/>
                </a:solidFill>
                <a:latin typeface="Arial"/>
                <a:cs typeface="Arial"/>
              </a:rPr>
              <a:t>Energy</a:t>
            </a:r>
            <a:r>
              <a:rPr sz="1800" b="1" spc="-20" dirty="0">
                <a:solidFill>
                  <a:srgbClr val="000099"/>
                </a:solidFill>
                <a:latin typeface="Arial"/>
                <a:cs typeface="Arial"/>
              </a:rPr>
              <a:t> </a:t>
            </a:r>
            <a:r>
              <a:rPr sz="1800" b="1" dirty="0">
                <a:solidFill>
                  <a:srgbClr val="000099"/>
                </a:solidFill>
                <a:latin typeface="Arial"/>
                <a:cs typeface="Arial"/>
              </a:rPr>
              <a:t>Policy</a:t>
            </a:r>
            <a:r>
              <a:rPr sz="1800" b="1" spc="-25" dirty="0">
                <a:solidFill>
                  <a:srgbClr val="000099"/>
                </a:solidFill>
                <a:latin typeface="Arial"/>
                <a:cs typeface="Arial"/>
              </a:rPr>
              <a:t> </a:t>
            </a:r>
            <a:r>
              <a:rPr sz="1800" b="1" dirty="0" smtClean="0">
                <a:solidFill>
                  <a:srgbClr val="000099"/>
                </a:solidFill>
                <a:latin typeface="Arial"/>
                <a:cs typeface="Arial"/>
              </a:rPr>
              <a:t>2006</a:t>
            </a:r>
            <a:endParaRPr sz="1800" dirty="0">
              <a:latin typeface="Arial"/>
              <a:cs typeface="Arial"/>
            </a:endParaRPr>
          </a:p>
          <a:p>
            <a:pPr marL="530860" indent="-518159">
              <a:buClr>
                <a:srgbClr val="003399"/>
              </a:buClr>
              <a:buSzPct val="70000"/>
              <a:buFont typeface="Wingdings"/>
              <a:buChar char=""/>
              <a:tabLst>
                <a:tab pos="530225" algn="l"/>
                <a:tab pos="530860" algn="l"/>
              </a:tabLst>
            </a:pPr>
            <a:r>
              <a:rPr sz="1800" b="1" dirty="0">
                <a:solidFill>
                  <a:srgbClr val="000099"/>
                </a:solidFill>
                <a:latin typeface="Arial"/>
                <a:cs typeface="Arial"/>
              </a:rPr>
              <a:t>New</a:t>
            </a:r>
            <a:r>
              <a:rPr sz="1800" b="1" spc="-20" dirty="0">
                <a:solidFill>
                  <a:srgbClr val="000099"/>
                </a:solidFill>
                <a:latin typeface="Arial"/>
                <a:cs typeface="Arial"/>
              </a:rPr>
              <a:t> </a:t>
            </a:r>
            <a:r>
              <a:rPr sz="1800" b="1" spc="-5" dirty="0">
                <a:solidFill>
                  <a:srgbClr val="000099"/>
                </a:solidFill>
                <a:latin typeface="Arial"/>
                <a:cs typeface="Arial"/>
              </a:rPr>
              <a:t>Hydro</a:t>
            </a:r>
            <a:r>
              <a:rPr sz="1800" b="1" spc="5" dirty="0">
                <a:solidFill>
                  <a:srgbClr val="000099"/>
                </a:solidFill>
                <a:latin typeface="Arial"/>
                <a:cs typeface="Arial"/>
              </a:rPr>
              <a:t> </a:t>
            </a:r>
            <a:r>
              <a:rPr sz="1800" b="1" spc="-5" dirty="0">
                <a:solidFill>
                  <a:srgbClr val="000099"/>
                </a:solidFill>
                <a:latin typeface="Arial"/>
                <a:cs typeface="Arial"/>
              </a:rPr>
              <a:t>Policy</a:t>
            </a:r>
            <a:r>
              <a:rPr sz="1800" b="1" spc="-35" dirty="0">
                <a:solidFill>
                  <a:srgbClr val="000099"/>
                </a:solidFill>
                <a:latin typeface="Arial"/>
                <a:cs typeface="Arial"/>
              </a:rPr>
              <a:t> </a:t>
            </a:r>
            <a:r>
              <a:rPr sz="1800" b="1" dirty="0">
                <a:solidFill>
                  <a:srgbClr val="000099"/>
                </a:solidFill>
                <a:latin typeface="Arial"/>
                <a:cs typeface="Arial"/>
              </a:rPr>
              <a:t>–</a:t>
            </a:r>
            <a:r>
              <a:rPr sz="1800" b="1" dirty="0" smtClean="0">
                <a:solidFill>
                  <a:srgbClr val="000099"/>
                </a:solidFill>
                <a:latin typeface="Arial"/>
                <a:cs typeface="Arial"/>
              </a:rPr>
              <a:t>2008</a:t>
            </a:r>
            <a:endParaRPr sz="1800" dirty="0">
              <a:latin typeface="Arial"/>
              <a:cs typeface="Arial"/>
            </a:endParaRPr>
          </a:p>
          <a:p>
            <a:pPr marL="530860" indent="-518159">
              <a:buClr>
                <a:srgbClr val="003399"/>
              </a:buClr>
              <a:buSzPct val="70000"/>
              <a:buFont typeface="Wingdings"/>
              <a:buChar char=""/>
              <a:tabLst>
                <a:tab pos="530225" algn="l"/>
                <a:tab pos="530860" algn="l"/>
              </a:tabLst>
            </a:pPr>
            <a:r>
              <a:rPr sz="1800" b="1" dirty="0">
                <a:solidFill>
                  <a:srgbClr val="000099"/>
                </a:solidFill>
                <a:latin typeface="Arial"/>
                <a:cs typeface="Arial"/>
              </a:rPr>
              <a:t>Accelerated</a:t>
            </a:r>
            <a:r>
              <a:rPr sz="1800" b="1" spc="-35" dirty="0">
                <a:solidFill>
                  <a:srgbClr val="000099"/>
                </a:solidFill>
                <a:latin typeface="Arial"/>
                <a:cs typeface="Arial"/>
              </a:rPr>
              <a:t> </a:t>
            </a:r>
            <a:r>
              <a:rPr sz="1800" b="1" dirty="0">
                <a:solidFill>
                  <a:srgbClr val="000099"/>
                </a:solidFill>
                <a:latin typeface="Arial"/>
                <a:cs typeface="Arial"/>
              </a:rPr>
              <a:t>Power</a:t>
            </a:r>
            <a:r>
              <a:rPr sz="1800" b="1" spc="-45" dirty="0">
                <a:solidFill>
                  <a:srgbClr val="000099"/>
                </a:solidFill>
                <a:latin typeface="Arial"/>
                <a:cs typeface="Arial"/>
              </a:rPr>
              <a:t> </a:t>
            </a:r>
            <a:r>
              <a:rPr sz="1800" b="1" spc="-5" dirty="0">
                <a:solidFill>
                  <a:srgbClr val="000099"/>
                </a:solidFill>
                <a:latin typeface="Arial"/>
                <a:cs typeface="Arial"/>
              </a:rPr>
              <a:t>Development</a:t>
            </a:r>
            <a:r>
              <a:rPr sz="1800" b="1" spc="10" dirty="0">
                <a:solidFill>
                  <a:srgbClr val="000099"/>
                </a:solidFill>
                <a:latin typeface="Arial"/>
                <a:cs typeface="Arial"/>
              </a:rPr>
              <a:t> </a:t>
            </a:r>
            <a:r>
              <a:rPr sz="1800" b="1" dirty="0">
                <a:solidFill>
                  <a:srgbClr val="000099"/>
                </a:solidFill>
                <a:latin typeface="Arial"/>
                <a:cs typeface="Arial"/>
              </a:rPr>
              <a:t>and Reforms</a:t>
            </a:r>
            <a:r>
              <a:rPr sz="1800" b="1" spc="-20" dirty="0">
                <a:solidFill>
                  <a:srgbClr val="000099"/>
                </a:solidFill>
                <a:latin typeface="Arial"/>
                <a:cs typeface="Arial"/>
              </a:rPr>
              <a:t> </a:t>
            </a:r>
            <a:r>
              <a:rPr sz="1800" b="1" dirty="0">
                <a:solidFill>
                  <a:srgbClr val="000099"/>
                </a:solidFill>
                <a:latin typeface="Arial"/>
                <a:cs typeface="Arial"/>
              </a:rPr>
              <a:t>Programme</a:t>
            </a:r>
            <a:r>
              <a:rPr sz="1800" b="1" spc="-15" dirty="0">
                <a:solidFill>
                  <a:srgbClr val="000099"/>
                </a:solidFill>
                <a:latin typeface="Arial"/>
                <a:cs typeface="Arial"/>
              </a:rPr>
              <a:t> </a:t>
            </a:r>
            <a:r>
              <a:rPr lang="en-US" sz="1800" b="1" dirty="0">
                <a:solidFill>
                  <a:srgbClr val="000099"/>
                </a:solidFill>
                <a:latin typeface="Arial"/>
                <a:cs typeface="Arial"/>
              </a:rPr>
              <a:t>–</a:t>
            </a:r>
            <a:r>
              <a:rPr sz="1800" b="1" spc="-10" dirty="0">
                <a:solidFill>
                  <a:srgbClr val="000099"/>
                </a:solidFill>
                <a:latin typeface="Arial"/>
                <a:cs typeface="Arial"/>
              </a:rPr>
              <a:t> </a:t>
            </a:r>
            <a:r>
              <a:rPr sz="1800" b="1" dirty="0">
                <a:solidFill>
                  <a:srgbClr val="000099"/>
                </a:solidFill>
                <a:latin typeface="Arial"/>
                <a:cs typeface="Arial"/>
              </a:rPr>
              <a:t>APDRP</a:t>
            </a:r>
            <a:r>
              <a:rPr lang="en-US" sz="1800" b="1" dirty="0">
                <a:solidFill>
                  <a:srgbClr val="000099"/>
                </a:solidFill>
                <a:latin typeface="Arial"/>
                <a:cs typeface="Arial"/>
              </a:rPr>
              <a:t>. It was started in the year 2002-03 for reduction of AT&amp;C losses which was 33</a:t>
            </a:r>
            <a:r>
              <a:rPr lang="en-US" sz="1800" b="1" dirty="0" smtClean="0">
                <a:solidFill>
                  <a:srgbClr val="000099"/>
                </a:solidFill>
                <a:latin typeface="Arial"/>
                <a:cs typeface="Arial"/>
              </a:rPr>
              <a:t>%.</a:t>
            </a:r>
            <a:endParaRPr sz="1800" dirty="0">
              <a:latin typeface="Arial"/>
              <a:cs typeface="Arial"/>
            </a:endParaRPr>
          </a:p>
          <a:p>
            <a:pPr marL="530860" indent="-518159">
              <a:buClr>
                <a:srgbClr val="003399"/>
              </a:buClr>
              <a:buSzPct val="70000"/>
              <a:buFont typeface="Wingdings"/>
              <a:buChar char=""/>
              <a:tabLst>
                <a:tab pos="530225" algn="l"/>
                <a:tab pos="530860" algn="l"/>
              </a:tabLst>
            </a:pPr>
            <a:r>
              <a:rPr sz="1800" b="1" dirty="0">
                <a:solidFill>
                  <a:srgbClr val="000099"/>
                </a:solidFill>
                <a:latin typeface="Arial"/>
                <a:cs typeface="Arial"/>
              </a:rPr>
              <a:t>Rural</a:t>
            </a:r>
            <a:r>
              <a:rPr sz="1800" b="1" spc="-35" dirty="0">
                <a:solidFill>
                  <a:srgbClr val="000099"/>
                </a:solidFill>
                <a:latin typeface="Arial"/>
                <a:cs typeface="Arial"/>
              </a:rPr>
              <a:t> </a:t>
            </a:r>
            <a:r>
              <a:rPr sz="1800" b="1" dirty="0">
                <a:solidFill>
                  <a:srgbClr val="000099"/>
                </a:solidFill>
                <a:latin typeface="Arial"/>
                <a:cs typeface="Arial"/>
              </a:rPr>
              <a:t>Electrification</a:t>
            </a:r>
            <a:r>
              <a:rPr sz="1800" b="1" spc="-55" dirty="0">
                <a:solidFill>
                  <a:srgbClr val="000099"/>
                </a:solidFill>
                <a:latin typeface="Arial"/>
                <a:cs typeface="Arial"/>
              </a:rPr>
              <a:t> </a:t>
            </a:r>
            <a:r>
              <a:rPr sz="1800" b="1" dirty="0">
                <a:solidFill>
                  <a:srgbClr val="000099"/>
                </a:solidFill>
                <a:latin typeface="Arial"/>
                <a:cs typeface="Arial"/>
              </a:rPr>
              <a:t>–</a:t>
            </a:r>
            <a:r>
              <a:rPr sz="1800" b="1" spc="-35" dirty="0">
                <a:solidFill>
                  <a:srgbClr val="000099"/>
                </a:solidFill>
                <a:latin typeface="Arial"/>
                <a:cs typeface="Arial"/>
              </a:rPr>
              <a:t> </a:t>
            </a:r>
            <a:r>
              <a:rPr sz="1800" b="1" dirty="0">
                <a:solidFill>
                  <a:srgbClr val="000099"/>
                </a:solidFill>
                <a:latin typeface="Arial"/>
                <a:cs typeface="Arial"/>
              </a:rPr>
              <a:t>RGGVY</a:t>
            </a:r>
            <a:r>
              <a:rPr lang="en-US" sz="1800" b="1" dirty="0">
                <a:solidFill>
                  <a:srgbClr val="000099"/>
                </a:solidFill>
                <a:latin typeface="Arial"/>
                <a:cs typeface="Arial"/>
              </a:rPr>
              <a:t> It was started in 2005 and is dedicated to provide electricity to all rural households</a:t>
            </a:r>
            <a:r>
              <a:rPr lang="en-US" sz="1800" b="1" dirty="0" smtClean="0">
                <a:solidFill>
                  <a:srgbClr val="000099"/>
                </a:solidFill>
                <a:latin typeface="Arial"/>
                <a:cs typeface="Arial"/>
              </a:rPr>
              <a:t>.</a:t>
            </a:r>
            <a:endParaRPr sz="1800" dirty="0">
              <a:solidFill>
                <a:srgbClr val="002060"/>
              </a:solidFill>
              <a:latin typeface="Arial"/>
              <a:cs typeface="Arial"/>
            </a:endParaRPr>
          </a:p>
          <a:p>
            <a:pPr marL="530860" marR="5080" indent="-518159">
              <a:lnSpc>
                <a:spcPts val="1920"/>
              </a:lnSpc>
              <a:buClr>
                <a:srgbClr val="003399"/>
              </a:buClr>
              <a:buSzPct val="70000"/>
              <a:buFont typeface="Wingdings"/>
              <a:buChar char=""/>
              <a:tabLst>
                <a:tab pos="530225" algn="l"/>
                <a:tab pos="530860" algn="l"/>
                <a:tab pos="1677035" algn="l"/>
                <a:tab pos="2761615" algn="l"/>
                <a:tab pos="3244850" algn="l"/>
                <a:tab pos="4603115" algn="l"/>
                <a:tab pos="5606415" algn="l"/>
                <a:tab pos="6947534" algn="l"/>
                <a:tab pos="7799070" algn="l"/>
                <a:tab pos="8945880" algn="l"/>
              </a:tabLst>
            </a:pPr>
            <a:r>
              <a:rPr sz="1800" b="1" dirty="0">
                <a:solidFill>
                  <a:srgbClr val="000099"/>
                </a:solidFill>
                <a:latin typeface="Arial"/>
                <a:cs typeface="Arial"/>
              </a:rPr>
              <a:t>Natio</a:t>
            </a:r>
            <a:r>
              <a:rPr sz="1800" b="1" spc="-15" dirty="0">
                <a:solidFill>
                  <a:srgbClr val="000099"/>
                </a:solidFill>
                <a:latin typeface="Arial"/>
                <a:cs typeface="Arial"/>
              </a:rPr>
              <a:t>n</a:t>
            </a:r>
            <a:r>
              <a:rPr sz="1800" b="1" dirty="0">
                <a:solidFill>
                  <a:srgbClr val="000099"/>
                </a:solidFill>
                <a:latin typeface="Arial"/>
                <a:cs typeface="Arial"/>
              </a:rPr>
              <a:t>al	</a:t>
            </a:r>
            <a:r>
              <a:rPr sz="1800" b="1" spc="-15" dirty="0">
                <a:solidFill>
                  <a:srgbClr val="000099"/>
                </a:solidFill>
                <a:latin typeface="Arial"/>
                <a:cs typeface="Arial"/>
              </a:rPr>
              <a:t>M</a:t>
            </a:r>
            <a:r>
              <a:rPr sz="1800" b="1" spc="-20" dirty="0">
                <a:solidFill>
                  <a:srgbClr val="000099"/>
                </a:solidFill>
                <a:latin typeface="Arial"/>
                <a:cs typeface="Arial"/>
              </a:rPr>
              <a:t>i</a:t>
            </a:r>
            <a:r>
              <a:rPr sz="1800" b="1" dirty="0">
                <a:solidFill>
                  <a:srgbClr val="000099"/>
                </a:solidFill>
                <a:latin typeface="Arial"/>
                <a:cs typeface="Arial"/>
              </a:rPr>
              <a:t>ssion	for	</a:t>
            </a:r>
            <a:r>
              <a:rPr sz="1800" b="1" spc="-20" dirty="0">
                <a:solidFill>
                  <a:srgbClr val="000099"/>
                </a:solidFill>
                <a:latin typeface="Arial"/>
                <a:cs typeface="Arial"/>
              </a:rPr>
              <a:t>E</a:t>
            </a:r>
            <a:r>
              <a:rPr sz="1800" b="1" dirty="0">
                <a:solidFill>
                  <a:srgbClr val="000099"/>
                </a:solidFill>
                <a:latin typeface="Arial"/>
                <a:cs typeface="Arial"/>
              </a:rPr>
              <a:t>nhanced	Ener</a:t>
            </a:r>
            <a:r>
              <a:rPr sz="1800" b="1" spc="5" dirty="0">
                <a:solidFill>
                  <a:srgbClr val="000099"/>
                </a:solidFill>
                <a:latin typeface="Arial"/>
                <a:cs typeface="Arial"/>
              </a:rPr>
              <a:t>g</a:t>
            </a:r>
            <a:r>
              <a:rPr sz="1800" b="1" dirty="0">
                <a:solidFill>
                  <a:srgbClr val="000099"/>
                </a:solidFill>
                <a:latin typeface="Arial"/>
                <a:cs typeface="Arial"/>
              </a:rPr>
              <a:t>y	Effici</a:t>
            </a:r>
            <a:r>
              <a:rPr sz="1800" b="1" spc="-15" dirty="0">
                <a:solidFill>
                  <a:srgbClr val="000099"/>
                </a:solidFill>
                <a:latin typeface="Arial"/>
                <a:cs typeface="Arial"/>
              </a:rPr>
              <a:t>e</a:t>
            </a:r>
            <a:r>
              <a:rPr sz="1800" b="1" dirty="0">
                <a:solidFill>
                  <a:srgbClr val="000099"/>
                </a:solidFill>
                <a:latin typeface="Arial"/>
                <a:cs typeface="Arial"/>
              </a:rPr>
              <a:t>n</a:t>
            </a:r>
            <a:r>
              <a:rPr sz="1800" b="1" spc="10" dirty="0">
                <a:solidFill>
                  <a:srgbClr val="000099"/>
                </a:solidFill>
                <a:latin typeface="Arial"/>
                <a:cs typeface="Arial"/>
              </a:rPr>
              <a:t>c</a:t>
            </a:r>
            <a:r>
              <a:rPr sz="1800" b="1" dirty="0">
                <a:solidFill>
                  <a:srgbClr val="000099"/>
                </a:solidFill>
                <a:latin typeface="Arial"/>
                <a:cs typeface="Arial"/>
              </a:rPr>
              <a:t>y	under	Natio</a:t>
            </a:r>
            <a:r>
              <a:rPr sz="1800" b="1" spc="-15" dirty="0">
                <a:solidFill>
                  <a:srgbClr val="000099"/>
                </a:solidFill>
                <a:latin typeface="Arial"/>
                <a:cs typeface="Arial"/>
              </a:rPr>
              <a:t>n</a:t>
            </a:r>
            <a:r>
              <a:rPr sz="1800" b="1" dirty="0">
                <a:solidFill>
                  <a:srgbClr val="000099"/>
                </a:solidFill>
                <a:latin typeface="Arial"/>
                <a:cs typeface="Arial"/>
              </a:rPr>
              <a:t>al	Ac</a:t>
            </a:r>
            <a:r>
              <a:rPr sz="1800" b="1" spc="-15" dirty="0">
                <a:solidFill>
                  <a:srgbClr val="000099"/>
                </a:solidFill>
                <a:latin typeface="Arial"/>
                <a:cs typeface="Arial"/>
              </a:rPr>
              <a:t>t</a:t>
            </a:r>
            <a:r>
              <a:rPr sz="1800" b="1" dirty="0">
                <a:solidFill>
                  <a:srgbClr val="000099"/>
                </a:solidFill>
                <a:latin typeface="Arial"/>
                <a:cs typeface="Arial"/>
              </a:rPr>
              <a:t>ion  </a:t>
            </a:r>
            <a:r>
              <a:rPr sz="1800" b="1" spc="-5" dirty="0">
                <a:solidFill>
                  <a:srgbClr val="000099"/>
                </a:solidFill>
                <a:latin typeface="Arial"/>
                <a:cs typeface="Arial"/>
              </a:rPr>
              <a:t>Plan</a:t>
            </a:r>
            <a:r>
              <a:rPr sz="1800" b="1" spc="-10" dirty="0">
                <a:solidFill>
                  <a:srgbClr val="000099"/>
                </a:solidFill>
                <a:latin typeface="Arial"/>
                <a:cs typeface="Arial"/>
              </a:rPr>
              <a:t> </a:t>
            </a:r>
            <a:r>
              <a:rPr sz="1800" b="1" dirty="0">
                <a:solidFill>
                  <a:srgbClr val="000099"/>
                </a:solidFill>
                <a:latin typeface="Arial"/>
                <a:cs typeface="Arial"/>
              </a:rPr>
              <a:t>for</a:t>
            </a:r>
            <a:r>
              <a:rPr sz="1800" b="1" spc="-10" dirty="0">
                <a:solidFill>
                  <a:srgbClr val="000099"/>
                </a:solidFill>
                <a:latin typeface="Arial"/>
                <a:cs typeface="Arial"/>
              </a:rPr>
              <a:t> </a:t>
            </a:r>
            <a:r>
              <a:rPr sz="1800" b="1" dirty="0">
                <a:solidFill>
                  <a:srgbClr val="000099"/>
                </a:solidFill>
                <a:latin typeface="Arial"/>
                <a:cs typeface="Arial"/>
              </a:rPr>
              <a:t>Climate</a:t>
            </a:r>
            <a:r>
              <a:rPr sz="1800" b="1" spc="-25" dirty="0">
                <a:solidFill>
                  <a:srgbClr val="000099"/>
                </a:solidFill>
                <a:latin typeface="Arial"/>
                <a:cs typeface="Arial"/>
              </a:rPr>
              <a:t> </a:t>
            </a:r>
            <a:r>
              <a:rPr sz="1800" b="1" dirty="0">
                <a:solidFill>
                  <a:srgbClr val="000099"/>
                </a:solidFill>
                <a:latin typeface="Arial"/>
                <a:cs typeface="Arial"/>
              </a:rPr>
              <a:t>Change</a:t>
            </a:r>
            <a:r>
              <a:rPr lang="en-US" sz="1800" b="1" dirty="0" smtClean="0">
                <a:solidFill>
                  <a:srgbClr val="000099"/>
                </a:solidFill>
                <a:latin typeface="Arial"/>
                <a:cs typeface="Arial"/>
              </a:rPr>
              <a:t>.</a:t>
            </a:r>
            <a:r>
              <a:rPr sz="1800" spc="-5" dirty="0">
                <a:latin typeface="Arial MT"/>
                <a:cs typeface="Arial MT"/>
              </a:rPr>
              <a:t>	</a:t>
            </a:r>
            <a:r>
              <a:rPr sz="1000" spc="-5" dirty="0">
                <a:latin typeface="Arial MT"/>
                <a:cs typeface="Arial MT"/>
              </a:rPr>
              <a:t>9</a:t>
            </a:r>
            <a:endParaRPr sz="1000" dirty="0">
              <a:latin typeface="Arial MT"/>
              <a:cs typeface="Arial MT"/>
            </a:endParaRPr>
          </a:p>
        </p:txBody>
      </p:sp>
    </p:spTree>
    <p:extLst>
      <p:ext uri="{BB962C8B-B14F-4D97-AF65-F5344CB8AC3E}">
        <p14:creationId xmlns:p14="http://schemas.microsoft.com/office/powerpoint/2010/main" val="1664376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134" y="0"/>
            <a:ext cx="3107266" cy="668867"/>
          </a:xfrm>
        </p:spPr>
        <p:txBody>
          <a:bodyPr/>
          <a:lstStyle/>
          <a:p>
            <a:r>
              <a:rPr lang="en-US" dirty="0" smtClean="0">
                <a:solidFill>
                  <a:srgbClr val="C00000"/>
                </a:solidFill>
              </a:rPr>
              <a:t>CONTINUED…</a:t>
            </a:r>
            <a:endParaRPr lang="en-US" dirty="0">
              <a:solidFill>
                <a:srgbClr val="C00000"/>
              </a:solidFill>
            </a:endParaRPr>
          </a:p>
        </p:txBody>
      </p:sp>
      <p:sp>
        <p:nvSpPr>
          <p:cNvPr id="4" name="object 5"/>
          <p:cNvSpPr txBox="1">
            <a:spLocks noGrp="1"/>
          </p:cNvSpPr>
          <p:nvPr>
            <p:ph idx="1"/>
          </p:nvPr>
        </p:nvSpPr>
        <p:spPr>
          <a:xfrm>
            <a:off x="304800" y="592668"/>
            <a:ext cx="11556999" cy="5377882"/>
          </a:xfrm>
          <a:prstGeom prst="rect">
            <a:avLst/>
          </a:prstGeom>
          <a:solidFill>
            <a:schemeClr val="bg1"/>
          </a:solidFill>
        </p:spPr>
        <p:txBody>
          <a:bodyPr vert="horz" wrap="square" lIns="0" tIns="12700" rIns="0" bIns="0" rtlCol="0">
            <a:spAutoFit/>
          </a:bodyPr>
          <a:lstStyle/>
          <a:p>
            <a:pPr marL="530860" indent="-518159">
              <a:buClr>
                <a:srgbClr val="003399"/>
              </a:buClr>
              <a:buSzPct val="70000"/>
              <a:buFont typeface="Wingdings"/>
              <a:buChar char=""/>
              <a:tabLst>
                <a:tab pos="530225" algn="l"/>
                <a:tab pos="530860" algn="l"/>
              </a:tabLst>
            </a:pPr>
            <a:r>
              <a:rPr lang="en-US" sz="2400" dirty="0" smtClean="0">
                <a:effectLst/>
                <a:latin typeface="Times New Roman" panose="02020603050405020304" pitchFamily="18" charset="0"/>
                <a:ea typeface="Times New Roman" panose="02020603050405020304" pitchFamily="18" charset="0"/>
              </a:rPr>
              <a:t>2014 </a:t>
            </a:r>
            <a:r>
              <a:rPr lang="en-US" sz="2400" dirty="0">
                <a:effectLst/>
                <a:latin typeface="Times New Roman" panose="02020603050405020304" pitchFamily="18" charset="0"/>
                <a:ea typeface="Times New Roman" panose="02020603050405020304" pitchFamily="18" charset="0"/>
              </a:rPr>
              <a:t>-   Electricity</a:t>
            </a:r>
            <a:r>
              <a:rPr lang="en-US" sz="2400" spc="3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(Amendment)</a:t>
            </a:r>
            <a:r>
              <a:rPr lang="en-US" sz="2400" spc="4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Bill,</a:t>
            </a:r>
            <a:r>
              <a:rPr lang="en-US" sz="2400" spc="3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2014</a:t>
            </a:r>
            <a:r>
              <a:rPr lang="en-US"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to</a:t>
            </a:r>
            <a:r>
              <a:rPr lang="en-US" sz="2400" spc="3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segregate</a:t>
            </a:r>
            <a:r>
              <a:rPr lang="en-US" sz="2400" spc="4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retail</a:t>
            </a:r>
            <a:r>
              <a:rPr lang="en-US" sz="2400" spc="3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supply</a:t>
            </a:r>
            <a:r>
              <a:rPr lang="en-US"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from</a:t>
            </a:r>
            <a:r>
              <a:rPr lang="en-US"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distribution,</a:t>
            </a:r>
            <a:r>
              <a:rPr lang="en-US"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and</a:t>
            </a:r>
            <a:r>
              <a:rPr lang="en-US" sz="2400" spc="3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bring</a:t>
            </a:r>
            <a:r>
              <a:rPr lang="en-US"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in</a:t>
            </a:r>
            <a:r>
              <a:rPr lang="en-US" sz="2400" spc="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multiple</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supply</a:t>
            </a:r>
            <a:r>
              <a:rPr lang="en-US" sz="2400" spc="-20" dirty="0">
                <a:effectLst/>
                <a:latin typeface="Times New Roman" panose="02020603050405020304" pitchFamily="18" charset="0"/>
                <a:ea typeface="Times New Roman" panose="02020603050405020304" pitchFamily="18" charset="0"/>
              </a:rPr>
              <a:t> </a:t>
            </a:r>
            <a:r>
              <a:rPr lang="en-US" sz="2400" dirty="0" smtClean="0">
                <a:effectLst/>
                <a:latin typeface="Times New Roman" panose="02020603050405020304" pitchFamily="18" charset="0"/>
                <a:ea typeface="Times New Roman" panose="02020603050405020304" pitchFamily="18" charset="0"/>
              </a:rPr>
              <a:t>licensees.</a:t>
            </a:r>
          </a:p>
          <a:p>
            <a:pPr marL="530860" indent="-518159">
              <a:buClr>
                <a:srgbClr val="003399"/>
              </a:buClr>
              <a:buSzPct val="70000"/>
              <a:buFont typeface="Wingdings"/>
              <a:buChar char=""/>
              <a:tabLst>
                <a:tab pos="530225" algn="l"/>
                <a:tab pos="530860" algn="l"/>
              </a:tabLst>
            </a:pPr>
            <a:r>
              <a:rPr lang="en-US" sz="1800" b="1" dirty="0" smtClean="0">
                <a:solidFill>
                  <a:schemeClr val="accent1"/>
                </a:solidFill>
                <a:latin typeface="Arial"/>
                <a:cs typeface="Arial"/>
              </a:rPr>
              <a:t>2015- </a:t>
            </a:r>
            <a:r>
              <a:rPr lang="en-US" sz="1800" b="1" dirty="0">
                <a:solidFill>
                  <a:schemeClr val="accent1"/>
                </a:solidFill>
                <a:latin typeface="Arial"/>
                <a:cs typeface="Arial"/>
              </a:rPr>
              <a:t>2017  - </a:t>
            </a:r>
            <a:r>
              <a:rPr lang="en-US" sz="2400" dirty="0">
                <a:solidFill>
                  <a:schemeClr val="accent1"/>
                </a:solidFill>
                <a:effectLst/>
                <a:latin typeface="Times New Roman" panose="02020603050405020304" pitchFamily="18" charset="0"/>
                <a:ea typeface="Times New Roman" panose="02020603050405020304" pitchFamily="18" charset="0"/>
              </a:rPr>
              <a:t>As</a:t>
            </a:r>
            <a:r>
              <a:rPr lang="en-US" sz="2400" spc="3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of</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March</a:t>
            </a:r>
            <a:r>
              <a:rPr lang="en-US" sz="2400" spc="3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2015,</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the</a:t>
            </a:r>
            <a:r>
              <a:rPr lang="en-US" sz="2400" spc="4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state</a:t>
            </a:r>
            <a:r>
              <a:rPr lang="en-US" sz="2400" spc="3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discoms</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had</a:t>
            </a:r>
            <a:r>
              <a:rPr lang="en-US" sz="2400" spc="5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accumulated</a:t>
            </a:r>
            <a:r>
              <a:rPr lang="en-US" sz="2400" spc="3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losses</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of</a:t>
            </a:r>
            <a:r>
              <a:rPr lang="en-US" sz="2400" spc="3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approximately</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Rs</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3.8</a:t>
            </a:r>
            <a:r>
              <a:rPr lang="en-US" sz="2400" spc="3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lakh</a:t>
            </a:r>
            <a:r>
              <a:rPr lang="en-US" sz="2400" spc="5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crore</a:t>
            </a:r>
            <a:r>
              <a:rPr lang="en-US" sz="2400" spc="3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and</a:t>
            </a:r>
            <a:r>
              <a:rPr lang="en-US" sz="2400" spc="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outstanding</a:t>
            </a:r>
            <a:r>
              <a:rPr lang="en-US" sz="2400" spc="4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debt</a:t>
            </a:r>
            <a:r>
              <a:rPr lang="en-US" sz="2400" spc="5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of</a:t>
            </a:r>
            <a:r>
              <a:rPr lang="en-US" sz="2400" spc="4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approximately</a:t>
            </a:r>
            <a:r>
              <a:rPr lang="en-US" sz="2400" spc="4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Rs</a:t>
            </a:r>
            <a:r>
              <a:rPr lang="en-US" sz="2400" spc="4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4.3</a:t>
            </a:r>
            <a:r>
              <a:rPr lang="en-US" sz="2400" spc="4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lakh</a:t>
            </a:r>
            <a:r>
              <a:rPr lang="en-US" sz="2400" spc="4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crore.</a:t>
            </a:r>
            <a:r>
              <a:rPr lang="en-US" sz="2400" spc="10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The</a:t>
            </a:r>
            <a:r>
              <a:rPr lang="en-US" sz="2400" spc="5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Ujwal</a:t>
            </a:r>
            <a:r>
              <a:rPr lang="en-US" sz="2400" spc="4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Discom</a:t>
            </a:r>
            <a:r>
              <a:rPr lang="en-US" sz="2400" spc="5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Assurance</a:t>
            </a:r>
            <a:r>
              <a:rPr lang="en-US" sz="2400" spc="5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Yojana</a:t>
            </a:r>
            <a:r>
              <a:rPr lang="en-US" sz="2400" spc="4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(UDAY)</a:t>
            </a:r>
            <a:r>
              <a:rPr lang="en-US" sz="2400" spc="4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was</a:t>
            </a:r>
            <a:r>
              <a:rPr lang="en-US" sz="2400" spc="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introduced</a:t>
            </a:r>
            <a:r>
              <a:rPr lang="en-US" sz="2400" spc="-2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to</a:t>
            </a:r>
            <a:r>
              <a:rPr lang="en-US" sz="2400" spc="-1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allow</a:t>
            </a:r>
            <a:r>
              <a:rPr lang="en-US" sz="2400" spc="-2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states</a:t>
            </a:r>
            <a:r>
              <a:rPr lang="en-US" sz="2400" spc="-1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to</a:t>
            </a:r>
            <a:r>
              <a:rPr lang="en-US" sz="2400" spc="-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help</a:t>
            </a:r>
            <a:r>
              <a:rPr lang="en-US" sz="2400" spc="-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the</a:t>
            </a:r>
            <a:r>
              <a:rPr lang="en-US" sz="2400" spc="-1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discoms</a:t>
            </a:r>
            <a:r>
              <a:rPr lang="en-US" sz="2400" spc="-1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by</a:t>
            </a:r>
            <a:r>
              <a:rPr lang="en-US" sz="2400" spc="-2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taking</a:t>
            </a:r>
            <a:r>
              <a:rPr lang="en-US" sz="2400" spc="-15"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over</a:t>
            </a:r>
            <a:r>
              <a:rPr lang="en-US" sz="2400" spc="-20" dirty="0">
                <a:solidFill>
                  <a:schemeClr val="accent1"/>
                </a:solidFill>
                <a:effectLst/>
                <a:latin typeface="Times New Roman" panose="02020603050405020304" pitchFamily="18" charset="0"/>
                <a:ea typeface="Times New Roman" panose="02020603050405020304" pitchFamily="18" charset="0"/>
              </a:rPr>
              <a:t> </a:t>
            </a:r>
            <a:r>
              <a:rPr lang="en-US" sz="2400" dirty="0">
                <a:solidFill>
                  <a:schemeClr val="accent1"/>
                </a:solidFill>
                <a:effectLst/>
                <a:latin typeface="Times New Roman" panose="02020603050405020304" pitchFamily="18" charset="0"/>
                <a:ea typeface="Times New Roman" panose="02020603050405020304" pitchFamily="18" charset="0"/>
              </a:rPr>
              <a:t>their debt</a:t>
            </a:r>
            <a:r>
              <a:rPr lang="en-US" sz="2400" dirty="0" smtClean="0">
                <a:solidFill>
                  <a:schemeClr val="accent1"/>
                </a:solidFill>
                <a:effectLst/>
                <a:latin typeface="Times New Roman" panose="02020603050405020304" pitchFamily="18" charset="0"/>
                <a:ea typeface="Times New Roman" panose="02020603050405020304" pitchFamily="18" charset="0"/>
              </a:rPr>
              <a:t>.</a:t>
            </a:r>
            <a:endParaRPr lang="en-US" sz="2000" dirty="0">
              <a:solidFill>
                <a:schemeClr val="accent1"/>
              </a:solidFill>
              <a:latin typeface="Arial"/>
              <a:cs typeface="Arial"/>
            </a:endParaRPr>
          </a:p>
          <a:p>
            <a:pPr marL="530860" marR="5080" indent="-518159">
              <a:lnSpc>
                <a:spcPts val="1920"/>
              </a:lnSpc>
              <a:buClr>
                <a:srgbClr val="003399"/>
              </a:buClr>
              <a:buSzPct val="70000"/>
              <a:buFont typeface="Wingdings"/>
              <a:buChar char=""/>
              <a:tabLst>
                <a:tab pos="530225" algn="l"/>
                <a:tab pos="530860" algn="l"/>
                <a:tab pos="1677035" algn="l"/>
                <a:tab pos="2761615" algn="l"/>
                <a:tab pos="3244850" algn="l"/>
                <a:tab pos="4603115" algn="l"/>
                <a:tab pos="5606415" algn="l"/>
                <a:tab pos="6947534" algn="l"/>
                <a:tab pos="7799070" algn="l"/>
                <a:tab pos="8945880" algn="l"/>
              </a:tabLst>
            </a:pPr>
            <a:r>
              <a:rPr lang="en-US" sz="2000" dirty="0">
                <a:latin typeface="Arial"/>
                <a:cs typeface="Arial"/>
              </a:rPr>
              <a:t>2017 to Till now-  </a:t>
            </a:r>
            <a:r>
              <a:rPr lang="en-US" sz="2000" dirty="0">
                <a:effectLst/>
                <a:latin typeface="Times New Roman" panose="02020603050405020304" pitchFamily="18" charset="0"/>
                <a:ea typeface="Times New Roman" panose="02020603050405020304" pitchFamily="18" charset="0"/>
              </a:rPr>
              <a:t>India</a:t>
            </a:r>
            <a:r>
              <a:rPr lang="en-US" sz="2000" spc="2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declared</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as</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power</a:t>
            </a:r>
            <a:r>
              <a:rPr lang="en-US" sz="2000" spc="3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surplus</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country.</a:t>
            </a:r>
            <a:r>
              <a:rPr lang="en-US" sz="2000" spc="5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All</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villages</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have</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been</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electrified.</a:t>
            </a:r>
            <a:r>
              <a:rPr lang="en-US" sz="2000" spc="5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New</a:t>
            </a:r>
            <a:r>
              <a:rPr lang="en-US" sz="2000" spc="2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household</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electrification</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scheme,</a:t>
            </a:r>
            <a:r>
              <a:rPr lang="en-US" sz="2000" spc="6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Saubhagya,</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launched.</a:t>
            </a:r>
            <a:r>
              <a:rPr lang="en-US" sz="2000" spc="10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Draft</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amendments</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to</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the</a:t>
            </a:r>
            <a:r>
              <a:rPr lang="en-US" sz="2000" spc="5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2003</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Act</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propose</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to</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segregate</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the</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network</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and</a:t>
            </a:r>
            <a:r>
              <a:rPr lang="en-US" sz="2000" spc="4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supply</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business,</a:t>
            </a:r>
            <a:r>
              <a:rPr lang="en-US" sz="2000" spc="5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and</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introduce</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a:t>
            </a:r>
            <a:r>
              <a:rPr lang="en-US" sz="2000" spc="4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system</a:t>
            </a:r>
            <a:r>
              <a:rPr lang="en-US" sz="2000" spc="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of</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direct</a:t>
            </a:r>
            <a:r>
              <a:rPr lang="en-US" sz="2000" spc="5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benefit</a:t>
            </a:r>
            <a:r>
              <a:rPr lang="en-US" sz="2000" spc="4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transfers</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with</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regard</a:t>
            </a:r>
            <a:r>
              <a:rPr lang="en-US" sz="2000" spc="3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to</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subsidies.</a:t>
            </a:r>
            <a:r>
              <a:rPr lang="en-US" sz="2000" spc="18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Coal</a:t>
            </a:r>
            <a:r>
              <a:rPr lang="en-US" sz="2000" spc="-1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linkages</a:t>
            </a:r>
            <a:r>
              <a:rPr lang="en-US" sz="2000" spc="-1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are</a:t>
            </a:r>
            <a:r>
              <a:rPr lang="en-US" sz="2000" spc="-1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being</a:t>
            </a:r>
            <a:r>
              <a:rPr lang="en-US" sz="2000" spc="-1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allocated</a:t>
            </a:r>
            <a:r>
              <a:rPr lang="en-US" sz="2000" spc="-2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through</a:t>
            </a:r>
            <a:r>
              <a:rPr lang="en-US" sz="2000" spc="-1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auction</a:t>
            </a:r>
            <a:r>
              <a:rPr lang="en-US" sz="2000" spc="-1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(SHAKTI).</a:t>
            </a:r>
            <a:r>
              <a:rPr lang="en-US" sz="2000" b="1" dirty="0">
                <a:solidFill>
                  <a:srgbClr val="000099"/>
                </a:solidFill>
                <a:latin typeface="Arial"/>
                <a:cs typeface="Arial"/>
              </a:rPr>
              <a:t> </a:t>
            </a:r>
            <a:r>
              <a:rPr lang="en-US" sz="2000" dirty="0" smtClean="0">
                <a:solidFill>
                  <a:srgbClr val="000099"/>
                </a:solidFill>
                <a:latin typeface="Arial"/>
                <a:cs typeface="Arial"/>
              </a:rPr>
              <a:t>This scheme was introduced by coal ministry in 2017.It allows for fuel supply agreement with LOA holders ,ensuring coal supply to power plants.</a:t>
            </a:r>
            <a:endParaRPr lang="en-US" sz="2400" dirty="0">
              <a:solidFill>
                <a:srgbClr val="000099"/>
              </a:solidFill>
              <a:latin typeface="Arial"/>
              <a:cs typeface="Arial"/>
            </a:endParaRPr>
          </a:p>
          <a:p>
            <a:pPr marL="530860" marR="5080" indent="-518159">
              <a:lnSpc>
                <a:spcPts val="1920"/>
              </a:lnSpc>
              <a:buClr>
                <a:srgbClr val="003399"/>
              </a:buClr>
              <a:buSzPct val="70000"/>
              <a:buFont typeface="Wingdings"/>
              <a:buChar char=""/>
              <a:tabLst>
                <a:tab pos="530225" algn="l"/>
                <a:tab pos="530860" algn="l"/>
                <a:tab pos="1677035" algn="l"/>
                <a:tab pos="2761615" algn="l"/>
                <a:tab pos="3244850" algn="l"/>
                <a:tab pos="4603115" algn="l"/>
                <a:tab pos="5606415" algn="l"/>
                <a:tab pos="6947534" algn="l"/>
                <a:tab pos="7799070" algn="l"/>
                <a:tab pos="8945880" algn="l"/>
              </a:tabLst>
            </a:pPr>
            <a:r>
              <a:rPr lang="en-US" sz="1800" dirty="0">
                <a:solidFill>
                  <a:srgbClr val="000099"/>
                </a:solidFill>
                <a:latin typeface="Arial"/>
                <a:cs typeface="Arial"/>
              </a:rPr>
              <a:t>The Electricity Amendment Bill 2022 introduced in Loksabha on 8</a:t>
            </a:r>
            <a:r>
              <a:rPr lang="en-US" sz="1800" baseline="30000" dirty="0">
                <a:solidFill>
                  <a:srgbClr val="000099"/>
                </a:solidFill>
                <a:latin typeface="Arial"/>
                <a:cs typeface="Arial"/>
              </a:rPr>
              <a:t>TH</a:t>
            </a:r>
            <a:r>
              <a:rPr lang="en-US" sz="1800" dirty="0">
                <a:solidFill>
                  <a:srgbClr val="000099"/>
                </a:solidFill>
                <a:latin typeface="Arial"/>
                <a:cs typeface="Arial"/>
              </a:rPr>
              <a:t> August,2022  and amended Electricity Act 2003. It allows multiple distribution Licensees (DICOMS) to operate in same area of </a:t>
            </a:r>
            <a:r>
              <a:rPr lang="en-US" sz="1800" dirty="0" smtClean="0">
                <a:solidFill>
                  <a:srgbClr val="000099"/>
                </a:solidFill>
                <a:latin typeface="Arial"/>
                <a:cs typeface="Arial"/>
              </a:rPr>
              <a:t>supply.</a:t>
            </a:r>
          </a:p>
          <a:p>
            <a:pPr marL="12701" marR="5080" indent="0">
              <a:lnSpc>
                <a:spcPts val="1920"/>
              </a:lnSpc>
              <a:buClr>
                <a:srgbClr val="003399"/>
              </a:buClr>
              <a:buSzPct val="70000"/>
              <a:buNone/>
              <a:tabLst>
                <a:tab pos="530225" algn="l"/>
                <a:tab pos="530860" algn="l"/>
                <a:tab pos="1677035" algn="l"/>
                <a:tab pos="2761615" algn="l"/>
                <a:tab pos="3244850" algn="l"/>
                <a:tab pos="4603115" algn="l"/>
                <a:tab pos="5606415" algn="l"/>
                <a:tab pos="6947534" algn="l"/>
                <a:tab pos="7799070" algn="l"/>
                <a:tab pos="8945880" algn="l"/>
              </a:tabLst>
            </a:pPr>
            <a:r>
              <a:rPr lang="en-US" sz="1800" dirty="0">
                <a:solidFill>
                  <a:srgbClr val="000099"/>
                </a:solidFill>
                <a:latin typeface="Arial"/>
                <a:cs typeface="Arial"/>
              </a:rPr>
              <a:t> </a:t>
            </a:r>
            <a:r>
              <a:rPr lang="en-US" sz="1800" dirty="0" smtClean="0">
                <a:solidFill>
                  <a:srgbClr val="000099"/>
                </a:solidFill>
                <a:latin typeface="Arial"/>
                <a:cs typeface="Arial"/>
              </a:rPr>
              <a:t>                                                     </a:t>
            </a:r>
            <a:r>
              <a:rPr lang="en-US" sz="1100" dirty="0" smtClean="0">
                <a:solidFill>
                  <a:srgbClr val="000099"/>
                </a:solidFill>
                <a:latin typeface="Arial"/>
                <a:cs typeface="Arial"/>
              </a:rPr>
              <a:t>10</a:t>
            </a:r>
          </a:p>
        </p:txBody>
      </p:sp>
    </p:spTree>
    <p:extLst>
      <p:ext uri="{BB962C8B-B14F-4D97-AF65-F5344CB8AC3E}">
        <p14:creationId xmlns:p14="http://schemas.microsoft.com/office/powerpoint/2010/main" val="1404916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330342" y="327260"/>
            <a:ext cx="4427620" cy="743793"/>
          </a:xfrm>
          <a:prstGeom prst="rect">
            <a:avLst/>
          </a:prstGeom>
          <a:solidFill>
            <a:schemeClr val="accent6">
              <a:lumMod val="40000"/>
              <a:lumOff val="60000"/>
            </a:schemeClr>
          </a:solidFill>
          <a:ln>
            <a:solidFill>
              <a:srgbClr val="FF0000"/>
            </a:solidFill>
          </a:ln>
        </p:spPr>
        <p:txBody>
          <a:bodyPr vert="horz" wrap="square" lIns="0" tIns="0" rIns="0" bIns="0" rtlCol="0">
            <a:spAutoFit/>
          </a:bodyPr>
          <a:lstStyle/>
          <a:p>
            <a:pPr>
              <a:lnSpc>
                <a:spcPts val="2922"/>
              </a:lnSpc>
            </a:pPr>
            <a:endParaRPr lang="en-CA" sz="4000" dirty="0">
              <a:solidFill>
                <a:srgbClr val="FF0000"/>
              </a:solidFill>
              <a:latin typeface="Times New Roman"/>
              <a:cs typeface="Times New Roman"/>
            </a:endParaRPr>
          </a:p>
          <a:p>
            <a:pPr>
              <a:lnSpc>
                <a:spcPts val="2922"/>
              </a:lnSpc>
            </a:pPr>
            <a:r>
              <a:rPr lang="en-CA" sz="4000" dirty="0">
                <a:solidFill>
                  <a:srgbClr val="FF0000"/>
                </a:solidFill>
                <a:latin typeface="Times New Roman"/>
                <a:cs typeface="Times New Roman"/>
              </a:rPr>
              <a:t>BACKGROUND</a:t>
            </a:r>
            <a:endParaRPr lang="en-CA" sz="2549" dirty="0">
              <a:solidFill>
                <a:srgbClr val="000000"/>
              </a:solidFill>
            </a:endParaRPr>
          </a:p>
        </p:txBody>
      </p:sp>
      <p:sp>
        <p:nvSpPr>
          <p:cNvPr id="5" name="TextBox 4"/>
          <p:cNvSpPr txBox="1"/>
          <p:nvPr/>
        </p:nvSpPr>
        <p:spPr>
          <a:xfrm>
            <a:off x="1212784" y="1963555"/>
            <a:ext cx="10712918" cy="666849"/>
          </a:xfrm>
          <a:prstGeom prst="rect">
            <a:avLst/>
          </a:prstGeom>
          <a:solidFill>
            <a:srgbClr val="0070C0"/>
          </a:solidFill>
        </p:spPr>
        <p:txBody>
          <a:bodyPr vert="horz" wrap="square" lIns="0" tIns="0" rIns="0" bIns="0" rtlCol="0">
            <a:spAutoFit/>
          </a:bodyPr>
          <a:lstStyle/>
          <a:p>
            <a:pPr>
              <a:lnSpc>
                <a:spcPts val="2555"/>
              </a:lnSpc>
            </a:pPr>
            <a:r>
              <a:rPr lang="en-CA" sz="1448" dirty="0">
                <a:solidFill>
                  <a:srgbClr val="00CCFF"/>
                </a:solidFill>
                <a:latin typeface="Times New Roman"/>
                <a:cs typeface="Times New Roman"/>
              </a:rPr>
              <a:t></a:t>
            </a:r>
            <a:r>
              <a:rPr lang="en-CA" sz="2233" dirty="0">
                <a:solidFill>
                  <a:srgbClr val="000000"/>
                </a:solidFill>
                <a:latin typeface="Times New Roman"/>
                <a:cs typeface="Times New Roman"/>
              </a:rPr>
              <a:t> </a:t>
            </a:r>
            <a:r>
              <a:rPr lang="en-CA" sz="3600" dirty="0">
                <a:solidFill>
                  <a:prstClr val="white"/>
                </a:solidFill>
                <a:latin typeface="Times New Roman"/>
                <a:cs typeface="Times New Roman"/>
              </a:rPr>
              <a:t>Three erstwhile Acts that regulated the electricity sector</a:t>
            </a:r>
            <a:r>
              <a:rPr lang="en-CA" sz="2400" dirty="0">
                <a:solidFill>
                  <a:srgbClr val="0070C0"/>
                </a:solidFill>
                <a:latin typeface="Times New Roman"/>
                <a:cs typeface="Times New Roman"/>
              </a:rPr>
              <a:t>:</a:t>
            </a:r>
          </a:p>
          <a:p>
            <a:pPr>
              <a:lnSpc>
                <a:spcPts val="2555"/>
              </a:lnSpc>
            </a:pPr>
            <a:endParaRPr lang="en-CA" sz="2219" dirty="0">
              <a:solidFill>
                <a:srgbClr val="000000"/>
              </a:solidFill>
            </a:endParaRPr>
          </a:p>
        </p:txBody>
      </p:sp>
      <p:sp>
        <p:nvSpPr>
          <p:cNvPr id="6" name="TextBox 5"/>
          <p:cNvSpPr txBox="1"/>
          <p:nvPr/>
        </p:nvSpPr>
        <p:spPr>
          <a:xfrm>
            <a:off x="2069432" y="3426594"/>
            <a:ext cx="8778240" cy="1384995"/>
          </a:xfrm>
          <a:prstGeom prst="rect">
            <a:avLst/>
          </a:prstGeom>
          <a:solidFill>
            <a:schemeClr val="accent1">
              <a:lumMod val="20000"/>
              <a:lumOff val="80000"/>
            </a:schemeClr>
          </a:solidFill>
        </p:spPr>
        <p:txBody>
          <a:bodyPr wrap="square" rtlCol="0">
            <a:spAutoFit/>
          </a:bodyPr>
          <a:lstStyle/>
          <a:p>
            <a:pPr marL="285750" indent="-285750">
              <a:buFont typeface="Wingdings" pitchFamily="2" charset="2"/>
              <a:buChar char="q"/>
            </a:pPr>
            <a:r>
              <a:rPr lang="en-US" sz="2800" dirty="0">
                <a:solidFill>
                  <a:prstClr val="black"/>
                </a:solidFill>
              </a:rPr>
              <a:t>The Indian Electricity Act, </a:t>
            </a:r>
            <a:r>
              <a:rPr lang="en-US" sz="2800" dirty="0" smtClean="0">
                <a:solidFill>
                  <a:prstClr val="black"/>
                </a:solidFill>
              </a:rPr>
              <a:t>1910</a:t>
            </a:r>
          </a:p>
          <a:p>
            <a:pPr marL="285750" indent="-285750">
              <a:buFont typeface="Wingdings" pitchFamily="2" charset="2"/>
              <a:buChar char="q"/>
            </a:pPr>
            <a:r>
              <a:rPr lang="en-US" sz="2800" dirty="0">
                <a:solidFill>
                  <a:prstClr val="black"/>
                </a:solidFill>
              </a:rPr>
              <a:t>The Electricity (Supply) Act, 1948</a:t>
            </a:r>
          </a:p>
          <a:p>
            <a:pPr marL="285750" indent="-285750">
              <a:buFont typeface="Wingdings" pitchFamily="2" charset="2"/>
              <a:buChar char="q"/>
            </a:pPr>
            <a:r>
              <a:rPr lang="en-US" sz="2800" dirty="0">
                <a:solidFill>
                  <a:prstClr val="black"/>
                </a:solidFill>
              </a:rPr>
              <a:t>The Electricity Regulatory Commissions Act, 1998</a:t>
            </a:r>
          </a:p>
        </p:txBody>
      </p:sp>
    </p:spTree>
    <p:extLst>
      <p:ext uri="{BB962C8B-B14F-4D97-AF65-F5344CB8AC3E}">
        <p14:creationId xmlns:p14="http://schemas.microsoft.com/office/powerpoint/2010/main" val="2621831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8963" y="376379"/>
            <a:ext cx="3476975" cy="769763"/>
          </a:xfrm>
          <a:prstGeom prst="rect">
            <a:avLst/>
          </a:prstGeom>
          <a:solidFill>
            <a:schemeClr val="accent6">
              <a:lumMod val="40000"/>
              <a:lumOff val="60000"/>
            </a:schemeClr>
          </a:solidFill>
          <a:ln>
            <a:solidFill>
              <a:srgbClr val="FF0000"/>
            </a:solidFill>
          </a:ln>
        </p:spPr>
        <p:txBody>
          <a:bodyPr vert="horz" wrap="square" lIns="0" tIns="0" rIns="0" bIns="0" rtlCol="0">
            <a:spAutoFit/>
          </a:bodyPr>
          <a:lstStyle/>
          <a:p>
            <a:pPr>
              <a:lnSpc>
                <a:spcPts val="2904"/>
              </a:lnSpc>
            </a:pPr>
            <a:endParaRPr lang="en-CA" sz="4000" dirty="0">
              <a:solidFill>
                <a:srgbClr val="FF0000"/>
              </a:solidFill>
              <a:latin typeface="Times New Roman"/>
              <a:cs typeface="Times New Roman"/>
            </a:endParaRPr>
          </a:p>
          <a:p>
            <a:pPr>
              <a:lnSpc>
                <a:spcPts val="2904"/>
              </a:lnSpc>
            </a:pPr>
            <a:r>
              <a:rPr lang="en-CA" sz="3600" dirty="0">
                <a:solidFill>
                  <a:srgbClr val="FF0000"/>
                </a:solidFill>
                <a:latin typeface="Times New Roman"/>
                <a:cs typeface="Times New Roman"/>
              </a:rPr>
              <a:t>BACKGROUND</a:t>
            </a:r>
            <a:endParaRPr lang="en-CA" sz="3600" dirty="0">
              <a:solidFill>
                <a:srgbClr val="FF0000"/>
              </a:solidFill>
            </a:endParaRPr>
          </a:p>
        </p:txBody>
      </p:sp>
      <p:sp>
        <p:nvSpPr>
          <p:cNvPr id="8" name="TextBox 4"/>
          <p:cNvSpPr txBox="1"/>
          <p:nvPr/>
        </p:nvSpPr>
        <p:spPr>
          <a:xfrm>
            <a:off x="1733389" y="1751960"/>
            <a:ext cx="7689743" cy="666849"/>
          </a:xfrm>
          <a:prstGeom prst="rect">
            <a:avLst/>
          </a:prstGeom>
          <a:noFill/>
        </p:spPr>
        <p:txBody>
          <a:bodyPr vert="horz" wrap="square" lIns="0" tIns="0" rIns="0" bIns="0" rtlCol="0">
            <a:spAutoFit/>
          </a:bodyPr>
          <a:lstStyle/>
          <a:p>
            <a:pPr marL="285750" indent="-285750" defTabSz="914400">
              <a:lnSpc>
                <a:spcPts val="2555"/>
              </a:lnSpc>
              <a:buFont typeface="Wingdings" pitchFamily="2" charset="2"/>
              <a:buChar char="Ø"/>
              <a:defRPr/>
            </a:pPr>
            <a:r>
              <a:rPr lang="en-CA" sz="3600" kern="0" dirty="0" smtClean="0">
                <a:solidFill>
                  <a:prstClr val="black"/>
                </a:solidFill>
                <a:latin typeface="Times New Roman"/>
                <a:cs typeface="Times New Roman"/>
              </a:rPr>
              <a:t>The </a:t>
            </a:r>
            <a:r>
              <a:rPr lang="en-CA" sz="3600" kern="0" dirty="0">
                <a:solidFill>
                  <a:prstClr val="black"/>
                </a:solidFill>
                <a:latin typeface="Times New Roman"/>
                <a:cs typeface="Times New Roman"/>
              </a:rPr>
              <a:t>Indian Electricity Act, 1910</a:t>
            </a:r>
          </a:p>
          <a:p>
            <a:pPr defTabSz="914400">
              <a:lnSpc>
                <a:spcPts val="2555"/>
              </a:lnSpc>
              <a:defRPr/>
            </a:pPr>
            <a:r>
              <a:rPr lang="en-CA" sz="2400" kern="0" dirty="0" smtClean="0">
                <a:solidFill>
                  <a:srgbClr val="000000"/>
                </a:solidFill>
              </a:rPr>
              <a:t>   </a:t>
            </a:r>
            <a:endParaRPr lang="en-CA" sz="2400" kern="0" dirty="0">
              <a:solidFill>
                <a:srgbClr val="000000"/>
              </a:solidFill>
            </a:endParaRPr>
          </a:p>
        </p:txBody>
      </p:sp>
      <p:sp>
        <p:nvSpPr>
          <p:cNvPr id="9" name="TextBox 5"/>
          <p:cNvSpPr txBox="1"/>
          <p:nvPr/>
        </p:nvSpPr>
        <p:spPr>
          <a:xfrm>
            <a:off x="2090697" y="2109268"/>
            <a:ext cx="6905737" cy="1384995"/>
          </a:xfrm>
          <a:prstGeom prst="rect">
            <a:avLst/>
          </a:prstGeom>
          <a:solidFill>
            <a:schemeClr val="accent3">
              <a:lumMod val="40000"/>
              <a:lumOff val="60000"/>
            </a:schemeClr>
          </a:solidFill>
        </p:spPr>
        <p:txBody>
          <a:bodyPr vert="horz" wrap="none" lIns="0" tIns="0" rIns="0" bIns="0" rtlCol="0">
            <a:spAutoFit/>
          </a:bodyPr>
          <a:lstStyle/>
          <a:p>
            <a:pPr marL="171450" indent="-171450" defTabSz="914400">
              <a:lnSpc>
                <a:spcPts val="1824"/>
              </a:lnSpc>
              <a:buFont typeface="Wingdings" pitchFamily="2" charset="2"/>
              <a:buChar char="v"/>
              <a:defRPr/>
            </a:pPr>
            <a:r>
              <a:rPr lang="en-CA" kern="0" dirty="0" smtClean="0">
                <a:solidFill>
                  <a:srgbClr val="0070C0"/>
                </a:solidFill>
                <a:latin typeface="Times New Roman"/>
                <a:cs typeface="Times New Roman"/>
              </a:rPr>
              <a:t>Provided </a:t>
            </a:r>
            <a:r>
              <a:rPr lang="en-CA" kern="0" dirty="0">
                <a:solidFill>
                  <a:srgbClr val="0070C0"/>
                </a:solidFill>
                <a:latin typeface="Times New Roman"/>
                <a:cs typeface="Times New Roman"/>
              </a:rPr>
              <a:t>basic framework for electric supply industry in India.</a:t>
            </a:r>
          </a:p>
          <a:p>
            <a:pPr marL="285750" indent="-285750">
              <a:lnSpc>
                <a:spcPts val="1824"/>
              </a:lnSpc>
              <a:buFont typeface="Wingdings" pitchFamily="2" charset="2"/>
              <a:buChar char="v"/>
            </a:pPr>
            <a:r>
              <a:rPr lang="en-CA" dirty="0">
                <a:solidFill>
                  <a:srgbClr val="0070C0"/>
                </a:solidFill>
                <a:latin typeface="Times New Roman"/>
                <a:cs typeface="Times New Roman"/>
              </a:rPr>
              <a:t>Growth of the sector through private licensees.  Licence  by State Govt.</a:t>
            </a:r>
          </a:p>
          <a:p>
            <a:pPr marL="285750" indent="-285750">
              <a:lnSpc>
                <a:spcPts val="1824"/>
              </a:lnSpc>
              <a:buFont typeface="Wingdings" pitchFamily="2" charset="2"/>
              <a:buChar char="v"/>
            </a:pPr>
            <a:r>
              <a:rPr lang="en-US" dirty="0">
                <a:solidFill>
                  <a:srgbClr val="0070C0"/>
                </a:solidFill>
                <a:latin typeface="Calibri"/>
              </a:rPr>
              <a:t>Provision for </a:t>
            </a:r>
            <a:r>
              <a:rPr lang="en-US" dirty="0" smtClean="0">
                <a:solidFill>
                  <a:srgbClr val="0070C0"/>
                </a:solidFill>
                <a:latin typeface="Calibri"/>
              </a:rPr>
              <a:t>license </a:t>
            </a:r>
            <a:r>
              <a:rPr lang="en-US" dirty="0">
                <a:solidFill>
                  <a:srgbClr val="0070C0"/>
                </a:solidFill>
                <a:latin typeface="Calibri"/>
              </a:rPr>
              <a:t>for supply of electricity in a specified area</a:t>
            </a:r>
            <a:endParaRPr lang="en-CA" dirty="0">
              <a:solidFill>
                <a:srgbClr val="0070C0"/>
              </a:solidFill>
              <a:latin typeface="Calibri"/>
            </a:endParaRPr>
          </a:p>
          <a:p>
            <a:pPr marL="285750" indent="-285750" defTabSz="914400">
              <a:lnSpc>
                <a:spcPts val="1824"/>
              </a:lnSpc>
              <a:buFont typeface="Wingdings" pitchFamily="2" charset="2"/>
              <a:buChar char="v"/>
            </a:pPr>
            <a:r>
              <a:rPr lang="en-US" kern="0" dirty="0">
                <a:solidFill>
                  <a:srgbClr val="0070C0"/>
                </a:solidFill>
              </a:rPr>
              <a:t>Legal framework for laying down of wires and other works.</a:t>
            </a:r>
          </a:p>
          <a:p>
            <a:pPr marL="285750" indent="-285750" defTabSz="914400">
              <a:lnSpc>
                <a:spcPts val="1824"/>
              </a:lnSpc>
              <a:buFont typeface="Wingdings" pitchFamily="2" charset="2"/>
              <a:buChar char="v"/>
            </a:pPr>
            <a:r>
              <a:rPr lang="en-US" kern="0" dirty="0">
                <a:solidFill>
                  <a:srgbClr val="0070C0"/>
                </a:solidFill>
              </a:rPr>
              <a:t>Provisions laying down relationship between licensee and consumer.</a:t>
            </a:r>
          </a:p>
          <a:p>
            <a:pPr defTabSz="914400">
              <a:lnSpc>
                <a:spcPts val="1824"/>
              </a:lnSpc>
              <a:defRPr/>
            </a:pPr>
            <a:endParaRPr lang="en-CA" kern="0" dirty="0">
              <a:solidFill>
                <a:srgbClr val="0070C0"/>
              </a:solidFill>
            </a:endParaRPr>
          </a:p>
        </p:txBody>
      </p:sp>
      <p:sp>
        <p:nvSpPr>
          <p:cNvPr id="7" name="TextBox 6"/>
          <p:cNvSpPr txBox="1"/>
          <p:nvPr/>
        </p:nvSpPr>
        <p:spPr>
          <a:xfrm>
            <a:off x="1733390" y="3638348"/>
            <a:ext cx="7478830" cy="1477328"/>
          </a:xfrm>
          <a:prstGeom prst="rect">
            <a:avLst/>
          </a:prstGeom>
          <a:solidFill>
            <a:schemeClr val="accent6">
              <a:lumMod val="40000"/>
              <a:lumOff val="60000"/>
            </a:schemeClr>
          </a:solidFill>
        </p:spPr>
        <p:txBody>
          <a:bodyPr wrap="square" rtlCol="0">
            <a:spAutoFit/>
          </a:bodyPr>
          <a:lstStyle/>
          <a:p>
            <a:pPr marL="285750" indent="-285750">
              <a:buFont typeface="Wingdings" pitchFamily="2" charset="2"/>
              <a:buChar char="Ø"/>
            </a:pPr>
            <a:r>
              <a:rPr lang="en-US" sz="3600" dirty="0">
                <a:solidFill>
                  <a:prstClr val="black"/>
                </a:solidFill>
              </a:rPr>
              <a:t>The Electricity (Supply) Act, </a:t>
            </a:r>
            <a:r>
              <a:rPr lang="en-US" sz="3600" dirty="0" smtClean="0">
                <a:solidFill>
                  <a:prstClr val="black"/>
                </a:solidFill>
              </a:rPr>
              <a:t>1948</a:t>
            </a:r>
          </a:p>
          <a:p>
            <a:pPr marL="571500" indent="-571500">
              <a:buFont typeface="Wingdings" pitchFamily="2" charset="2"/>
              <a:buChar char="v"/>
            </a:pPr>
            <a:r>
              <a:rPr lang="en-US" dirty="0" smtClean="0">
                <a:solidFill>
                  <a:prstClr val="black"/>
                </a:solidFill>
              </a:rPr>
              <a:t>Mandated </a:t>
            </a:r>
            <a:r>
              <a:rPr lang="en-US" dirty="0">
                <a:solidFill>
                  <a:prstClr val="black"/>
                </a:solidFill>
              </a:rPr>
              <a:t>creation of SEBs</a:t>
            </a:r>
            <a:r>
              <a:rPr lang="en-US" dirty="0" smtClean="0">
                <a:solidFill>
                  <a:prstClr val="black"/>
                </a:solidFill>
              </a:rPr>
              <a:t>.</a:t>
            </a:r>
          </a:p>
          <a:p>
            <a:pPr marL="571500" indent="-571500">
              <a:buFont typeface="Wingdings" pitchFamily="2" charset="2"/>
              <a:buChar char="v"/>
            </a:pPr>
            <a:r>
              <a:rPr lang="en-US" dirty="0">
                <a:solidFill>
                  <a:prstClr val="black"/>
                </a:solidFill>
              </a:rPr>
              <a:t>Need for the State to step in (through SEBs) to extend electrification (so far limited </a:t>
            </a:r>
            <a:r>
              <a:rPr lang="en-US" dirty="0" smtClean="0">
                <a:solidFill>
                  <a:prstClr val="black"/>
                </a:solidFill>
              </a:rPr>
              <a:t>to cities</a:t>
            </a:r>
            <a:r>
              <a:rPr lang="en-US" dirty="0">
                <a:solidFill>
                  <a:prstClr val="black"/>
                </a:solidFill>
              </a:rPr>
              <a:t>) all across the </a:t>
            </a:r>
            <a:r>
              <a:rPr lang="en-US" dirty="0" smtClean="0">
                <a:solidFill>
                  <a:prstClr val="black"/>
                </a:solidFill>
              </a:rPr>
              <a:t>country</a:t>
            </a:r>
            <a:endParaRPr lang="en-US" sz="3600" dirty="0">
              <a:solidFill>
                <a:prstClr val="black"/>
              </a:solidFill>
            </a:endParaRPr>
          </a:p>
        </p:txBody>
      </p:sp>
    </p:spTree>
    <p:extLst>
      <p:ext uri="{BB962C8B-B14F-4D97-AF65-F5344CB8AC3E}">
        <p14:creationId xmlns:p14="http://schemas.microsoft.com/office/powerpoint/2010/main" val="731387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 xmlns:a16="http://schemas.microsoft.com/office/drawing/2014/main" id="{810CB6A4-1181-B41F-D4A2-574935A2209E}"/>
              </a:ext>
            </a:extLst>
          </p:cNvPr>
          <p:cNvSpPr txBox="1"/>
          <p:nvPr/>
        </p:nvSpPr>
        <p:spPr>
          <a:xfrm>
            <a:off x="2877955" y="221381"/>
            <a:ext cx="3811603" cy="769441"/>
          </a:xfrm>
          <a:prstGeom prst="rect">
            <a:avLst/>
          </a:prstGeom>
          <a:solidFill>
            <a:srgbClr val="F79646">
              <a:lumMod val="40000"/>
              <a:lumOff val="60000"/>
            </a:srgbClr>
          </a:solidFill>
          <a:ln>
            <a:solidFill>
              <a:srgbClr val="FF0000"/>
            </a:solidFill>
          </a:ln>
        </p:spPr>
        <p:txBody>
          <a:bodyPr vert="horz" wrap="square" lIns="0" tIns="0" rIns="0" bIns="0" rtlCol="0">
            <a:spAutoFit/>
          </a:bodyPr>
          <a:lstStyle/>
          <a:p>
            <a:pPr defTabSz="914400">
              <a:lnSpc>
                <a:spcPts val="1997"/>
              </a:lnSpc>
              <a:defRPr/>
            </a:pPr>
            <a:endParaRPr lang="en-CA" sz="3600" kern="0" dirty="0">
              <a:solidFill>
                <a:srgbClr val="C00000"/>
              </a:solidFill>
              <a:latin typeface="Times New Roman"/>
              <a:cs typeface="Times New Roman"/>
            </a:endParaRPr>
          </a:p>
          <a:p>
            <a:pPr defTabSz="914400">
              <a:lnSpc>
                <a:spcPts val="1997"/>
              </a:lnSpc>
              <a:defRPr/>
            </a:pPr>
            <a:r>
              <a:rPr lang="en-CA" sz="4000" kern="0" dirty="0">
                <a:solidFill>
                  <a:srgbClr val="C00000"/>
                </a:solidFill>
                <a:latin typeface="Times New Roman"/>
                <a:cs typeface="Times New Roman"/>
              </a:rPr>
              <a:t>BACKGROUND</a:t>
            </a:r>
          </a:p>
          <a:p>
            <a:pPr defTabSz="914400">
              <a:lnSpc>
                <a:spcPts val="2033"/>
              </a:lnSpc>
              <a:defRPr/>
            </a:pPr>
            <a:endParaRPr lang="en-CA" sz="2549" kern="0" dirty="0">
              <a:solidFill>
                <a:srgbClr val="000000"/>
              </a:solidFill>
            </a:endParaRPr>
          </a:p>
        </p:txBody>
      </p:sp>
      <p:sp>
        <p:nvSpPr>
          <p:cNvPr id="4" name="TextBox 3"/>
          <p:cNvSpPr txBox="1"/>
          <p:nvPr/>
        </p:nvSpPr>
        <p:spPr>
          <a:xfrm>
            <a:off x="1944302" y="1491916"/>
            <a:ext cx="8200725" cy="2308324"/>
          </a:xfrm>
          <a:prstGeom prst="rect">
            <a:avLst/>
          </a:prstGeom>
          <a:solidFill>
            <a:schemeClr val="accent3">
              <a:lumMod val="40000"/>
              <a:lumOff val="60000"/>
            </a:schemeClr>
          </a:solidFill>
        </p:spPr>
        <p:txBody>
          <a:bodyPr wrap="square" rtlCol="0">
            <a:spAutoFit/>
          </a:bodyPr>
          <a:lstStyle/>
          <a:p>
            <a:pPr marL="571500" indent="-571500">
              <a:buFont typeface="Wingdings" pitchFamily="2" charset="2"/>
              <a:buChar char="Ø"/>
            </a:pPr>
            <a:r>
              <a:rPr lang="en-US" sz="3600" dirty="0">
                <a:solidFill>
                  <a:prstClr val="black"/>
                </a:solidFill>
              </a:rPr>
              <a:t>Main amendments to the existing </a:t>
            </a:r>
            <a:r>
              <a:rPr lang="en-US" sz="3600" dirty="0" smtClean="0">
                <a:solidFill>
                  <a:prstClr val="black"/>
                </a:solidFill>
              </a:rPr>
              <a:t>Acts</a:t>
            </a:r>
          </a:p>
          <a:p>
            <a:pPr marL="285750" indent="-285750">
              <a:buFont typeface="Wingdings" pitchFamily="2" charset="2"/>
              <a:buChar char="v"/>
            </a:pPr>
            <a:r>
              <a:rPr lang="en-US" dirty="0">
                <a:solidFill>
                  <a:prstClr val="black"/>
                </a:solidFill>
              </a:rPr>
              <a:t>Amendment in 1975 to enable generation in Central </a:t>
            </a:r>
            <a:r>
              <a:rPr lang="en-US" dirty="0" smtClean="0">
                <a:solidFill>
                  <a:prstClr val="black"/>
                </a:solidFill>
              </a:rPr>
              <a:t>sector</a:t>
            </a:r>
          </a:p>
          <a:p>
            <a:pPr marL="285750" indent="-285750">
              <a:buFont typeface="Wingdings" pitchFamily="2" charset="2"/>
              <a:buChar char="v"/>
            </a:pPr>
            <a:r>
              <a:rPr lang="en-US" dirty="0">
                <a:solidFill>
                  <a:prstClr val="black"/>
                </a:solidFill>
              </a:rPr>
              <a:t>Amendment to bring in commercial viability in the </a:t>
            </a:r>
            <a:r>
              <a:rPr lang="en-US" dirty="0" smtClean="0">
                <a:solidFill>
                  <a:prstClr val="black"/>
                </a:solidFill>
              </a:rPr>
              <a:t>functioning of </a:t>
            </a:r>
            <a:r>
              <a:rPr lang="en-US" dirty="0">
                <a:solidFill>
                  <a:prstClr val="black"/>
                </a:solidFill>
              </a:rPr>
              <a:t>SEBs </a:t>
            </a:r>
            <a:r>
              <a:rPr lang="en-US" dirty="0" smtClean="0">
                <a:solidFill>
                  <a:prstClr val="black"/>
                </a:solidFill>
              </a:rPr>
              <a:t>.</a:t>
            </a:r>
          </a:p>
          <a:p>
            <a:pPr marL="285750" indent="-285750">
              <a:buFont typeface="Wingdings" pitchFamily="2" charset="2"/>
              <a:buChar char="v"/>
            </a:pPr>
            <a:r>
              <a:rPr lang="en-US" dirty="0">
                <a:solidFill>
                  <a:prstClr val="black"/>
                </a:solidFill>
              </a:rPr>
              <a:t>Section 59 amended to make the earning of a minimum return of 3%</a:t>
            </a:r>
            <a:br>
              <a:rPr lang="en-US" dirty="0">
                <a:solidFill>
                  <a:prstClr val="black"/>
                </a:solidFill>
              </a:rPr>
            </a:br>
            <a:r>
              <a:rPr lang="en-US" dirty="0">
                <a:solidFill>
                  <a:prstClr val="black"/>
                </a:solidFill>
              </a:rPr>
              <a:t>on fixed assets a statutory requirement (w.e.f 1.4.1985</a:t>
            </a:r>
            <a:r>
              <a:rPr lang="en-US" dirty="0" smtClean="0">
                <a:solidFill>
                  <a:prstClr val="black"/>
                </a:solidFill>
              </a:rPr>
              <a:t>).</a:t>
            </a:r>
          </a:p>
          <a:p>
            <a:pPr marL="285750" indent="-285750">
              <a:buFont typeface="Wingdings" pitchFamily="2" charset="2"/>
              <a:buChar char="v"/>
            </a:pPr>
            <a:r>
              <a:rPr lang="en-US" dirty="0">
                <a:solidFill>
                  <a:prstClr val="black"/>
                </a:solidFill>
              </a:rPr>
              <a:t>Amendment in 1991 to open generation to private sector and</a:t>
            </a:r>
            <a:br>
              <a:rPr lang="en-US" dirty="0">
                <a:solidFill>
                  <a:prstClr val="black"/>
                </a:solidFill>
              </a:rPr>
            </a:br>
            <a:r>
              <a:rPr lang="en-US" dirty="0">
                <a:solidFill>
                  <a:prstClr val="black"/>
                </a:solidFill>
              </a:rPr>
              <a:t>establishment of </a:t>
            </a:r>
            <a:r>
              <a:rPr lang="en-US" dirty="0" smtClean="0">
                <a:solidFill>
                  <a:prstClr val="black"/>
                </a:solidFill>
              </a:rPr>
              <a:t>RLDCs</a:t>
            </a:r>
            <a:endParaRPr lang="en-US" sz="3600" dirty="0">
              <a:solidFill>
                <a:prstClr val="black"/>
              </a:solidFill>
            </a:endParaRPr>
          </a:p>
        </p:txBody>
      </p:sp>
    </p:spTree>
    <p:extLst>
      <p:ext uri="{BB962C8B-B14F-4D97-AF65-F5344CB8AC3E}">
        <p14:creationId xmlns:p14="http://schemas.microsoft.com/office/powerpoint/2010/main" val="2493725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61937" y="182881"/>
            <a:ext cx="3561347" cy="769441"/>
          </a:xfrm>
          <a:prstGeom prst="rect">
            <a:avLst/>
          </a:prstGeom>
          <a:solidFill>
            <a:srgbClr val="C0504D">
              <a:lumMod val="20000"/>
              <a:lumOff val="80000"/>
            </a:srgbClr>
          </a:solidFill>
          <a:ln>
            <a:solidFill>
              <a:srgbClr val="FF0000"/>
            </a:solidFill>
          </a:ln>
        </p:spPr>
        <p:txBody>
          <a:bodyPr vert="horz" wrap="square" lIns="0" tIns="0" rIns="0" bIns="0" rtlCol="0">
            <a:spAutoFit/>
          </a:bodyPr>
          <a:lstStyle/>
          <a:p>
            <a:pPr defTabSz="914400">
              <a:lnSpc>
                <a:spcPts val="1997"/>
              </a:lnSpc>
              <a:defRPr/>
            </a:pPr>
            <a:endParaRPr lang="en-CA" sz="3600" kern="0" dirty="0">
              <a:solidFill>
                <a:srgbClr val="C00000"/>
              </a:solidFill>
              <a:latin typeface="Times New Roman"/>
              <a:cs typeface="Times New Roman"/>
            </a:endParaRPr>
          </a:p>
          <a:p>
            <a:pPr defTabSz="914400">
              <a:lnSpc>
                <a:spcPts val="1997"/>
              </a:lnSpc>
              <a:defRPr/>
            </a:pPr>
            <a:r>
              <a:rPr lang="en-CA" sz="3600" kern="0" dirty="0">
                <a:solidFill>
                  <a:srgbClr val="C00000"/>
                </a:solidFill>
                <a:latin typeface="Times New Roman"/>
                <a:cs typeface="Times New Roman"/>
              </a:rPr>
              <a:t>BACKGROUND</a:t>
            </a:r>
          </a:p>
          <a:p>
            <a:pPr defTabSz="914400">
              <a:lnSpc>
                <a:spcPts val="2033"/>
              </a:lnSpc>
              <a:defRPr/>
            </a:pPr>
            <a:endParaRPr lang="en-CA" sz="2549" kern="0" dirty="0">
              <a:solidFill>
                <a:srgbClr val="000000"/>
              </a:solidFill>
            </a:endParaRPr>
          </a:p>
        </p:txBody>
      </p:sp>
      <p:sp>
        <p:nvSpPr>
          <p:cNvPr id="4" name="TextBox 3"/>
          <p:cNvSpPr txBox="1"/>
          <p:nvPr/>
        </p:nvSpPr>
        <p:spPr>
          <a:xfrm>
            <a:off x="1751798" y="2117558"/>
            <a:ext cx="8768615" cy="2585323"/>
          </a:xfrm>
          <a:prstGeom prst="rect">
            <a:avLst/>
          </a:prstGeom>
          <a:solidFill>
            <a:srgbClr val="92D050"/>
          </a:solidFill>
        </p:spPr>
        <p:txBody>
          <a:bodyPr wrap="square" rtlCol="0">
            <a:spAutoFit/>
          </a:bodyPr>
          <a:lstStyle/>
          <a:p>
            <a:pPr marL="571500" indent="-571500">
              <a:buFont typeface="Wingdings" pitchFamily="2" charset="2"/>
              <a:buChar char="Ø"/>
            </a:pPr>
            <a:r>
              <a:rPr lang="en-US" sz="3600" dirty="0">
                <a:solidFill>
                  <a:prstClr val="black"/>
                </a:solidFill>
              </a:rPr>
              <a:t>The Electricity Regulatory Commissions Act, </a:t>
            </a:r>
            <a:r>
              <a:rPr lang="en-US" sz="3600" dirty="0" smtClean="0">
                <a:solidFill>
                  <a:prstClr val="black"/>
                </a:solidFill>
              </a:rPr>
              <a:t>1998</a:t>
            </a:r>
          </a:p>
          <a:p>
            <a:pPr marL="285750" indent="-285750">
              <a:buFont typeface="Wingdings" pitchFamily="2" charset="2"/>
              <a:buChar char="v"/>
            </a:pPr>
            <a:r>
              <a:rPr lang="en-US" dirty="0">
                <a:solidFill>
                  <a:prstClr val="black"/>
                </a:solidFill>
              </a:rPr>
              <a:t>Provision  for  setting  up  of  Central/  State  Electricity  Regulatory</a:t>
            </a:r>
            <a:br>
              <a:rPr lang="en-US" dirty="0">
                <a:solidFill>
                  <a:prstClr val="black"/>
                </a:solidFill>
              </a:rPr>
            </a:br>
            <a:r>
              <a:rPr lang="en-US" dirty="0">
                <a:solidFill>
                  <a:prstClr val="black"/>
                </a:solidFill>
              </a:rPr>
              <a:t>Commission  with powers  to determine tariffs</a:t>
            </a:r>
            <a:r>
              <a:rPr lang="en-US" dirty="0" smtClean="0">
                <a:solidFill>
                  <a:prstClr val="black"/>
                </a:solidFill>
              </a:rPr>
              <a:t>.</a:t>
            </a:r>
          </a:p>
          <a:p>
            <a:pPr marL="285750" indent="-285750">
              <a:buFont typeface="Wingdings" pitchFamily="2" charset="2"/>
              <a:buChar char="v"/>
            </a:pPr>
            <a:r>
              <a:rPr lang="en-US" dirty="0">
                <a:solidFill>
                  <a:prstClr val="black"/>
                </a:solidFill>
              </a:rPr>
              <a:t>Constitution of SERC optional for States. </a:t>
            </a:r>
            <a:endParaRPr lang="en-US" dirty="0" smtClean="0">
              <a:solidFill>
                <a:prstClr val="black"/>
              </a:solidFill>
            </a:endParaRPr>
          </a:p>
          <a:p>
            <a:pPr marL="285750" indent="-285750">
              <a:buFont typeface="Wingdings" pitchFamily="2" charset="2"/>
              <a:buChar char="v"/>
            </a:pPr>
            <a:r>
              <a:rPr lang="en-US" dirty="0">
                <a:solidFill>
                  <a:prstClr val="black"/>
                </a:solidFill>
              </a:rPr>
              <a:t>Distancing of </a:t>
            </a:r>
            <a:r>
              <a:rPr lang="en-US" dirty="0" err="1">
                <a:solidFill>
                  <a:prstClr val="black"/>
                </a:solidFill>
              </a:rPr>
              <a:t>Govt</a:t>
            </a:r>
            <a:r>
              <a:rPr lang="en-US" dirty="0">
                <a:solidFill>
                  <a:prstClr val="black"/>
                </a:solidFill>
              </a:rPr>
              <a:t> from tariff </a:t>
            </a:r>
            <a:r>
              <a:rPr lang="en-US" dirty="0" smtClean="0">
                <a:solidFill>
                  <a:prstClr val="black"/>
                </a:solidFill>
              </a:rPr>
              <a:t>determination.</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061258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473BE-77B1-423E-B7DD-A6B0F99BA52F}"/>
              </a:ext>
            </a:extLst>
          </p:cNvPr>
          <p:cNvSpPr>
            <a:spLocks noGrp="1"/>
          </p:cNvSpPr>
          <p:nvPr>
            <p:ph type="title"/>
          </p:nvPr>
        </p:nvSpPr>
        <p:spPr>
          <a:xfrm>
            <a:off x="4023359" y="317634"/>
            <a:ext cx="4013735" cy="1010652"/>
          </a:xfrm>
          <a:solidFill>
            <a:schemeClr val="accent3">
              <a:lumMod val="20000"/>
              <a:lumOff val="80000"/>
            </a:schemeClr>
          </a:solidFill>
          <a:ln>
            <a:solidFill>
              <a:srgbClr val="FF0000"/>
            </a:solidFill>
          </a:ln>
        </p:spPr>
        <p:txBody>
          <a:bodyPr>
            <a:noAutofit/>
          </a:bodyPr>
          <a:lstStyle/>
          <a:p>
            <a:r>
              <a:rPr lang="en-US" sz="6600" dirty="0" smtClean="0">
                <a:solidFill>
                  <a:srgbClr val="0070C0"/>
                </a:solidFill>
              </a:rPr>
              <a:t>OUTLINE</a:t>
            </a:r>
            <a:endParaRPr lang="en-US" sz="6600" dirty="0">
              <a:solidFill>
                <a:srgbClr val="0070C0"/>
              </a:solidFill>
            </a:endParaRPr>
          </a:p>
        </p:txBody>
      </p:sp>
      <p:sp>
        <p:nvSpPr>
          <p:cNvPr id="3" name="Content Placeholder 2">
            <a:extLst>
              <a:ext uri="{FF2B5EF4-FFF2-40B4-BE49-F238E27FC236}">
                <a16:creationId xmlns="" xmlns:a16="http://schemas.microsoft.com/office/drawing/2014/main" id="{A2645365-A450-496A-ADDD-312C25CD482E}"/>
              </a:ext>
            </a:extLst>
          </p:cNvPr>
          <p:cNvSpPr>
            <a:spLocks noGrp="1"/>
          </p:cNvSpPr>
          <p:nvPr>
            <p:ph idx="1"/>
          </p:nvPr>
        </p:nvSpPr>
        <p:spPr>
          <a:xfrm>
            <a:off x="1451579" y="2160983"/>
            <a:ext cx="9603275" cy="3450613"/>
          </a:xfrm>
        </p:spPr>
        <p:txBody>
          <a:bodyPr/>
          <a:lstStyle/>
          <a:p>
            <a:r>
              <a:rPr lang="en-US" dirty="0"/>
              <a:t>1. </a:t>
            </a:r>
          </a:p>
          <a:p>
            <a:pPr marL="0" indent="0">
              <a:buNone/>
            </a:pPr>
            <a:endParaRPr lang="en-US" dirty="0"/>
          </a:p>
          <a:p>
            <a:pPr marL="0" indent="0">
              <a:buNone/>
            </a:pPr>
            <a:endParaRPr lang="en-US" dirty="0"/>
          </a:p>
          <a:p>
            <a:r>
              <a:rPr lang="en-US" dirty="0"/>
              <a:t>2. </a:t>
            </a:r>
          </a:p>
          <a:p>
            <a:pPr marL="0" indent="0">
              <a:buNone/>
            </a:pPr>
            <a:endParaRPr lang="en-US" dirty="0"/>
          </a:p>
          <a:p>
            <a:r>
              <a:rPr lang="en-US" dirty="0"/>
              <a:t>3. </a:t>
            </a:r>
          </a:p>
        </p:txBody>
      </p:sp>
      <p:sp>
        <p:nvSpPr>
          <p:cNvPr id="4" name="Rectangle 3">
            <a:extLst>
              <a:ext uri="{FF2B5EF4-FFF2-40B4-BE49-F238E27FC236}">
                <a16:creationId xmlns="" xmlns:a16="http://schemas.microsoft.com/office/drawing/2014/main" id="{6E48E596-1E9E-4D1B-9175-ABC85D6C3189}"/>
              </a:ext>
            </a:extLst>
          </p:cNvPr>
          <p:cNvSpPr/>
          <p:nvPr/>
        </p:nvSpPr>
        <p:spPr>
          <a:xfrm>
            <a:off x="2187436" y="2015732"/>
            <a:ext cx="8552985" cy="85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OVERVIEW OF INDIAN POWER SECTOR</a:t>
            </a:r>
          </a:p>
        </p:txBody>
      </p:sp>
      <p:sp>
        <p:nvSpPr>
          <p:cNvPr id="5" name="Rectangle 4">
            <a:extLst>
              <a:ext uri="{FF2B5EF4-FFF2-40B4-BE49-F238E27FC236}">
                <a16:creationId xmlns="" xmlns:a16="http://schemas.microsoft.com/office/drawing/2014/main" id="{C36D22B3-0F63-48F4-B3FB-F0A25D8FDA6E}"/>
              </a:ext>
            </a:extLst>
          </p:cNvPr>
          <p:cNvSpPr/>
          <p:nvPr/>
        </p:nvSpPr>
        <p:spPr>
          <a:xfrm>
            <a:off x="2187436" y="3314563"/>
            <a:ext cx="8552985" cy="646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ROLE OF NTPC FOR POWER DEVELOPMENT IN INDIA</a:t>
            </a:r>
            <a:endParaRPr lang="en-US" sz="2400" dirty="0"/>
          </a:p>
        </p:txBody>
      </p:sp>
      <p:sp>
        <p:nvSpPr>
          <p:cNvPr id="6" name="Rectangle 5">
            <a:extLst>
              <a:ext uri="{FF2B5EF4-FFF2-40B4-BE49-F238E27FC236}">
                <a16:creationId xmlns="" xmlns:a16="http://schemas.microsoft.com/office/drawing/2014/main" id="{2DEACF0F-8F56-431F-9108-67675189D76C}"/>
              </a:ext>
            </a:extLst>
          </p:cNvPr>
          <p:cNvSpPr/>
          <p:nvPr/>
        </p:nvSpPr>
        <p:spPr>
          <a:xfrm>
            <a:off x="2187436" y="4410034"/>
            <a:ext cx="8585279" cy="646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FUTURE CHALLENGES </a:t>
            </a:r>
            <a:r>
              <a:rPr lang="en-US" sz="2400" dirty="0"/>
              <a:t>OF POWER SECTOR</a:t>
            </a:r>
          </a:p>
        </p:txBody>
      </p:sp>
    </p:spTree>
    <p:extLst>
      <p:ext uri="{BB962C8B-B14F-4D97-AF65-F5344CB8AC3E}">
        <p14:creationId xmlns:p14="http://schemas.microsoft.com/office/powerpoint/2010/main" val="4106288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625" y="628154"/>
            <a:ext cx="9493857" cy="938254"/>
          </a:xfrm>
        </p:spPr>
        <p:txBody>
          <a:bodyPr>
            <a:normAutofit fontScale="90000"/>
          </a:bodyPr>
          <a:lstStyle/>
          <a:p>
            <a:r>
              <a:rPr lang="en-US" dirty="0"/>
              <a:t>SECTOR WISE GENERATION TARGET OF GOVERNMENT OF </a:t>
            </a:r>
            <a:r>
              <a:rPr lang="en-US" dirty="0" smtClean="0"/>
              <a:t>INDIA</a:t>
            </a:r>
            <a:endParaRPr lang="en-US" dirty="0"/>
          </a:p>
        </p:txBody>
      </p:sp>
      <p:sp>
        <p:nvSpPr>
          <p:cNvPr id="4" name="Content Placeholder 2">
            <a:extLst>
              <a:ext uri="{FF2B5EF4-FFF2-40B4-BE49-F238E27FC236}">
                <a16:creationId xmlns="" xmlns:a16="http://schemas.microsoft.com/office/drawing/2014/main" id="{95CCDF58-7CFB-4764-B7E7-5BD258752A79}"/>
              </a:ext>
            </a:extLst>
          </p:cNvPr>
          <p:cNvSpPr>
            <a:spLocks noGrp="1"/>
          </p:cNvSpPr>
          <p:nvPr>
            <p:ph idx="1"/>
          </p:nvPr>
        </p:nvSpPr>
        <p:spPr>
          <a:xfrm>
            <a:off x="1423283" y="1852654"/>
            <a:ext cx="9867569" cy="3951798"/>
          </a:xfrm>
          <a:solidFill>
            <a:schemeClr val="accent2">
              <a:lumMod val="20000"/>
              <a:lumOff val="80000"/>
            </a:schemeClr>
          </a:solidFill>
        </p:spPr>
        <p:txBody>
          <a:bodyPr>
            <a:noAutofit/>
          </a:bodyPr>
          <a:lstStyle/>
          <a:p>
            <a:pPr algn="l"/>
            <a:r>
              <a:rPr lang="en-IN" sz="1600" b="0" i="0" dirty="0" smtClean="0">
                <a:solidFill>
                  <a:srgbClr val="333333"/>
                </a:solidFill>
                <a:effectLst/>
                <a:latin typeface="Open Sans" panose="020B0606030504020204" pitchFamily="34" charset="0"/>
              </a:rPr>
              <a:t>The </a:t>
            </a:r>
            <a:r>
              <a:rPr lang="en-IN" sz="1600" b="0" i="0" dirty="0">
                <a:solidFill>
                  <a:srgbClr val="333333"/>
                </a:solidFill>
                <a:effectLst/>
                <a:latin typeface="Open Sans" panose="020B0606030504020204" pitchFamily="34" charset="0"/>
              </a:rPr>
              <a:t>electricity generation target (Including RE) for the year </a:t>
            </a:r>
            <a:r>
              <a:rPr lang="en-IN" sz="1600" b="0" i="0" dirty="0" smtClean="0">
                <a:solidFill>
                  <a:srgbClr val="333333"/>
                </a:solidFill>
                <a:effectLst/>
                <a:latin typeface="Open Sans" panose="020B0606030504020204" pitchFamily="34" charset="0"/>
              </a:rPr>
              <a:t>2024-25 </a:t>
            </a:r>
            <a:r>
              <a:rPr lang="en-IN" sz="1600" b="0" i="0" dirty="0">
                <a:solidFill>
                  <a:srgbClr val="333333"/>
                </a:solidFill>
                <a:effectLst/>
                <a:latin typeface="Open Sans" panose="020B0606030504020204" pitchFamily="34" charset="0"/>
              </a:rPr>
              <a:t>has been fixed as </a:t>
            </a:r>
            <a:r>
              <a:rPr lang="en-IN" sz="1600" b="0" i="0" dirty="0" smtClean="0">
                <a:solidFill>
                  <a:srgbClr val="333333"/>
                </a:solidFill>
                <a:effectLst/>
                <a:latin typeface="Open Sans" panose="020B0606030504020204" pitchFamily="34" charset="0"/>
              </a:rPr>
              <a:t>1900</a:t>
            </a:r>
            <a:r>
              <a:rPr lang="en-IN" sz="1600" b="0" i="0" dirty="0">
                <a:solidFill>
                  <a:srgbClr val="333333"/>
                </a:solidFill>
                <a:effectLst/>
                <a:latin typeface="Open Sans" panose="020B0606030504020204" pitchFamily="34" charset="0"/>
              </a:rPr>
              <a:t> Billion Unit (BU). i.e. growth of around </a:t>
            </a:r>
            <a:r>
              <a:rPr lang="en-IN" sz="1600" b="0" i="0" dirty="0" smtClean="0">
                <a:solidFill>
                  <a:srgbClr val="333333"/>
                </a:solidFill>
                <a:effectLst/>
                <a:latin typeface="Open Sans" panose="020B0606030504020204" pitchFamily="34" charset="0"/>
              </a:rPr>
              <a:t>9.3 % </a:t>
            </a:r>
            <a:r>
              <a:rPr lang="en-IN" sz="1600" b="0" i="0" dirty="0">
                <a:solidFill>
                  <a:srgbClr val="333333"/>
                </a:solidFill>
                <a:effectLst/>
                <a:latin typeface="Open Sans" panose="020B0606030504020204" pitchFamily="34" charset="0"/>
              </a:rPr>
              <a:t>over actual generation of </a:t>
            </a:r>
            <a:r>
              <a:rPr lang="en-IN" sz="1600" b="0" i="0" dirty="0" smtClean="0">
                <a:solidFill>
                  <a:srgbClr val="333333"/>
                </a:solidFill>
                <a:effectLst/>
                <a:latin typeface="Open Sans" panose="020B0606030504020204" pitchFamily="34" charset="0"/>
              </a:rPr>
              <a:t>1738.828</a:t>
            </a:r>
            <a:r>
              <a:rPr lang="en-IN" sz="1600" b="0" i="0" dirty="0">
                <a:solidFill>
                  <a:srgbClr val="333333"/>
                </a:solidFill>
                <a:effectLst/>
                <a:latin typeface="Open Sans" panose="020B0606030504020204" pitchFamily="34" charset="0"/>
              </a:rPr>
              <a:t> BU for the previous year (</a:t>
            </a:r>
            <a:r>
              <a:rPr lang="en-IN" sz="1600" b="0" i="0" dirty="0" smtClean="0">
                <a:solidFill>
                  <a:srgbClr val="333333"/>
                </a:solidFill>
                <a:effectLst/>
                <a:latin typeface="Open Sans" panose="020B0606030504020204" pitchFamily="34" charset="0"/>
              </a:rPr>
              <a:t>2023-24). </a:t>
            </a:r>
            <a:r>
              <a:rPr lang="en-IN" sz="1600" b="0" i="0" dirty="0">
                <a:solidFill>
                  <a:srgbClr val="333333"/>
                </a:solidFill>
                <a:effectLst/>
                <a:latin typeface="Open Sans" panose="020B0606030504020204" pitchFamily="34" charset="0"/>
              </a:rPr>
              <a:t>The generation during </a:t>
            </a:r>
            <a:r>
              <a:rPr lang="en-IN" sz="1600" b="0" i="0" dirty="0" smtClean="0">
                <a:solidFill>
                  <a:srgbClr val="333333"/>
                </a:solidFill>
                <a:effectLst/>
                <a:latin typeface="Open Sans" panose="020B0606030504020204" pitchFamily="34" charset="0"/>
              </a:rPr>
              <a:t>2023-24 </a:t>
            </a:r>
            <a:r>
              <a:rPr lang="en-IN" sz="1600" b="0" i="0" dirty="0">
                <a:solidFill>
                  <a:srgbClr val="333333"/>
                </a:solidFill>
                <a:effectLst/>
                <a:latin typeface="Open Sans" panose="020B0606030504020204" pitchFamily="34" charset="0"/>
              </a:rPr>
              <a:t>was </a:t>
            </a:r>
            <a:r>
              <a:rPr lang="en-IN" sz="1600" b="0" i="0" dirty="0" smtClean="0">
                <a:solidFill>
                  <a:srgbClr val="333333"/>
                </a:solidFill>
                <a:effectLst/>
                <a:latin typeface="Open Sans" panose="020B0606030504020204" pitchFamily="34" charset="0"/>
              </a:rPr>
              <a:t>1738.828 </a:t>
            </a:r>
            <a:r>
              <a:rPr lang="en-IN" sz="1600" b="0" i="0" dirty="0">
                <a:solidFill>
                  <a:srgbClr val="333333"/>
                </a:solidFill>
                <a:effectLst/>
                <a:latin typeface="Open Sans" panose="020B0606030504020204" pitchFamily="34" charset="0"/>
              </a:rPr>
              <a:t>BU as compared to </a:t>
            </a:r>
            <a:r>
              <a:rPr lang="en-IN" sz="1600" b="0" i="0" dirty="0" smtClean="0">
                <a:solidFill>
                  <a:srgbClr val="333333"/>
                </a:solidFill>
                <a:effectLst/>
                <a:latin typeface="Open Sans" panose="020B0606030504020204" pitchFamily="34" charset="0"/>
              </a:rPr>
              <a:t>1624.465 BU </a:t>
            </a:r>
            <a:r>
              <a:rPr lang="en-IN" sz="1600" b="0" i="0" dirty="0">
                <a:solidFill>
                  <a:srgbClr val="333333"/>
                </a:solidFill>
                <a:effectLst/>
                <a:latin typeface="Open Sans" panose="020B0606030504020204" pitchFamily="34" charset="0"/>
              </a:rPr>
              <a:t>generated during </a:t>
            </a:r>
            <a:r>
              <a:rPr lang="en-IN" sz="1600" b="0" i="0" dirty="0" smtClean="0">
                <a:solidFill>
                  <a:srgbClr val="333333"/>
                </a:solidFill>
                <a:effectLst/>
                <a:latin typeface="Open Sans" panose="020B0606030504020204" pitchFamily="34" charset="0"/>
              </a:rPr>
              <a:t>2022-23, </a:t>
            </a:r>
            <a:r>
              <a:rPr lang="en-IN" sz="1600" b="0" i="0" dirty="0">
                <a:solidFill>
                  <a:srgbClr val="333333"/>
                </a:solidFill>
                <a:effectLst/>
                <a:latin typeface="Open Sans" panose="020B0606030504020204" pitchFamily="34" charset="0"/>
              </a:rPr>
              <a:t>representing a growth of about </a:t>
            </a:r>
            <a:r>
              <a:rPr lang="en-IN" sz="1600" b="0" i="0" dirty="0" smtClean="0">
                <a:solidFill>
                  <a:srgbClr val="333333"/>
                </a:solidFill>
                <a:effectLst/>
                <a:latin typeface="Open Sans" panose="020B0606030504020204" pitchFamily="34" charset="0"/>
              </a:rPr>
              <a:t>7.04%.</a:t>
            </a:r>
            <a:endParaRPr lang="en-IN" sz="1600" b="0" i="0" dirty="0">
              <a:solidFill>
                <a:srgbClr val="333333"/>
              </a:solidFill>
              <a:effectLst/>
              <a:latin typeface="Open Sans" panose="020B0606030504020204" pitchFamily="34" charset="0"/>
            </a:endParaRPr>
          </a:p>
          <a:p>
            <a:pPr algn="l"/>
            <a:r>
              <a:rPr lang="en-IN" sz="1600" b="0" i="0" dirty="0">
                <a:solidFill>
                  <a:srgbClr val="333333"/>
                </a:solidFill>
                <a:effectLst/>
                <a:latin typeface="Open Sans" panose="020B0606030504020204" pitchFamily="34" charset="0"/>
              </a:rPr>
              <a:t> </a:t>
            </a:r>
            <a:r>
              <a:rPr lang="en-IN" b="0" i="0" dirty="0">
                <a:solidFill>
                  <a:srgbClr val="FF0000"/>
                </a:solidFill>
                <a:effectLst/>
                <a:latin typeface="Open Sans" panose="020B0606030504020204" pitchFamily="34" charset="0"/>
              </a:rPr>
              <a:t>BREAK-UP CURRENT FINANCIAL YR GENERATION TARGET</a:t>
            </a:r>
          </a:p>
          <a:p>
            <a:r>
              <a:rPr lang="en-US" sz="1600" b="1" i="0" dirty="0" smtClean="0">
                <a:solidFill>
                  <a:srgbClr val="0070C0"/>
                </a:solidFill>
                <a:effectLst/>
                <a:latin typeface="arial" panose="020B0604020202020204" pitchFamily="34" charset="0"/>
              </a:rPr>
              <a:t>1444.943 </a:t>
            </a:r>
            <a:r>
              <a:rPr lang="en-US" sz="1600" b="1" i="0" dirty="0">
                <a:solidFill>
                  <a:srgbClr val="0070C0"/>
                </a:solidFill>
                <a:effectLst/>
                <a:latin typeface="arial" panose="020B0604020202020204" pitchFamily="34" charset="0"/>
              </a:rPr>
              <a:t>BU Thermal; </a:t>
            </a:r>
          </a:p>
          <a:p>
            <a:r>
              <a:rPr lang="en-US" sz="1600" b="1" dirty="0" smtClean="0">
                <a:solidFill>
                  <a:srgbClr val="0070C0"/>
                </a:solidFill>
                <a:latin typeface="arial" panose="020B0604020202020204" pitchFamily="34" charset="0"/>
              </a:rPr>
              <a:t>147.709</a:t>
            </a:r>
            <a:r>
              <a:rPr lang="en-US" sz="1600" b="1" i="0" dirty="0" smtClean="0">
                <a:solidFill>
                  <a:srgbClr val="0070C0"/>
                </a:solidFill>
                <a:effectLst/>
                <a:latin typeface="arial" panose="020B0604020202020204" pitchFamily="34" charset="0"/>
              </a:rPr>
              <a:t> </a:t>
            </a:r>
            <a:r>
              <a:rPr lang="en-US" sz="1600" b="1" i="0" dirty="0">
                <a:solidFill>
                  <a:srgbClr val="0070C0"/>
                </a:solidFill>
                <a:effectLst/>
                <a:latin typeface="arial" panose="020B0604020202020204" pitchFamily="34" charset="0"/>
              </a:rPr>
              <a:t>BU Hydro; </a:t>
            </a:r>
          </a:p>
          <a:p>
            <a:r>
              <a:rPr lang="en-US" sz="1600" b="1" dirty="0" smtClean="0">
                <a:solidFill>
                  <a:srgbClr val="0070C0"/>
                </a:solidFill>
                <a:latin typeface="arial" panose="020B0604020202020204" pitchFamily="34" charset="0"/>
              </a:rPr>
              <a:t>55</a:t>
            </a:r>
            <a:r>
              <a:rPr lang="en-US" sz="1600" b="1" i="0" dirty="0" smtClean="0">
                <a:solidFill>
                  <a:srgbClr val="0070C0"/>
                </a:solidFill>
                <a:effectLst/>
                <a:latin typeface="arial" panose="020B0604020202020204" pitchFamily="34" charset="0"/>
              </a:rPr>
              <a:t>.348 Nuclear</a:t>
            </a:r>
            <a:r>
              <a:rPr lang="en-US" sz="1600" b="1" i="0" dirty="0">
                <a:solidFill>
                  <a:srgbClr val="0070C0"/>
                </a:solidFill>
                <a:effectLst/>
                <a:latin typeface="arial" panose="020B0604020202020204" pitchFamily="34" charset="0"/>
              </a:rPr>
              <a:t>; and </a:t>
            </a:r>
          </a:p>
          <a:p>
            <a:r>
              <a:rPr lang="en-US" sz="1600" b="1" i="0" dirty="0">
                <a:solidFill>
                  <a:srgbClr val="0070C0"/>
                </a:solidFill>
                <a:effectLst/>
                <a:latin typeface="arial" panose="020B0604020202020204" pitchFamily="34" charset="0"/>
              </a:rPr>
              <a:t>8.000 BU Import from Bhutan</a:t>
            </a:r>
            <a:r>
              <a:rPr lang="en-US" sz="1600" b="0" i="0" dirty="0">
                <a:solidFill>
                  <a:srgbClr val="0070C0"/>
                </a:solidFill>
                <a:effectLst/>
                <a:latin typeface="arial" panose="020B0604020202020204" pitchFamily="34" charset="0"/>
              </a:rPr>
              <a:t>.</a:t>
            </a:r>
          </a:p>
          <a:p>
            <a:r>
              <a:rPr lang="en-US" sz="1600" b="1" dirty="0" smtClean="0">
                <a:solidFill>
                  <a:srgbClr val="0070C0"/>
                </a:solidFill>
              </a:rPr>
              <a:t>244.00 </a:t>
            </a:r>
            <a:r>
              <a:rPr lang="en-US" sz="1600" b="1" dirty="0">
                <a:solidFill>
                  <a:srgbClr val="0070C0"/>
                </a:solidFill>
              </a:rPr>
              <a:t>BU </a:t>
            </a:r>
            <a:r>
              <a:rPr lang="en-US" sz="1600" b="1" dirty="0" smtClean="0">
                <a:solidFill>
                  <a:srgbClr val="0070C0"/>
                </a:solidFill>
              </a:rPr>
              <a:t>RES (Excluding Large Hydro)</a:t>
            </a:r>
            <a:r>
              <a:rPr lang="en-US" sz="1600" dirty="0">
                <a:solidFill>
                  <a:srgbClr val="0070C0"/>
                </a:solidFill>
              </a:rPr>
              <a:t/>
            </a:r>
            <a:br>
              <a:rPr lang="en-US" sz="1600" dirty="0">
                <a:solidFill>
                  <a:srgbClr val="0070C0"/>
                </a:solidFill>
              </a:rPr>
            </a:br>
            <a:endParaRPr lang="en-US" sz="1600" dirty="0">
              <a:solidFill>
                <a:srgbClr val="0070C0"/>
              </a:solidFill>
            </a:endParaRPr>
          </a:p>
        </p:txBody>
      </p:sp>
    </p:spTree>
    <p:extLst>
      <p:ext uri="{BB962C8B-B14F-4D97-AF65-F5344CB8AC3E}">
        <p14:creationId xmlns:p14="http://schemas.microsoft.com/office/powerpoint/2010/main" val="789854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820" y="326004"/>
            <a:ext cx="9621078" cy="1081378"/>
          </a:xfrm>
          <a:solidFill>
            <a:schemeClr val="accent1">
              <a:lumMod val="20000"/>
              <a:lumOff val="80000"/>
            </a:schemeClr>
          </a:solidFill>
        </p:spPr>
        <p:txBody>
          <a:bodyPr/>
          <a:lstStyle/>
          <a:p>
            <a:r>
              <a:rPr lang="en-US" dirty="0" smtClean="0"/>
              <a:t>Installed </a:t>
            </a:r>
            <a:r>
              <a:rPr lang="en-US" dirty="0"/>
              <a:t>Generation Capacity </a:t>
            </a:r>
            <a:r>
              <a:rPr lang="en-US" dirty="0" smtClean="0"/>
              <a:t>(Sector wise) </a:t>
            </a:r>
            <a:r>
              <a:rPr lang="en-US" dirty="0"/>
              <a:t>as on 28.02.2025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7403" y="2067340"/>
            <a:ext cx="9776549" cy="322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96007" y="4723075"/>
            <a:ext cx="1025718" cy="400110"/>
          </a:xfrm>
          <a:prstGeom prst="rect">
            <a:avLst/>
          </a:prstGeom>
          <a:noFill/>
        </p:spPr>
        <p:txBody>
          <a:bodyPr wrap="square" rtlCol="0">
            <a:spAutoFit/>
          </a:bodyPr>
          <a:lstStyle/>
          <a:p>
            <a:r>
              <a:rPr lang="en-US" sz="2000" b="1" dirty="0" smtClean="0"/>
              <a:t>100%</a:t>
            </a:r>
            <a:endParaRPr lang="en-US" sz="2000" b="1" dirty="0"/>
          </a:p>
        </p:txBody>
      </p:sp>
    </p:spTree>
    <p:extLst>
      <p:ext uri="{BB962C8B-B14F-4D97-AF65-F5344CB8AC3E}">
        <p14:creationId xmlns:p14="http://schemas.microsoft.com/office/powerpoint/2010/main" val="1258960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430" y="326003"/>
            <a:ext cx="9501807" cy="978011"/>
          </a:xfrm>
          <a:solidFill>
            <a:schemeClr val="accent1">
              <a:lumMod val="20000"/>
              <a:lumOff val="80000"/>
            </a:schemeClr>
          </a:solidFill>
        </p:spPr>
        <p:txBody>
          <a:bodyPr>
            <a:normAutofit/>
          </a:bodyPr>
          <a:lstStyle/>
          <a:p>
            <a:r>
              <a:rPr lang="en-US" dirty="0" smtClean="0"/>
              <a:t>Installed </a:t>
            </a:r>
            <a:r>
              <a:rPr lang="en-US" dirty="0"/>
              <a:t>Generation Capacity </a:t>
            </a:r>
            <a:r>
              <a:rPr lang="en-US" dirty="0" smtClean="0"/>
              <a:t>(Fuel wise) </a:t>
            </a:r>
            <a:r>
              <a:rPr lang="en-US" dirty="0"/>
              <a:t>as on 28.02.2025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224" y="1812898"/>
            <a:ext cx="11738776" cy="4222142"/>
          </a:xfrm>
          <a:prstGeom prst="rect">
            <a:avLst/>
          </a:prstGeom>
          <a:solidFill>
            <a:schemeClr val="bg1"/>
          </a:solidFill>
          <a:ln>
            <a:noFill/>
          </a:ln>
          <a:effectLst/>
        </p:spPr>
      </p:pic>
    </p:spTree>
    <p:extLst>
      <p:ext uri="{BB962C8B-B14F-4D97-AF65-F5344CB8AC3E}">
        <p14:creationId xmlns:p14="http://schemas.microsoft.com/office/powerpoint/2010/main" val="897574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r>
              <a:rPr lang="en-US" dirty="0"/>
              <a:t>The annual growth in generation during recent years is as under:</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0706" y="1900362"/>
            <a:ext cx="9032682" cy="422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49002" y="6329238"/>
            <a:ext cx="3641697"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Provisional up to February,2025</a:t>
            </a:r>
            <a:endParaRPr lang="en-US" dirty="0"/>
          </a:p>
        </p:txBody>
      </p:sp>
    </p:spTree>
    <p:extLst>
      <p:ext uri="{BB962C8B-B14F-4D97-AF65-F5344CB8AC3E}">
        <p14:creationId xmlns:p14="http://schemas.microsoft.com/office/powerpoint/2010/main" val="1716673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431" y="572495"/>
            <a:ext cx="9565418" cy="985961"/>
          </a:xfrm>
          <a:solidFill>
            <a:srgbClr val="00B0F0"/>
          </a:solidFill>
        </p:spPr>
        <p:txBody>
          <a:bodyPr>
            <a:normAutofit fontScale="90000"/>
          </a:bodyPr>
          <a:lstStyle/>
          <a:p>
            <a:r>
              <a:rPr lang="en-US" dirty="0" smtClean="0"/>
              <a:t>Total </a:t>
            </a:r>
            <a:r>
              <a:rPr lang="en-US" dirty="0"/>
              <a:t>Generation and growth over previous year in the country during 2009-10 to 2024-25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70367768"/>
              </p:ext>
            </p:extLst>
          </p:nvPr>
        </p:nvGraphicFramePr>
        <p:xfrm>
          <a:off x="2697714" y="1935851"/>
          <a:ext cx="7114196" cy="3947160"/>
        </p:xfrm>
        <a:graphic>
          <a:graphicData uri="http://schemas.openxmlformats.org/drawingml/2006/table">
            <a:tbl>
              <a:tblPr firstRow="1" firstCol="1" lastRow="1" lastCol="1" bandRow="1" bandCol="1"/>
              <a:tblGrid>
                <a:gridCol w="1446409"/>
                <a:gridCol w="2237489"/>
                <a:gridCol w="3430298"/>
              </a:tblGrid>
              <a:tr h="338176">
                <a:tc>
                  <a:txBody>
                    <a:bodyPr/>
                    <a:lstStyle/>
                    <a:p>
                      <a:pPr marL="6350" marR="0" algn="ctr">
                        <a:spcBef>
                          <a:spcPts val="800"/>
                        </a:spcBef>
                        <a:spcAft>
                          <a:spcPts val="0"/>
                        </a:spcAft>
                      </a:pPr>
                      <a:r>
                        <a:rPr lang="en-US" sz="1400" b="1" spc="-20" dirty="0">
                          <a:effectLst/>
                          <a:latin typeface="Calibri"/>
                          <a:ea typeface="Calibri"/>
                          <a:cs typeface="Times New Roman"/>
                        </a:rPr>
                        <a:t>Year</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48590" marR="124460" indent="541020" algn="l">
                        <a:lnSpc>
                          <a:spcPts val="1350"/>
                        </a:lnSpc>
                        <a:spcBef>
                          <a:spcPts val="15"/>
                        </a:spcBef>
                        <a:spcAft>
                          <a:spcPts val="0"/>
                        </a:spcAft>
                      </a:pPr>
                      <a:r>
                        <a:rPr lang="en-US" sz="1400" b="1" dirty="0">
                          <a:effectLst/>
                          <a:latin typeface="Calibri"/>
                          <a:ea typeface="Calibri"/>
                          <a:cs typeface="Times New Roman"/>
                        </a:rPr>
                        <a:t>Total Generation (Including</a:t>
                      </a:r>
                      <a:r>
                        <a:rPr lang="en-US" sz="1400" b="1" spc="-65" dirty="0">
                          <a:effectLst/>
                          <a:latin typeface="Calibri"/>
                          <a:ea typeface="Calibri"/>
                          <a:cs typeface="Times New Roman"/>
                        </a:rPr>
                        <a:t> </a:t>
                      </a:r>
                      <a:r>
                        <a:rPr lang="en-US" sz="1400" b="1" dirty="0">
                          <a:effectLst/>
                          <a:latin typeface="Calibri"/>
                          <a:ea typeface="Calibri"/>
                          <a:cs typeface="Times New Roman"/>
                        </a:rPr>
                        <a:t>Renewable</a:t>
                      </a:r>
                      <a:r>
                        <a:rPr lang="en-US" sz="1400" b="1" spc="-55" dirty="0">
                          <a:effectLst/>
                          <a:latin typeface="Calibri"/>
                          <a:ea typeface="Calibri"/>
                          <a:cs typeface="Times New Roman"/>
                        </a:rPr>
                        <a:t> </a:t>
                      </a:r>
                      <a:r>
                        <a:rPr lang="en-US" sz="1400" b="1" dirty="0">
                          <a:effectLst/>
                          <a:latin typeface="Calibri"/>
                          <a:ea typeface="Calibri"/>
                          <a:cs typeface="Times New Roman"/>
                        </a:rPr>
                        <a:t>Sources)</a:t>
                      </a:r>
                      <a:r>
                        <a:rPr lang="en-US" sz="1400" b="1" spc="-55" dirty="0">
                          <a:effectLst/>
                          <a:latin typeface="Calibri"/>
                          <a:ea typeface="Calibri"/>
                          <a:cs typeface="Times New Roman"/>
                        </a:rPr>
                        <a:t> </a:t>
                      </a:r>
                      <a:r>
                        <a:rPr lang="en-US" sz="1400" b="1" dirty="0">
                          <a:effectLst/>
                          <a:latin typeface="Calibri"/>
                          <a:ea typeface="Calibri"/>
                          <a:cs typeface="Times New Roman"/>
                        </a:rPr>
                        <a:t>(BU)</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28575" cap="flat" cmpd="sng" algn="ctr">
                      <a:solidFill>
                        <a:srgbClr val="EDEBE0"/>
                      </a:solidFill>
                      <a:prstDash val="solid"/>
                      <a:round/>
                      <a:headEnd type="none" w="med" len="med"/>
                      <a:tailEnd type="none" w="med" len="med"/>
                    </a:lnB>
                    <a:solidFill>
                      <a:schemeClr val="accent3">
                        <a:lumMod val="20000"/>
                        <a:lumOff val="80000"/>
                      </a:schemeClr>
                    </a:solidFill>
                  </a:tcPr>
                </a:tc>
                <a:tc>
                  <a:txBody>
                    <a:bodyPr/>
                    <a:lstStyle/>
                    <a:p>
                      <a:pPr marL="457200" marR="0" algn="l">
                        <a:spcBef>
                          <a:spcPts val="800"/>
                        </a:spcBef>
                        <a:spcAft>
                          <a:spcPts val="0"/>
                        </a:spcAft>
                      </a:pPr>
                      <a:r>
                        <a:rPr lang="en-US" sz="1400" b="1">
                          <a:effectLst/>
                          <a:latin typeface="Calibri"/>
                          <a:ea typeface="Calibri"/>
                          <a:cs typeface="Times New Roman"/>
                        </a:rPr>
                        <a:t>%</a:t>
                      </a:r>
                      <a:r>
                        <a:rPr lang="en-US" sz="1400" b="1" spc="-10">
                          <a:effectLst/>
                          <a:latin typeface="Calibri"/>
                          <a:ea typeface="Calibri"/>
                          <a:cs typeface="Times New Roman"/>
                        </a:rPr>
                        <a:t> Growth</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28575" cap="flat" cmpd="sng" algn="ctr">
                      <a:solidFill>
                        <a:srgbClr val="EDEBE0"/>
                      </a:solidFill>
                      <a:prstDash val="solid"/>
                      <a:round/>
                      <a:headEnd type="none" w="med" len="med"/>
                      <a:tailEnd type="none" w="med" len="med"/>
                    </a:lnB>
                    <a:solidFill>
                      <a:schemeClr val="accent3">
                        <a:lumMod val="20000"/>
                        <a:lumOff val="80000"/>
                      </a:schemeClr>
                    </a:solidFill>
                  </a:tcPr>
                </a:tc>
              </a:tr>
              <a:tr h="192214">
                <a:tc>
                  <a:txBody>
                    <a:bodyPr/>
                    <a:lstStyle/>
                    <a:p>
                      <a:pPr marL="529590" marR="0" algn="l">
                        <a:spcBef>
                          <a:spcPts val="100"/>
                        </a:spcBef>
                        <a:spcAft>
                          <a:spcPts val="0"/>
                        </a:spcAft>
                      </a:pPr>
                      <a:r>
                        <a:rPr lang="en-US" sz="1400" spc="-10">
                          <a:effectLst/>
                          <a:latin typeface="Calibri"/>
                          <a:ea typeface="Calibri"/>
                          <a:cs typeface="Times New Roman"/>
                        </a:rPr>
                        <a:t>2009-</a:t>
                      </a:r>
                      <a:r>
                        <a:rPr lang="en-US" sz="1400" spc="-25">
                          <a:effectLst/>
                          <a:latin typeface="Calibri"/>
                          <a:ea typeface="Calibri"/>
                          <a:cs typeface="Times New Roman"/>
                        </a:rPr>
                        <a:t>10</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00"/>
                        </a:spcBef>
                        <a:spcAft>
                          <a:spcPts val="0"/>
                        </a:spcAft>
                      </a:pPr>
                      <a:r>
                        <a:rPr lang="en-US" sz="1400" spc="-10" dirty="0">
                          <a:effectLst/>
                          <a:latin typeface="Calibri"/>
                          <a:ea typeface="Calibri"/>
                          <a:cs typeface="Times New Roman"/>
                        </a:rPr>
                        <a:t>808.498</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28575" cap="flat" cmpd="sng" algn="ctr">
                      <a:solidFill>
                        <a:srgbClr val="EDEBE0"/>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00"/>
                        </a:spcBef>
                        <a:spcAft>
                          <a:spcPts val="0"/>
                        </a:spcAft>
                      </a:pPr>
                      <a:r>
                        <a:rPr lang="en-US" sz="1400" spc="-20" dirty="0">
                          <a:effectLst/>
                          <a:latin typeface="Calibri"/>
                          <a:ea typeface="Calibri"/>
                          <a:cs typeface="Times New Roman"/>
                        </a:rPr>
                        <a:t>7.56</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28575" cap="flat" cmpd="sng" algn="ctr">
                      <a:solidFill>
                        <a:srgbClr val="EDEBE0"/>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29590" marR="0" algn="l">
                        <a:spcBef>
                          <a:spcPts val="125"/>
                        </a:spcBef>
                        <a:spcAft>
                          <a:spcPts val="0"/>
                        </a:spcAft>
                      </a:pPr>
                      <a:r>
                        <a:rPr lang="en-US" sz="1400" spc="-10">
                          <a:effectLst/>
                          <a:latin typeface="Calibri"/>
                          <a:ea typeface="Calibri"/>
                          <a:cs typeface="Times New Roman"/>
                        </a:rPr>
                        <a:t>2010-</a:t>
                      </a:r>
                      <a:r>
                        <a:rPr lang="en-US" sz="1400" spc="-25">
                          <a:effectLst/>
                          <a:latin typeface="Calibri"/>
                          <a:ea typeface="Calibri"/>
                          <a:cs typeface="Times New Roman"/>
                        </a:rPr>
                        <a:t>11</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25"/>
                        </a:spcBef>
                        <a:spcAft>
                          <a:spcPts val="0"/>
                        </a:spcAft>
                      </a:pPr>
                      <a:r>
                        <a:rPr lang="en-US" sz="1400" spc="-10" dirty="0">
                          <a:effectLst/>
                          <a:latin typeface="Calibri"/>
                          <a:ea typeface="Calibri"/>
                          <a:cs typeface="Times New Roman"/>
                        </a:rPr>
                        <a:t>850.387</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0" algn="ctr">
                        <a:spcBef>
                          <a:spcPts val="125"/>
                        </a:spcBef>
                        <a:spcAft>
                          <a:spcPts val="0"/>
                        </a:spcAft>
                      </a:pPr>
                      <a:r>
                        <a:rPr lang="en-US" sz="1400" spc="-20" dirty="0">
                          <a:effectLst/>
                          <a:latin typeface="Calibri"/>
                          <a:ea typeface="Calibri"/>
                          <a:cs typeface="Times New Roman"/>
                        </a:rPr>
                        <a:t>5.59</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5217">
                <a:tc>
                  <a:txBody>
                    <a:bodyPr/>
                    <a:lstStyle/>
                    <a:p>
                      <a:pPr marL="529590" marR="0" algn="l">
                        <a:spcBef>
                          <a:spcPts val="125"/>
                        </a:spcBef>
                        <a:spcAft>
                          <a:spcPts val="0"/>
                        </a:spcAft>
                      </a:pPr>
                      <a:r>
                        <a:rPr lang="en-US" sz="1400" spc="-10">
                          <a:effectLst/>
                          <a:latin typeface="Calibri"/>
                          <a:ea typeface="Calibri"/>
                          <a:cs typeface="Times New Roman"/>
                        </a:rPr>
                        <a:t>2011-</a:t>
                      </a:r>
                      <a:r>
                        <a:rPr lang="en-US" sz="1400" spc="-25">
                          <a:effectLst/>
                          <a:latin typeface="Calibri"/>
                          <a:ea typeface="Calibri"/>
                          <a:cs typeface="Times New Roman"/>
                        </a:rPr>
                        <a:t>12</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25"/>
                        </a:spcBef>
                        <a:spcAft>
                          <a:spcPts val="0"/>
                        </a:spcAft>
                      </a:pPr>
                      <a:r>
                        <a:rPr lang="en-US" sz="1400" spc="-10" dirty="0">
                          <a:effectLst/>
                          <a:latin typeface="Calibri"/>
                          <a:ea typeface="Calibri"/>
                          <a:cs typeface="Times New Roman"/>
                        </a:rPr>
                        <a:t>928.113</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9.14</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29590" marR="0" algn="l">
                        <a:spcBef>
                          <a:spcPts val="125"/>
                        </a:spcBef>
                        <a:spcAft>
                          <a:spcPts val="0"/>
                        </a:spcAft>
                      </a:pPr>
                      <a:r>
                        <a:rPr lang="en-US" sz="1400" spc="-10">
                          <a:effectLst/>
                          <a:latin typeface="Calibri"/>
                          <a:ea typeface="Calibri"/>
                          <a:cs typeface="Times New Roman"/>
                        </a:rPr>
                        <a:t>2012-</a:t>
                      </a:r>
                      <a:r>
                        <a:rPr lang="en-US" sz="1400" spc="-25">
                          <a:effectLst/>
                          <a:latin typeface="Calibri"/>
                          <a:ea typeface="Calibri"/>
                          <a:cs typeface="Times New Roman"/>
                        </a:rPr>
                        <a:t>13</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25"/>
                        </a:spcBef>
                        <a:spcAft>
                          <a:spcPts val="0"/>
                        </a:spcAft>
                      </a:pPr>
                      <a:r>
                        <a:rPr lang="en-US" sz="1400" spc="-10" dirty="0">
                          <a:effectLst/>
                          <a:latin typeface="Calibri"/>
                          <a:ea typeface="Calibri"/>
                          <a:cs typeface="Times New Roman"/>
                        </a:rPr>
                        <a:t>969.506</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0" algn="ctr">
                        <a:spcBef>
                          <a:spcPts val="125"/>
                        </a:spcBef>
                        <a:spcAft>
                          <a:spcPts val="0"/>
                        </a:spcAft>
                      </a:pPr>
                      <a:r>
                        <a:rPr lang="en-US" sz="1400" spc="-20" dirty="0">
                          <a:effectLst/>
                          <a:latin typeface="Calibri"/>
                          <a:ea typeface="Calibri"/>
                          <a:cs typeface="Times New Roman"/>
                        </a:rPr>
                        <a:t>4.46</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5217">
                <a:tc>
                  <a:txBody>
                    <a:bodyPr/>
                    <a:lstStyle/>
                    <a:p>
                      <a:pPr marL="529590" marR="0" algn="l">
                        <a:spcBef>
                          <a:spcPts val="125"/>
                        </a:spcBef>
                        <a:spcAft>
                          <a:spcPts val="0"/>
                        </a:spcAft>
                      </a:pPr>
                      <a:r>
                        <a:rPr lang="en-US" sz="1400" spc="-10">
                          <a:effectLst/>
                          <a:latin typeface="Calibri"/>
                          <a:ea typeface="Calibri"/>
                          <a:cs typeface="Times New Roman"/>
                        </a:rPr>
                        <a:t>2013-</a:t>
                      </a:r>
                      <a:r>
                        <a:rPr lang="en-US" sz="1400" spc="-25">
                          <a:effectLst/>
                          <a:latin typeface="Calibri"/>
                          <a:ea typeface="Calibri"/>
                          <a:cs typeface="Times New Roman"/>
                        </a:rPr>
                        <a:t>14</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25"/>
                        </a:spcBef>
                        <a:spcAft>
                          <a:spcPts val="0"/>
                        </a:spcAft>
                      </a:pPr>
                      <a:r>
                        <a:rPr lang="en-US" sz="1400" spc="-10">
                          <a:effectLst/>
                          <a:latin typeface="Calibri"/>
                          <a:ea typeface="Calibri"/>
                          <a:cs typeface="Times New Roman"/>
                        </a:rPr>
                        <a:t>1,020.200</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5.23</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29590" marR="0" algn="l">
                        <a:spcBef>
                          <a:spcPts val="115"/>
                        </a:spcBef>
                        <a:spcAft>
                          <a:spcPts val="0"/>
                        </a:spcAft>
                      </a:pPr>
                      <a:r>
                        <a:rPr lang="en-US" sz="1400" spc="-10">
                          <a:effectLst/>
                          <a:latin typeface="Calibri"/>
                          <a:ea typeface="Calibri"/>
                          <a:cs typeface="Times New Roman"/>
                        </a:rPr>
                        <a:t>2014-</a:t>
                      </a:r>
                      <a:r>
                        <a:rPr lang="en-US" sz="1400" spc="-25">
                          <a:effectLst/>
                          <a:latin typeface="Calibri"/>
                          <a:ea typeface="Calibri"/>
                          <a:cs typeface="Times New Roman"/>
                        </a:rPr>
                        <a:t>15</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15"/>
                        </a:spcBef>
                        <a:spcAft>
                          <a:spcPts val="0"/>
                        </a:spcAft>
                      </a:pPr>
                      <a:r>
                        <a:rPr lang="en-US" sz="1400" spc="-10">
                          <a:effectLst/>
                          <a:latin typeface="Calibri"/>
                          <a:ea typeface="Calibri"/>
                          <a:cs typeface="Times New Roman"/>
                        </a:rPr>
                        <a:t>1,110.392</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15"/>
                        </a:spcBef>
                        <a:spcAft>
                          <a:spcPts val="0"/>
                        </a:spcAft>
                      </a:pPr>
                      <a:r>
                        <a:rPr lang="en-US" sz="1400" spc="-20" dirty="0">
                          <a:effectLst/>
                          <a:latin typeface="Calibri"/>
                          <a:ea typeface="Calibri"/>
                          <a:cs typeface="Times New Roman"/>
                        </a:rPr>
                        <a:t>8.84</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29590" marR="0" algn="l">
                        <a:spcBef>
                          <a:spcPts val="125"/>
                        </a:spcBef>
                        <a:spcAft>
                          <a:spcPts val="0"/>
                        </a:spcAft>
                      </a:pPr>
                      <a:r>
                        <a:rPr lang="en-US" sz="1400" spc="-10">
                          <a:effectLst/>
                          <a:latin typeface="Calibri"/>
                          <a:ea typeface="Calibri"/>
                          <a:cs typeface="Times New Roman"/>
                        </a:rPr>
                        <a:t>2015-</a:t>
                      </a:r>
                      <a:r>
                        <a:rPr lang="en-US" sz="1400" spc="-25">
                          <a:effectLst/>
                          <a:latin typeface="Calibri"/>
                          <a:ea typeface="Calibri"/>
                          <a:cs typeface="Times New Roman"/>
                        </a:rPr>
                        <a:t>16</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25"/>
                        </a:spcBef>
                        <a:spcAft>
                          <a:spcPts val="0"/>
                        </a:spcAft>
                      </a:pPr>
                      <a:r>
                        <a:rPr lang="en-US" sz="1400" spc="-10">
                          <a:effectLst/>
                          <a:latin typeface="Calibri"/>
                          <a:ea typeface="Calibri"/>
                          <a:cs typeface="Times New Roman"/>
                        </a:rPr>
                        <a:t>1,173.603</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5.69</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5818">
                <a:tc>
                  <a:txBody>
                    <a:bodyPr/>
                    <a:lstStyle/>
                    <a:p>
                      <a:pPr marL="529590" marR="0" algn="l">
                        <a:spcBef>
                          <a:spcPts val="125"/>
                        </a:spcBef>
                        <a:spcAft>
                          <a:spcPts val="0"/>
                        </a:spcAft>
                      </a:pPr>
                      <a:r>
                        <a:rPr lang="en-US" sz="1400" spc="-10">
                          <a:effectLst/>
                          <a:latin typeface="Calibri"/>
                          <a:ea typeface="Calibri"/>
                          <a:cs typeface="Times New Roman"/>
                        </a:rPr>
                        <a:t>2016-</a:t>
                      </a:r>
                      <a:r>
                        <a:rPr lang="en-US" sz="1400" spc="-25">
                          <a:effectLst/>
                          <a:latin typeface="Calibri"/>
                          <a:ea typeface="Calibri"/>
                          <a:cs typeface="Times New Roman"/>
                        </a:rPr>
                        <a:t>17</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25"/>
                        </a:spcBef>
                        <a:spcAft>
                          <a:spcPts val="0"/>
                        </a:spcAft>
                      </a:pPr>
                      <a:r>
                        <a:rPr lang="en-US" sz="1400" spc="-10">
                          <a:effectLst/>
                          <a:latin typeface="Calibri"/>
                          <a:ea typeface="Calibri"/>
                          <a:cs typeface="Times New Roman"/>
                        </a:rPr>
                        <a:t>1,241.689</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5.80</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46735" marR="0" algn="l">
                        <a:spcBef>
                          <a:spcPts val="125"/>
                        </a:spcBef>
                        <a:spcAft>
                          <a:spcPts val="0"/>
                        </a:spcAft>
                      </a:pPr>
                      <a:r>
                        <a:rPr lang="en-US" sz="1400" spc="-10">
                          <a:effectLst/>
                          <a:latin typeface="Calibri"/>
                          <a:ea typeface="Calibri"/>
                          <a:cs typeface="Times New Roman"/>
                        </a:rPr>
                        <a:t>2017-</a:t>
                      </a:r>
                      <a:r>
                        <a:rPr lang="en-US" sz="1400" spc="-25">
                          <a:effectLst/>
                          <a:latin typeface="Calibri"/>
                          <a:ea typeface="Calibri"/>
                          <a:cs typeface="Times New Roman"/>
                        </a:rPr>
                        <a:t>18</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25"/>
                        </a:spcBef>
                        <a:spcAft>
                          <a:spcPts val="0"/>
                        </a:spcAft>
                      </a:pPr>
                      <a:r>
                        <a:rPr lang="en-US" sz="1400" spc="-10">
                          <a:effectLst/>
                          <a:latin typeface="Calibri"/>
                          <a:ea typeface="Calibri"/>
                          <a:cs typeface="Times New Roman"/>
                        </a:rPr>
                        <a:t>1,308.146</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5.35</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5217">
                <a:tc>
                  <a:txBody>
                    <a:bodyPr/>
                    <a:lstStyle/>
                    <a:p>
                      <a:pPr marL="529590" marR="0" algn="l">
                        <a:spcBef>
                          <a:spcPts val="125"/>
                        </a:spcBef>
                        <a:spcAft>
                          <a:spcPts val="0"/>
                        </a:spcAft>
                      </a:pPr>
                      <a:r>
                        <a:rPr lang="en-US" sz="1400" spc="-10">
                          <a:effectLst/>
                          <a:latin typeface="Calibri"/>
                          <a:ea typeface="Calibri"/>
                          <a:cs typeface="Times New Roman"/>
                        </a:rPr>
                        <a:t>2018-</a:t>
                      </a:r>
                      <a:r>
                        <a:rPr lang="en-US" sz="1400" spc="-25">
                          <a:effectLst/>
                          <a:latin typeface="Calibri"/>
                          <a:ea typeface="Calibri"/>
                          <a:cs typeface="Times New Roman"/>
                        </a:rPr>
                        <a:t>19</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25"/>
                        </a:spcBef>
                        <a:spcAft>
                          <a:spcPts val="0"/>
                        </a:spcAft>
                      </a:pPr>
                      <a:r>
                        <a:rPr lang="en-US" sz="1400" spc="-10">
                          <a:effectLst/>
                          <a:latin typeface="Calibri"/>
                          <a:ea typeface="Calibri"/>
                          <a:cs typeface="Times New Roman"/>
                        </a:rPr>
                        <a:t>1,376.095</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5.19</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617">
                <a:tc>
                  <a:txBody>
                    <a:bodyPr/>
                    <a:lstStyle/>
                    <a:p>
                      <a:pPr marL="529590" marR="0" algn="l">
                        <a:spcBef>
                          <a:spcPts val="115"/>
                        </a:spcBef>
                        <a:spcAft>
                          <a:spcPts val="0"/>
                        </a:spcAft>
                      </a:pPr>
                      <a:r>
                        <a:rPr lang="en-US" sz="1400" spc="-10">
                          <a:effectLst/>
                          <a:latin typeface="Calibri"/>
                          <a:ea typeface="Calibri"/>
                          <a:cs typeface="Times New Roman"/>
                        </a:rPr>
                        <a:t>2019-</a:t>
                      </a:r>
                      <a:r>
                        <a:rPr lang="en-US" sz="1400" spc="-25">
                          <a:effectLst/>
                          <a:latin typeface="Calibri"/>
                          <a:ea typeface="Calibri"/>
                          <a:cs typeface="Times New Roman"/>
                        </a:rPr>
                        <a:t>20</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15"/>
                        </a:spcBef>
                        <a:spcAft>
                          <a:spcPts val="0"/>
                        </a:spcAft>
                      </a:pPr>
                      <a:r>
                        <a:rPr lang="en-US" sz="1400" spc="-10">
                          <a:effectLst/>
                          <a:latin typeface="Calibri"/>
                          <a:ea typeface="Calibri"/>
                          <a:cs typeface="Times New Roman"/>
                        </a:rPr>
                        <a:t>1,389.102</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0" algn="ctr">
                        <a:spcBef>
                          <a:spcPts val="115"/>
                        </a:spcBef>
                        <a:spcAft>
                          <a:spcPts val="0"/>
                        </a:spcAft>
                      </a:pPr>
                      <a:r>
                        <a:rPr lang="en-US" sz="1400" spc="-20" dirty="0">
                          <a:effectLst/>
                          <a:latin typeface="Calibri"/>
                          <a:ea typeface="Calibri"/>
                          <a:cs typeface="Times New Roman"/>
                        </a:rPr>
                        <a:t>0.95</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29590" marR="0" algn="l">
                        <a:spcBef>
                          <a:spcPts val="125"/>
                        </a:spcBef>
                        <a:spcAft>
                          <a:spcPts val="0"/>
                        </a:spcAft>
                      </a:pPr>
                      <a:r>
                        <a:rPr lang="en-US" sz="1400" spc="-10">
                          <a:effectLst/>
                          <a:latin typeface="Calibri"/>
                          <a:ea typeface="Calibri"/>
                          <a:cs typeface="Times New Roman"/>
                        </a:rPr>
                        <a:t>2020-</a:t>
                      </a:r>
                      <a:r>
                        <a:rPr lang="en-US" sz="1400" spc="-25">
                          <a:effectLst/>
                          <a:latin typeface="Calibri"/>
                          <a:ea typeface="Calibri"/>
                          <a:cs typeface="Times New Roman"/>
                        </a:rPr>
                        <a:t>21</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9325" algn="r">
                        <a:spcBef>
                          <a:spcPts val="125"/>
                        </a:spcBef>
                        <a:spcAft>
                          <a:spcPts val="0"/>
                        </a:spcAft>
                      </a:pPr>
                      <a:r>
                        <a:rPr lang="en-US" sz="1400" spc="-10">
                          <a:effectLst/>
                          <a:latin typeface="Calibri"/>
                          <a:ea typeface="Calibri"/>
                          <a:cs typeface="Times New Roman"/>
                        </a:rPr>
                        <a:t>1,381.855</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42545" algn="ctr">
                        <a:spcBef>
                          <a:spcPts val="125"/>
                        </a:spcBef>
                        <a:spcAft>
                          <a:spcPts val="0"/>
                        </a:spcAft>
                      </a:pPr>
                      <a:r>
                        <a:rPr lang="en-US" sz="1400" spc="-10" dirty="0">
                          <a:effectLst/>
                          <a:latin typeface="Calibri"/>
                          <a:ea typeface="Calibri"/>
                          <a:cs typeface="Times New Roman"/>
                        </a:rPr>
                        <a:t>-</a:t>
                      </a:r>
                      <a:r>
                        <a:rPr lang="en-US" sz="1400" spc="-20" dirty="0">
                          <a:effectLst/>
                          <a:latin typeface="Calibri"/>
                          <a:ea typeface="Calibri"/>
                          <a:cs typeface="Times New Roman"/>
                        </a:rPr>
                        <a:t>0.52</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5217">
                <a:tc>
                  <a:txBody>
                    <a:bodyPr/>
                    <a:lstStyle/>
                    <a:p>
                      <a:pPr marL="529590" marR="0" algn="l">
                        <a:spcBef>
                          <a:spcPts val="125"/>
                        </a:spcBef>
                        <a:spcAft>
                          <a:spcPts val="0"/>
                        </a:spcAft>
                      </a:pPr>
                      <a:r>
                        <a:rPr lang="en-US" sz="1400" spc="-10">
                          <a:effectLst/>
                          <a:latin typeface="Calibri"/>
                          <a:ea typeface="Calibri"/>
                          <a:cs typeface="Times New Roman"/>
                        </a:rPr>
                        <a:t>2021-</a:t>
                      </a:r>
                      <a:r>
                        <a:rPr lang="en-US" sz="1400" spc="-25">
                          <a:effectLst/>
                          <a:latin typeface="Calibri"/>
                          <a:ea typeface="Calibri"/>
                          <a:cs typeface="Times New Roman"/>
                        </a:rPr>
                        <a:t>22</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25"/>
                        </a:spcBef>
                        <a:spcAft>
                          <a:spcPts val="0"/>
                        </a:spcAft>
                      </a:pPr>
                      <a:r>
                        <a:rPr lang="en-US" sz="1400" spc="-10">
                          <a:effectLst/>
                          <a:latin typeface="Calibri"/>
                          <a:ea typeface="Calibri"/>
                          <a:cs typeface="Times New Roman"/>
                        </a:rPr>
                        <a:t>1,491.859</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0" algn="ctr">
                        <a:spcBef>
                          <a:spcPts val="125"/>
                        </a:spcBef>
                        <a:spcAft>
                          <a:spcPts val="0"/>
                        </a:spcAft>
                      </a:pPr>
                      <a:r>
                        <a:rPr lang="en-US" sz="1400" spc="-20" dirty="0">
                          <a:effectLst/>
                          <a:latin typeface="Calibri"/>
                          <a:ea typeface="Calibri"/>
                          <a:cs typeface="Times New Roman"/>
                        </a:rPr>
                        <a:t>7.96</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29590" marR="0" algn="l">
                        <a:spcBef>
                          <a:spcPts val="125"/>
                        </a:spcBef>
                        <a:spcAft>
                          <a:spcPts val="0"/>
                        </a:spcAft>
                      </a:pPr>
                      <a:r>
                        <a:rPr lang="en-US" sz="1400" spc="-10">
                          <a:effectLst/>
                          <a:latin typeface="Calibri"/>
                          <a:ea typeface="Calibri"/>
                          <a:cs typeface="Times New Roman"/>
                        </a:rPr>
                        <a:t>2022-</a:t>
                      </a:r>
                      <a:r>
                        <a:rPr lang="en-US" sz="1400" spc="-25">
                          <a:effectLst/>
                          <a:latin typeface="Calibri"/>
                          <a:ea typeface="Calibri"/>
                          <a:cs typeface="Times New Roman"/>
                        </a:rPr>
                        <a:t>23</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25"/>
                        </a:spcBef>
                        <a:spcAft>
                          <a:spcPts val="0"/>
                        </a:spcAft>
                      </a:pPr>
                      <a:r>
                        <a:rPr lang="en-US" sz="1400" spc="-10">
                          <a:effectLst/>
                          <a:latin typeface="Calibri"/>
                          <a:ea typeface="Calibri"/>
                          <a:cs typeface="Times New Roman"/>
                        </a:rPr>
                        <a:t>1,624.465</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8.89</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5818">
                <a:tc>
                  <a:txBody>
                    <a:bodyPr/>
                    <a:lstStyle/>
                    <a:p>
                      <a:pPr marL="529590" marR="0" algn="l">
                        <a:spcBef>
                          <a:spcPts val="125"/>
                        </a:spcBef>
                        <a:spcAft>
                          <a:spcPts val="0"/>
                        </a:spcAft>
                      </a:pPr>
                      <a:r>
                        <a:rPr lang="en-US" sz="1400" spc="-10">
                          <a:effectLst/>
                          <a:latin typeface="Calibri"/>
                          <a:ea typeface="Calibri"/>
                          <a:cs typeface="Times New Roman"/>
                        </a:rPr>
                        <a:t>2023-</a:t>
                      </a:r>
                      <a:r>
                        <a:rPr lang="en-US" sz="1400" spc="-25">
                          <a:effectLst/>
                          <a:latin typeface="Calibri"/>
                          <a:ea typeface="Calibri"/>
                          <a:cs typeface="Times New Roman"/>
                        </a:rPr>
                        <a:t>24</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25"/>
                        </a:spcBef>
                        <a:spcAft>
                          <a:spcPts val="0"/>
                        </a:spcAft>
                      </a:pPr>
                      <a:r>
                        <a:rPr lang="en-US" sz="1400" spc="-10">
                          <a:effectLst/>
                          <a:latin typeface="Calibri"/>
                          <a:ea typeface="Calibri"/>
                          <a:cs typeface="Times New Roman"/>
                        </a:rPr>
                        <a:t>1,739.091</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635" algn="ctr">
                        <a:spcBef>
                          <a:spcPts val="125"/>
                        </a:spcBef>
                        <a:spcAft>
                          <a:spcPts val="0"/>
                        </a:spcAft>
                      </a:pPr>
                      <a:r>
                        <a:rPr lang="en-US" sz="1400" spc="-20" dirty="0">
                          <a:effectLst/>
                          <a:latin typeface="Calibri"/>
                          <a:ea typeface="Calibri"/>
                          <a:cs typeface="Times New Roman"/>
                        </a:rPr>
                        <a:t>7.06</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r h="194016">
                <a:tc>
                  <a:txBody>
                    <a:bodyPr/>
                    <a:lstStyle/>
                    <a:p>
                      <a:pPr marL="543560" marR="0" algn="l">
                        <a:spcBef>
                          <a:spcPts val="115"/>
                        </a:spcBef>
                        <a:spcAft>
                          <a:spcPts val="0"/>
                        </a:spcAft>
                      </a:pPr>
                      <a:r>
                        <a:rPr lang="en-US" sz="1400">
                          <a:effectLst/>
                          <a:latin typeface="Calibri"/>
                          <a:ea typeface="Calibri"/>
                          <a:cs typeface="Times New Roman"/>
                        </a:rPr>
                        <a:t>2024-25</a:t>
                      </a:r>
                      <a:r>
                        <a:rPr lang="en-US" sz="1400" spc="-25">
                          <a:effectLst/>
                          <a:latin typeface="Calibri"/>
                          <a:ea typeface="Calibri"/>
                          <a:cs typeface="Times New Roman"/>
                        </a:rPr>
                        <a:t> </a:t>
                      </a:r>
                      <a:r>
                        <a:rPr lang="en-US" sz="1400" spc="-50">
                          <a:effectLst/>
                          <a:latin typeface="Calibri"/>
                          <a:ea typeface="Calibri"/>
                          <a:cs typeface="Times New Roman"/>
                        </a:rPr>
                        <a:t>*</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0" marR="948690" algn="r">
                        <a:spcBef>
                          <a:spcPts val="115"/>
                        </a:spcBef>
                        <a:spcAft>
                          <a:spcPts val="0"/>
                        </a:spcAft>
                      </a:pPr>
                      <a:r>
                        <a:rPr lang="en-US" sz="1400" spc="-10">
                          <a:effectLst/>
                          <a:latin typeface="Calibri"/>
                          <a:ea typeface="Calibri"/>
                          <a:cs typeface="Times New Roman"/>
                        </a:rPr>
                        <a:t>1,667.605</a:t>
                      </a:r>
                      <a:endParaRPr lang="en-US" sz="140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c>
                  <a:txBody>
                    <a:bodyPr/>
                    <a:lstStyle/>
                    <a:p>
                      <a:pPr marL="121920" marR="0" algn="ctr">
                        <a:spcBef>
                          <a:spcPts val="115"/>
                        </a:spcBef>
                        <a:spcAft>
                          <a:spcPts val="0"/>
                        </a:spcAft>
                      </a:pPr>
                      <a:r>
                        <a:rPr lang="en-US" sz="1400" spc="-20" dirty="0">
                          <a:effectLst/>
                          <a:latin typeface="Calibri"/>
                          <a:ea typeface="Calibri"/>
                          <a:cs typeface="Times New Roman"/>
                        </a:rPr>
                        <a:t>4.89</a:t>
                      </a:r>
                      <a:endParaRPr lang="en-US" sz="1400" dirty="0">
                        <a:effectLst/>
                        <a:latin typeface="Calibri"/>
                        <a:ea typeface="Calibri"/>
                        <a:cs typeface="Times New Roman"/>
                      </a:endParaRPr>
                    </a:p>
                  </a:txBody>
                  <a:tcPr marL="0" marR="0" marT="0" marB="0">
                    <a:lnL w="12700" cap="flat" cmpd="sng" algn="ctr">
                      <a:solidFill>
                        <a:srgbClr val="7E7E7E"/>
                      </a:solidFill>
                      <a:prstDash val="solid"/>
                      <a:round/>
                      <a:headEnd type="none" w="med" len="med"/>
                      <a:tailEnd type="none" w="med" len="med"/>
                    </a:lnL>
                    <a:lnR w="12700" cap="flat" cmpd="sng" algn="ctr">
                      <a:solidFill>
                        <a:srgbClr val="7E7E7E"/>
                      </a:solidFill>
                      <a:prstDash val="solid"/>
                      <a:round/>
                      <a:headEnd type="none" w="med" len="med"/>
                      <a:tailEnd type="none" w="med" len="me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3">
                        <a:lumMod val="20000"/>
                        <a:lumOff val="80000"/>
                      </a:schemeClr>
                    </a:solidFill>
                  </a:tcPr>
                </a:tc>
              </a:tr>
            </a:tbl>
          </a:graphicData>
        </a:graphic>
      </p:graphicFrame>
      <p:sp>
        <p:nvSpPr>
          <p:cNvPr id="6" name="Rectangle 5"/>
          <p:cNvSpPr/>
          <p:nvPr/>
        </p:nvSpPr>
        <p:spPr>
          <a:xfrm>
            <a:off x="3005593" y="6265628"/>
            <a:ext cx="5176299" cy="37371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dirty="0" err="1" smtClean="0"/>
              <a:t>Upto</a:t>
            </a:r>
            <a:r>
              <a:rPr lang="en-US" dirty="0" smtClean="0"/>
              <a:t> </a:t>
            </a:r>
            <a:r>
              <a:rPr lang="en-US" dirty="0"/>
              <a:t>February, 2025 (Provisional), Source : CEA</a:t>
            </a:r>
          </a:p>
        </p:txBody>
      </p:sp>
    </p:spTree>
    <p:extLst>
      <p:ext uri="{BB962C8B-B14F-4D97-AF65-F5344CB8AC3E}">
        <p14:creationId xmlns:p14="http://schemas.microsoft.com/office/powerpoint/2010/main" val="1346318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431" y="174929"/>
            <a:ext cx="9549515" cy="970059"/>
          </a:xfrm>
          <a:solidFill>
            <a:srgbClr val="00B0F0"/>
          </a:solidFill>
        </p:spPr>
        <p:txBody>
          <a:bodyPr/>
          <a:lstStyle/>
          <a:p>
            <a:r>
              <a:rPr lang="en-US" dirty="0" smtClean="0"/>
              <a:t>      The </a:t>
            </a:r>
            <a:r>
              <a:rPr lang="en-US" dirty="0"/>
              <a:t>PLF in the country (Coal &amp; Lignite </a:t>
            </a:r>
            <a:r>
              <a:rPr lang="en-US" dirty="0" smtClean="0"/>
              <a:t> </a:t>
            </a:r>
            <a:br>
              <a:rPr lang="en-US" dirty="0" smtClean="0"/>
            </a:br>
            <a:r>
              <a:rPr lang="en-US" dirty="0"/>
              <a:t> </a:t>
            </a:r>
            <a:r>
              <a:rPr lang="en-US" dirty="0" smtClean="0"/>
              <a:t>    based</a:t>
            </a:r>
            <a:r>
              <a:rPr lang="en-US" dirty="0"/>
              <a:t>) from 2009-10 to 2024-25 is as under</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4323" y="1862668"/>
            <a:ext cx="8695344" cy="448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980267" y="6239933"/>
            <a:ext cx="6417733" cy="431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smtClean="0"/>
              <a:t> Up to </a:t>
            </a:r>
            <a:r>
              <a:rPr lang="en-US" dirty="0"/>
              <a:t>February, 2025 (Provisional), Source : CEA</a:t>
            </a:r>
          </a:p>
        </p:txBody>
      </p:sp>
    </p:spTree>
    <p:extLst>
      <p:ext uri="{BB962C8B-B14F-4D97-AF65-F5344CB8AC3E}">
        <p14:creationId xmlns:p14="http://schemas.microsoft.com/office/powerpoint/2010/main" val="3845400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7" y="270934"/>
            <a:ext cx="9516533" cy="939800"/>
          </a:xfrm>
          <a:solidFill>
            <a:schemeClr val="accent3">
              <a:lumMod val="60000"/>
              <a:lumOff val="40000"/>
            </a:schemeClr>
          </a:solidFill>
        </p:spPr>
        <p:txBody>
          <a:bodyPr>
            <a:normAutofit fontScale="90000"/>
          </a:bodyPr>
          <a:lstStyle/>
          <a:p>
            <a:r>
              <a:rPr lang="en-US" dirty="0"/>
              <a:t>The power supply position in the country during 2009-10 to 2024-25 </a:t>
            </a: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071" y="1977694"/>
            <a:ext cx="9565330" cy="4040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28595" y="6251510"/>
            <a:ext cx="5794311" cy="457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dirty="0" err="1" smtClean="0"/>
              <a:t>Upto</a:t>
            </a:r>
            <a:r>
              <a:rPr lang="en-US" dirty="0" smtClean="0"/>
              <a:t> </a:t>
            </a:r>
            <a:r>
              <a:rPr lang="en-US" dirty="0"/>
              <a:t>February, 2025 (Provisional), Source : CEA</a:t>
            </a:r>
          </a:p>
        </p:txBody>
      </p:sp>
    </p:spTree>
    <p:extLst>
      <p:ext uri="{BB962C8B-B14F-4D97-AF65-F5344CB8AC3E}">
        <p14:creationId xmlns:p14="http://schemas.microsoft.com/office/powerpoint/2010/main" val="4167429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470" y="251925"/>
            <a:ext cx="9907577" cy="572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47460" y="4730620"/>
            <a:ext cx="345233" cy="369332"/>
          </a:xfrm>
          <a:prstGeom prst="rect">
            <a:avLst/>
          </a:prstGeom>
          <a:noFill/>
        </p:spPr>
        <p:txBody>
          <a:bodyPr wrap="square" rtlCol="0">
            <a:spAutoFit/>
          </a:bodyPr>
          <a:lstStyle/>
          <a:p>
            <a:r>
              <a:rPr lang="en-US" dirty="0" smtClean="0"/>
              <a:t>0</a:t>
            </a:r>
            <a:endParaRPr lang="en-US" dirty="0"/>
          </a:p>
        </p:txBody>
      </p:sp>
      <p:sp>
        <p:nvSpPr>
          <p:cNvPr id="4" name="TextBox 3"/>
          <p:cNvSpPr txBox="1"/>
          <p:nvPr/>
        </p:nvSpPr>
        <p:spPr>
          <a:xfrm>
            <a:off x="2020076" y="5029200"/>
            <a:ext cx="1189655" cy="369332"/>
          </a:xfrm>
          <a:prstGeom prst="rect">
            <a:avLst/>
          </a:prstGeom>
          <a:solidFill>
            <a:srgbClr val="FFC000"/>
          </a:solidFill>
        </p:spPr>
        <p:txBody>
          <a:bodyPr wrap="square" rtlCol="0">
            <a:spAutoFit/>
          </a:bodyPr>
          <a:lstStyle/>
          <a:p>
            <a:r>
              <a:rPr lang="en-US" dirty="0" smtClean="0"/>
              <a:t>2009-10</a:t>
            </a:r>
            <a:endParaRPr lang="en-US" dirty="0"/>
          </a:p>
        </p:txBody>
      </p:sp>
      <p:sp>
        <p:nvSpPr>
          <p:cNvPr id="5" name="Rectangle 4"/>
          <p:cNvSpPr/>
          <p:nvPr/>
        </p:nvSpPr>
        <p:spPr>
          <a:xfrm>
            <a:off x="9993086" y="5167699"/>
            <a:ext cx="951722" cy="369332"/>
          </a:xfrm>
          <a:prstGeom prst="rect">
            <a:avLst/>
          </a:prstGeom>
          <a:solidFill>
            <a:srgbClr val="FFC000"/>
          </a:solidFill>
        </p:spPr>
        <p:txBody>
          <a:bodyPr wrap="square">
            <a:spAutoFit/>
          </a:bodyPr>
          <a:lstStyle/>
          <a:p>
            <a:r>
              <a:rPr lang="en-US" dirty="0" smtClean="0"/>
              <a:t>2023-24</a:t>
            </a:r>
            <a:endParaRPr lang="en-US" dirty="0"/>
          </a:p>
        </p:txBody>
      </p:sp>
      <p:sp>
        <p:nvSpPr>
          <p:cNvPr id="6" name="Rectangle 5"/>
          <p:cNvSpPr/>
          <p:nvPr/>
        </p:nvSpPr>
        <p:spPr>
          <a:xfrm rot="10800000" flipV="1">
            <a:off x="6095999" y="5151756"/>
            <a:ext cx="1069911" cy="369332"/>
          </a:xfrm>
          <a:prstGeom prst="rect">
            <a:avLst/>
          </a:prstGeom>
          <a:solidFill>
            <a:srgbClr val="FFC000"/>
          </a:solidFill>
        </p:spPr>
        <p:txBody>
          <a:bodyPr wrap="square">
            <a:spAutoFit/>
          </a:bodyPr>
          <a:lstStyle/>
          <a:p>
            <a:r>
              <a:rPr lang="en-US" dirty="0" smtClean="0"/>
              <a:t>2016-17</a:t>
            </a:r>
            <a:endParaRPr lang="en-US" dirty="0"/>
          </a:p>
        </p:txBody>
      </p:sp>
    </p:spTree>
    <p:extLst>
      <p:ext uri="{BB962C8B-B14F-4D97-AF65-F5344CB8AC3E}">
        <p14:creationId xmlns:p14="http://schemas.microsoft.com/office/powerpoint/2010/main" val="1650079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5236" y="419878"/>
            <a:ext cx="9916853" cy="553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02024" y="5309118"/>
            <a:ext cx="1380931" cy="369332"/>
          </a:xfrm>
          <a:prstGeom prst="rect">
            <a:avLst/>
          </a:prstGeom>
          <a:solidFill>
            <a:srgbClr val="00B0F0"/>
          </a:solidFill>
        </p:spPr>
        <p:txBody>
          <a:bodyPr wrap="square" rtlCol="0">
            <a:spAutoFit/>
          </a:bodyPr>
          <a:lstStyle/>
          <a:p>
            <a:r>
              <a:rPr lang="en-US" dirty="0" smtClean="0"/>
              <a:t>2009-10</a:t>
            </a:r>
            <a:endParaRPr lang="en-US" dirty="0"/>
          </a:p>
        </p:txBody>
      </p:sp>
      <p:sp>
        <p:nvSpPr>
          <p:cNvPr id="5" name="Rectangle 4"/>
          <p:cNvSpPr/>
          <p:nvPr/>
        </p:nvSpPr>
        <p:spPr>
          <a:xfrm rot="10800000" flipH="1" flipV="1">
            <a:off x="9909110" y="5275656"/>
            <a:ext cx="1035697" cy="369332"/>
          </a:xfrm>
          <a:prstGeom prst="rect">
            <a:avLst/>
          </a:prstGeom>
          <a:solidFill>
            <a:srgbClr val="00B0F0"/>
          </a:solidFill>
        </p:spPr>
        <p:txBody>
          <a:bodyPr wrap="square">
            <a:spAutoFit/>
          </a:bodyPr>
          <a:lstStyle/>
          <a:p>
            <a:r>
              <a:rPr lang="en-US" dirty="0" smtClean="0"/>
              <a:t>2023-24</a:t>
            </a:r>
            <a:endParaRPr lang="en-US" dirty="0"/>
          </a:p>
        </p:txBody>
      </p:sp>
    </p:spTree>
    <p:extLst>
      <p:ext uri="{BB962C8B-B14F-4D97-AF65-F5344CB8AC3E}">
        <p14:creationId xmlns:p14="http://schemas.microsoft.com/office/powerpoint/2010/main" val="1021805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18665" y="4517564"/>
            <a:ext cx="1095375" cy="301625"/>
          </a:xfrm>
          <a:custGeom>
            <a:avLst/>
            <a:gdLst/>
            <a:ahLst/>
            <a:cxnLst/>
            <a:rect l="l" t="t" r="r" b="b"/>
            <a:pathLst>
              <a:path w="1095375" h="301625">
                <a:moveTo>
                  <a:pt x="1095001" y="0"/>
                </a:moveTo>
                <a:lnTo>
                  <a:pt x="0" y="0"/>
                </a:lnTo>
                <a:lnTo>
                  <a:pt x="0" y="301494"/>
                </a:lnTo>
                <a:lnTo>
                  <a:pt x="1095001" y="301494"/>
                </a:lnTo>
                <a:lnTo>
                  <a:pt x="1095001" y="0"/>
                </a:lnTo>
                <a:close/>
              </a:path>
            </a:pathLst>
          </a:custGeom>
          <a:solidFill>
            <a:srgbClr val="99CCFF"/>
          </a:solidFill>
        </p:spPr>
        <p:txBody>
          <a:bodyPr wrap="square" lIns="0" tIns="0" rIns="0" bIns="0" rtlCol="0"/>
          <a:lstStyle/>
          <a:p>
            <a:endParaRPr>
              <a:solidFill>
                <a:prstClr val="black"/>
              </a:solidFill>
            </a:endParaRPr>
          </a:p>
        </p:txBody>
      </p:sp>
      <p:sp>
        <p:nvSpPr>
          <p:cNvPr id="3" name="object 3"/>
          <p:cNvSpPr/>
          <p:nvPr/>
        </p:nvSpPr>
        <p:spPr>
          <a:xfrm>
            <a:off x="4166954" y="4304812"/>
            <a:ext cx="1095375" cy="514350"/>
          </a:xfrm>
          <a:custGeom>
            <a:avLst/>
            <a:gdLst/>
            <a:ahLst/>
            <a:cxnLst/>
            <a:rect l="l" t="t" r="r" b="b"/>
            <a:pathLst>
              <a:path w="1095375" h="514350">
                <a:moveTo>
                  <a:pt x="1095001" y="0"/>
                </a:moveTo>
                <a:lnTo>
                  <a:pt x="0" y="0"/>
                </a:lnTo>
                <a:lnTo>
                  <a:pt x="0" y="514245"/>
                </a:lnTo>
                <a:lnTo>
                  <a:pt x="1095001" y="514245"/>
                </a:lnTo>
                <a:lnTo>
                  <a:pt x="1095001" y="0"/>
                </a:lnTo>
                <a:close/>
              </a:path>
            </a:pathLst>
          </a:custGeom>
          <a:solidFill>
            <a:srgbClr val="99CC00"/>
          </a:solidFill>
        </p:spPr>
        <p:txBody>
          <a:bodyPr wrap="square" lIns="0" tIns="0" rIns="0" bIns="0" rtlCol="0"/>
          <a:lstStyle/>
          <a:p>
            <a:endParaRPr>
              <a:solidFill>
                <a:prstClr val="black"/>
              </a:solidFill>
            </a:endParaRPr>
          </a:p>
        </p:txBody>
      </p:sp>
      <p:sp>
        <p:nvSpPr>
          <p:cNvPr id="4" name="object 4"/>
          <p:cNvSpPr/>
          <p:nvPr/>
        </p:nvSpPr>
        <p:spPr>
          <a:xfrm>
            <a:off x="6115622" y="3826416"/>
            <a:ext cx="1081405" cy="993140"/>
          </a:xfrm>
          <a:custGeom>
            <a:avLst/>
            <a:gdLst/>
            <a:ahLst/>
            <a:cxnLst/>
            <a:rect l="l" t="t" r="r" b="b"/>
            <a:pathLst>
              <a:path w="1081404" h="993139">
                <a:moveTo>
                  <a:pt x="1080805" y="0"/>
                </a:moveTo>
                <a:lnTo>
                  <a:pt x="0" y="0"/>
                </a:lnTo>
                <a:lnTo>
                  <a:pt x="0" y="992640"/>
                </a:lnTo>
                <a:lnTo>
                  <a:pt x="1080805" y="992640"/>
                </a:lnTo>
                <a:lnTo>
                  <a:pt x="1080805" y="0"/>
                </a:lnTo>
                <a:close/>
              </a:path>
            </a:pathLst>
          </a:custGeom>
          <a:solidFill>
            <a:srgbClr val="FFFF00"/>
          </a:solidFill>
        </p:spPr>
        <p:txBody>
          <a:bodyPr wrap="square" lIns="0" tIns="0" rIns="0" bIns="0" rtlCol="0"/>
          <a:lstStyle/>
          <a:p>
            <a:endParaRPr>
              <a:solidFill>
                <a:prstClr val="black"/>
              </a:solidFill>
            </a:endParaRPr>
          </a:p>
        </p:txBody>
      </p:sp>
      <p:grpSp>
        <p:nvGrpSpPr>
          <p:cNvPr id="5" name="object 5"/>
          <p:cNvGrpSpPr/>
          <p:nvPr/>
        </p:nvGrpSpPr>
        <p:grpSpPr>
          <a:xfrm>
            <a:off x="1790040" y="2993046"/>
            <a:ext cx="7795895" cy="1931035"/>
            <a:chOff x="647039" y="2993045"/>
            <a:chExt cx="7795895" cy="1931035"/>
          </a:xfrm>
        </p:grpSpPr>
        <p:sp>
          <p:nvSpPr>
            <p:cNvPr id="6" name="object 6"/>
            <p:cNvSpPr/>
            <p:nvPr/>
          </p:nvSpPr>
          <p:spPr>
            <a:xfrm>
              <a:off x="6906525" y="2993045"/>
              <a:ext cx="1095375" cy="1826260"/>
            </a:xfrm>
            <a:custGeom>
              <a:avLst/>
              <a:gdLst/>
              <a:ahLst/>
              <a:cxnLst/>
              <a:rect l="l" t="t" r="r" b="b"/>
              <a:pathLst>
                <a:path w="1095375" h="1826260">
                  <a:moveTo>
                    <a:pt x="1095001" y="0"/>
                  </a:moveTo>
                  <a:lnTo>
                    <a:pt x="0" y="0"/>
                  </a:lnTo>
                  <a:lnTo>
                    <a:pt x="0" y="1826012"/>
                  </a:lnTo>
                  <a:lnTo>
                    <a:pt x="1095001" y="1826012"/>
                  </a:lnTo>
                  <a:lnTo>
                    <a:pt x="1095001" y="0"/>
                  </a:lnTo>
                  <a:close/>
                </a:path>
              </a:pathLst>
            </a:custGeom>
            <a:solidFill>
              <a:srgbClr val="FF9900"/>
            </a:solidFill>
          </p:spPr>
          <p:txBody>
            <a:bodyPr wrap="square" lIns="0" tIns="0" rIns="0" bIns="0" rtlCol="0"/>
            <a:lstStyle/>
            <a:p>
              <a:endParaRPr>
                <a:solidFill>
                  <a:prstClr val="black"/>
                </a:solidFill>
              </a:endParaRPr>
            </a:p>
          </p:txBody>
        </p:sp>
        <p:sp>
          <p:nvSpPr>
            <p:cNvPr id="7" name="object 7"/>
            <p:cNvSpPr/>
            <p:nvPr/>
          </p:nvSpPr>
          <p:spPr>
            <a:xfrm>
              <a:off x="655929" y="4827873"/>
              <a:ext cx="7780020" cy="88900"/>
            </a:xfrm>
            <a:custGeom>
              <a:avLst/>
              <a:gdLst/>
              <a:ahLst/>
              <a:cxnLst/>
              <a:rect l="l" t="t" r="r" b="b"/>
              <a:pathLst>
                <a:path w="7780020" h="88900">
                  <a:moveTo>
                    <a:pt x="0" y="0"/>
                  </a:moveTo>
                  <a:lnTo>
                    <a:pt x="7765427" y="0"/>
                  </a:lnTo>
                </a:path>
                <a:path w="7780020" h="88900">
                  <a:moveTo>
                    <a:pt x="0" y="88744"/>
                  </a:moveTo>
                  <a:lnTo>
                    <a:pt x="0" y="17631"/>
                  </a:lnTo>
                </a:path>
                <a:path w="7780020" h="88900">
                  <a:moveTo>
                    <a:pt x="1948762" y="88744"/>
                  </a:moveTo>
                  <a:lnTo>
                    <a:pt x="1948762" y="17631"/>
                  </a:lnTo>
                </a:path>
                <a:path w="7780020" h="88900">
                  <a:moveTo>
                    <a:pt x="3896862" y="88744"/>
                  </a:moveTo>
                  <a:lnTo>
                    <a:pt x="3896862" y="17631"/>
                  </a:lnTo>
                </a:path>
                <a:path w="7780020" h="88900">
                  <a:moveTo>
                    <a:pt x="5830955" y="88744"/>
                  </a:moveTo>
                  <a:lnTo>
                    <a:pt x="5830955" y="17631"/>
                  </a:lnTo>
                </a:path>
                <a:path w="7780020" h="88900">
                  <a:moveTo>
                    <a:pt x="7779623" y="88744"/>
                  </a:moveTo>
                  <a:lnTo>
                    <a:pt x="7779623" y="17631"/>
                  </a:lnTo>
                </a:path>
              </a:pathLst>
            </a:custGeom>
            <a:ln w="15913">
              <a:solidFill>
                <a:srgbClr val="000000"/>
              </a:solidFill>
            </a:ln>
          </p:spPr>
          <p:txBody>
            <a:bodyPr wrap="square" lIns="0" tIns="0" rIns="0" bIns="0" rtlCol="0"/>
            <a:lstStyle/>
            <a:p>
              <a:endParaRPr>
                <a:solidFill>
                  <a:prstClr val="black"/>
                </a:solidFill>
              </a:endParaRPr>
            </a:p>
          </p:txBody>
        </p:sp>
      </p:grpSp>
      <p:sp>
        <p:nvSpPr>
          <p:cNvPr id="8" name="object 8"/>
          <p:cNvSpPr txBox="1"/>
          <p:nvPr/>
        </p:nvSpPr>
        <p:spPr>
          <a:xfrm>
            <a:off x="2490361" y="5054371"/>
            <a:ext cx="538480" cy="366395"/>
          </a:xfrm>
          <a:prstGeom prst="rect">
            <a:avLst/>
          </a:prstGeom>
        </p:spPr>
        <p:txBody>
          <a:bodyPr vert="horz" wrap="square" lIns="0" tIns="17145" rIns="0" bIns="0" rtlCol="0">
            <a:spAutoFit/>
          </a:bodyPr>
          <a:lstStyle/>
          <a:p>
            <a:pPr marL="12700">
              <a:spcBef>
                <a:spcPts val="135"/>
              </a:spcBef>
            </a:pPr>
            <a:r>
              <a:rPr sz="2200" b="1" spc="-220" dirty="0">
                <a:solidFill>
                  <a:prstClr val="black"/>
                </a:solidFill>
                <a:latin typeface="Arial"/>
                <a:cs typeface="Arial"/>
              </a:rPr>
              <a:t>2007</a:t>
            </a:r>
            <a:endParaRPr sz="2200">
              <a:solidFill>
                <a:prstClr val="black"/>
              </a:solidFill>
              <a:latin typeface="Arial"/>
              <a:cs typeface="Arial"/>
            </a:endParaRPr>
          </a:p>
        </p:txBody>
      </p:sp>
      <p:sp>
        <p:nvSpPr>
          <p:cNvPr id="9" name="object 9"/>
          <p:cNvSpPr txBox="1"/>
          <p:nvPr/>
        </p:nvSpPr>
        <p:spPr>
          <a:xfrm>
            <a:off x="4438556" y="5054371"/>
            <a:ext cx="538480" cy="366395"/>
          </a:xfrm>
          <a:prstGeom prst="rect">
            <a:avLst/>
          </a:prstGeom>
        </p:spPr>
        <p:txBody>
          <a:bodyPr vert="horz" wrap="square" lIns="0" tIns="17145" rIns="0" bIns="0" rtlCol="0">
            <a:spAutoFit/>
          </a:bodyPr>
          <a:lstStyle/>
          <a:p>
            <a:pPr marL="12700">
              <a:spcBef>
                <a:spcPts val="135"/>
              </a:spcBef>
            </a:pPr>
            <a:r>
              <a:rPr sz="2200" b="1" spc="-220" dirty="0">
                <a:solidFill>
                  <a:prstClr val="black"/>
                </a:solidFill>
                <a:latin typeface="Arial"/>
                <a:cs typeface="Arial"/>
              </a:rPr>
              <a:t>2012</a:t>
            </a:r>
            <a:endParaRPr sz="2200">
              <a:solidFill>
                <a:prstClr val="black"/>
              </a:solidFill>
              <a:latin typeface="Arial"/>
              <a:cs typeface="Arial"/>
            </a:endParaRPr>
          </a:p>
        </p:txBody>
      </p:sp>
      <p:sp>
        <p:nvSpPr>
          <p:cNvPr id="10" name="object 10"/>
          <p:cNvSpPr txBox="1"/>
          <p:nvPr/>
        </p:nvSpPr>
        <p:spPr>
          <a:xfrm>
            <a:off x="6387224" y="5054371"/>
            <a:ext cx="538480" cy="366395"/>
          </a:xfrm>
          <a:prstGeom prst="rect">
            <a:avLst/>
          </a:prstGeom>
        </p:spPr>
        <p:txBody>
          <a:bodyPr vert="horz" wrap="square" lIns="0" tIns="17145" rIns="0" bIns="0" rtlCol="0">
            <a:spAutoFit/>
          </a:bodyPr>
          <a:lstStyle/>
          <a:p>
            <a:pPr marL="12700">
              <a:spcBef>
                <a:spcPts val="135"/>
              </a:spcBef>
            </a:pPr>
            <a:r>
              <a:rPr sz="2200" b="1" spc="-220" dirty="0">
                <a:solidFill>
                  <a:prstClr val="black"/>
                </a:solidFill>
                <a:latin typeface="Arial"/>
                <a:cs typeface="Arial"/>
              </a:rPr>
              <a:t>2022</a:t>
            </a:r>
            <a:endParaRPr sz="2200">
              <a:solidFill>
                <a:prstClr val="black"/>
              </a:solidFill>
              <a:latin typeface="Arial"/>
              <a:cs typeface="Arial"/>
            </a:endParaRPr>
          </a:p>
        </p:txBody>
      </p:sp>
      <p:sp>
        <p:nvSpPr>
          <p:cNvPr id="11" name="object 11"/>
          <p:cNvSpPr txBox="1"/>
          <p:nvPr/>
        </p:nvSpPr>
        <p:spPr>
          <a:xfrm>
            <a:off x="8335513" y="5054372"/>
            <a:ext cx="538480" cy="366395"/>
          </a:xfrm>
          <a:prstGeom prst="rect">
            <a:avLst/>
          </a:prstGeom>
        </p:spPr>
        <p:txBody>
          <a:bodyPr vert="horz" wrap="square" lIns="0" tIns="17145" rIns="0" bIns="0" rtlCol="0">
            <a:spAutoFit/>
          </a:bodyPr>
          <a:lstStyle/>
          <a:p>
            <a:pPr marL="12700">
              <a:spcBef>
                <a:spcPts val="135"/>
              </a:spcBef>
            </a:pPr>
            <a:r>
              <a:rPr sz="2200" b="1" spc="-220" dirty="0">
                <a:solidFill>
                  <a:prstClr val="black"/>
                </a:solidFill>
                <a:latin typeface="Arial"/>
                <a:cs typeface="Arial"/>
              </a:rPr>
              <a:t>2032</a:t>
            </a:r>
            <a:endParaRPr sz="2200">
              <a:solidFill>
                <a:prstClr val="black"/>
              </a:solidFill>
              <a:latin typeface="Arial"/>
              <a:cs typeface="Arial"/>
            </a:endParaRPr>
          </a:p>
        </p:txBody>
      </p:sp>
      <p:sp>
        <p:nvSpPr>
          <p:cNvPr id="12" name="object 12"/>
          <p:cNvSpPr txBox="1"/>
          <p:nvPr/>
        </p:nvSpPr>
        <p:spPr>
          <a:xfrm>
            <a:off x="7415021" y="5973572"/>
            <a:ext cx="3042920" cy="228268"/>
          </a:xfrm>
          <a:prstGeom prst="rect">
            <a:avLst/>
          </a:prstGeom>
        </p:spPr>
        <p:txBody>
          <a:bodyPr vert="horz" wrap="square" lIns="0" tIns="12700" rIns="0" bIns="0" rtlCol="0">
            <a:spAutoFit/>
          </a:bodyPr>
          <a:lstStyle/>
          <a:p>
            <a:pPr marL="12700">
              <a:spcBef>
                <a:spcPts val="100"/>
              </a:spcBef>
            </a:pPr>
            <a:r>
              <a:rPr sz="1400" i="1" dirty="0">
                <a:solidFill>
                  <a:prstClr val="black"/>
                </a:solidFill>
                <a:latin typeface="Arial"/>
                <a:cs typeface="Arial"/>
              </a:rPr>
              <a:t>Source:</a:t>
            </a:r>
            <a:r>
              <a:rPr sz="1400" i="1" spc="345" dirty="0">
                <a:solidFill>
                  <a:prstClr val="black"/>
                </a:solidFill>
                <a:latin typeface="Arial"/>
                <a:cs typeface="Arial"/>
              </a:rPr>
              <a:t> </a:t>
            </a:r>
            <a:r>
              <a:rPr sz="1400" i="1" spc="-5" dirty="0">
                <a:solidFill>
                  <a:prstClr val="black"/>
                </a:solidFill>
                <a:latin typeface="Arial"/>
                <a:cs typeface="Arial"/>
              </a:rPr>
              <a:t>Integrated</a:t>
            </a:r>
            <a:r>
              <a:rPr sz="1400" i="1" spc="-45" dirty="0">
                <a:solidFill>
                  <a:prstClr val="black"/>
                </a:solidFill>
                <a:latin typeface="Arial"/>
                <a:cs typeface="Arial"/>
              </a:rPr>
              <a:t> </a:t>
            </a:r>
            <a:r>
              <a:rPr sz="1400" i="1" dirty="0">
                <a:solidFill>
                  <a:prstClr val="black"/>
                </a:solidFill>
                <a:latin typeface="Arial"/>
                <a:cs typeface="Arial"/>
              </a:rPr>
              <a:t>Energy</a:t>
            </a:r>
            <a:r>
              <a:rPr sz="1400" i="1" spc="-35" dirty="0">
                <a:solidFill>
                  <a:prstClr val="black"/>
                </a:solidFill>
                <a:latin typeface="Arial"/>
                <a:cs typeface="Arial"/>
              </a:rPr>
              <a:t> </a:t>
            </a:r>
            <a:r>
              <a:rPr sz="1400" i="1" dirty="0">
                <a:solidFill>
                  <a:prstClr val="black"/>
                </a:solidFill>
                <a:latin typeface="Arial"/>
                <a:cs typeface="Arial"/>
              </a:rPr>
              <a:t>Policy</a:t>
            </a:r>
            <a:r>
              <a:rPr sz="1400" i="1" spc="-20" dirty="0">
                <a:solidFill>
                  <a:prstClr val="black"/>
                </a:solidFill>
                <a:latin typeface="Arial"/>
                <a:cs typeface="Arial"/>
              </a:rPr>
              <a:t> </a:t>
            </a:r>
            <a:r>
              <a:rPr sz="1400" i="1" dirty="0">
                <a:solidFill>
                  <a:prstClr val="black"/>
                </a:solidFill>
                <a:latin typeface="Arial"/>
                <a:cs typeface="Arial"/>
              </a:rPr>
              <a:t>GOI</a:t>
            </a:r>
            <a:endParaRPr sz="1400">
              <a:solidFill>
                <a:prstClr val="black"/>
              </a:solidFill>
              <a:latin typeface="Arial"/>
              <a:cs typeface="Arial"/>
            </a:endParaRPr>
          </a:p>
        </p:txBody>
      </p:sp>
      <p:sp>
        <p:nvSpPr>
          <p:cNvPr id="13" name="object 13"/>
          <p:cNvSpPr txBox="1"/>
          <p:nvPr/>
        </p:nvSpPr>
        <p:spPr>
          <a:xfrm>
            <a:off x="2875534" y="4145407"/>
            <a:ext cx="768985" cy="258404"/>
          </a:xfrm>
          <a:prstGeom prst="rect">
            <a:avLst/>
          </a:prstGeom>
        </p:spPr>
        <p:txBody>
          <a:bodyPr vert="horz" wrap="square" lIns="0" tIns="12065" rIns="0" bIns="0" rtlCol="0">
            <a:spAutoFit/>
          </a:bodyPr>
          <a:lstStyle/>
          <a:p>
            <a:pPr marL="12700">
              <a:spcBef>
                <a:spcPts val="95"/>
              </a:spcBef>
            </a:pPr>
            <a:r>
              <a:rPr sz="1600" b="1" spc="-5" dirty="0">
                <a:solidFill>
                  <a:prstClr val="black"/>
                </a:solidFill>
                <a:latin typeface="Arial"/>
                <a:cs typeface="Arial"/>
              </a:rPr>
              <a:t>132</a:t>
            </a:r>
            <a:r>
              <a:rPr sz="1600" b="1" spc="-80" dirty="0">
                <a:solidFill>
                  <a:prstClr val="black"/>
                </a:solidFill>
                <a:latin typeface="Arial"/>
                <a:cs typeface="Arial"/>
              </a:rPr>
              <a:t> </a:t>
            </a:r>
            <a:r>
              <a:rPr sz="1600" b="1" spc="-5" dirty="0">
                <a:solidFill>
                  <a:prstClr val="black"/>
                </a:solidFill>
                <a:latin typeface="Arial"/>
                <a:cs typeface="Arial"/>
              </a:rPr>
              <a:t>GW</a:t>
            </a:r>
            <a:endParaRPr sz="1600">
              <a:solidFill>
                <a:prstClr val="black"/>
              </a:solidFill>
              <a:latin typeface="Arial"/>
              <a:cs typeface="Arial"/>
            </a:endParaRPr>
          </a:p>
        </p:txBody>
      </p:sp>
      <p:sp>
        <p:nvSpPr>
          <p:cNvPr id="14" name="object 14"/>
          <p:cNvSpPr txBox="1"/>
          <p:nvPr/>
        </p:nvSpPr>
        <p:spPr>
          <a:xfrm>
            <a:off x="4596766" y="3993007"/>
            <a:ext cx="768985" cy="258404"/>
          </a:xfrm>
          <a:prstGeom prst="rect">
            <a:avLst/>
          </a:prstGeom>
        </p:spPr>
        <p:txBody>
          <a:bodyPr vert="horz" wrap="square" lIns="0" tIns="12065" rIns="0" bIns="0" rtlCol="0">
            <a:spAutoFit/>
          </a:bodyPr>
          <a:lstStyle/>
          <a:p>
            <a:pPr marL="12700">
              <a:spcBef>
                <a:spcPts val="95"/>
              </a:spcBef>
            </a:pPr>
            <a:r>
              <a:rPr sz="1600" b="1" spc="-5" dirty="0">
                <a:solidFill>
                  <a:prstClr val="black"/>
                </a:solidFill>
                <a:latin typeface="Arial"/>
                <a:cs typeface="Arial"/>
              </a:rPr>
              <a:t>220</a:t>
            </a:r>
            <a:r>
              <a:rPr sz="1600" b="1" spc="-80" dirty="0">
                <a:solidFill>
                  <a:prstClr val="black"/>
                </a:solidFill>
                <a:latin typeface="Arial"/>
                <a:cs typeface="Arial"/>
              </a:rPr>
              <a:t> </a:t>
            </a:r>
            <a:r>
              <a:rPr sz="1600" b="1" spc="-5" dirty="0">
                <a:solidFill>
                  <a:prstClr val="black"/>
                </a:solidFill>
                <a:latin typeface="Arial"/>
                <a:cs typeface="Arial"/>
              </a:rPr>
              <a:t>GW</a:t>
            </a:r>
            <a:endParaRPr sz="1600">
              <a:solidFill>
                <a:prstClr val="black"/>
              </a:solidFill>
              <a:latin typeface="Arial"/>
              <a:cs typeface="Arial"/>
            </a:endParaRPr>
          </a:p>
        </p:txBody>
      </p:sp>
      <p:sp>
        <p:nvSpPr>
          <p:cNvPr id="15" name="object 15"/>
          <p:cNvSpPr txBox="1"/>
          <p:nvPr/>
        </p:nvSpPr>
        <p:spPr>
          <a:xfrm>
            <a:off x="6419470" y="3459607"/>
            <a:ext cx="768985" cy="258404"/>
          </a:xfrm>
          <a:prstGeom prst="rect">
            <a:avLst/>
          </a:prstGeom>
        </p:spPr>
        <p:txBody>
          <a:bodyPr vert="horz" wrap="square" lIns="0" tIns="12065" rIns="0" bIns="0" rtlCol="0">
            <a:spAutoFit/>
          </a:bodyPr>
          <a:lstStyle/>
          <a:p>
            <a:pPr marL="12700">
              <a:spcBef>
                <a:spcPts val="95"/>
              </a:spcBef>
            </a:pPr>
            <a:r>
              <a:rPr sz="1600" b="1" spc="-5" dirty="0">
                <a:solidFill>
                  <a:prstClr val="black"/>
                </a:solidFill>
                <a:latin typeface="Arial"/>
                <a:cs typeface="Arial"/>
              </a:rPr>
              <a:t>425</a:t>
            </a:r>
            <a:r>
              <a:rPr sz="1600" b="1" spc="-80" dirty="0">
                <a:solidFill>
                  <a:prstClr val="black"/>
                </a:solidFill>
                <a:latin typeface="Arial"/>
                <a:cs typeface="Arial"/>
              </a:rPr>
              <a:t> </a:t>
            </a:r>
            <a:r>
              <a:rPr sz="1600" b="1" spc="-5" dirty="0">
                <a:solidFill>
                  <a:prstClr val="black"/>
                </a:solidFill>
                <a:latin typeface="Arial"/>
                <a:cs typeface="Arial"/>
              </a:rPr>
              <a:t>GW</a:t>
            </a:r>
            <a:endParaRPr sz="1600">
              <a:solidFill>
                <a:prstClr val="black"/>
              </a:solidFill>
              <a:latin typeface="Arial"/>
              <a:cs typeface="Arial"/>
            </a:endParaRPr>
          </a:p>
        </p:txBody>
      </p:sp>
      <p:sp>
        <p:nvSpPr>
          <p:cNvPr id="16" name="object 16"/>
          <p:cNvSpPr txBox="1"/>
          <p:nvPr/>
        </p:nvSpPr>
        <p:spPr>
          <a:xfrm>
            <a:off x="8440674" y="2544825"/>
            <a:ext cx="768985" cy="258404"/>
          </a:xfrm>
          <a:prstGeom prst="rect">
            <a:avLst/>
          </a:prstGeom>
        </p:spPr>
        <p:txBody>
          <a:bodyPr vert="horz" wrap="square" lIns="0" tIns="12065" rIns="0" bIns="0" rtlCol="0">
            <a:spAutoFit/>
          </a:bodyPr>
          <a:lstStyle/>
          <a:p>
            <a:pPr marL="12700">
              <a:spcBef>
                <a:spcPts val="95"/>
              </a:spcBef>
            </a:pPr>
            <a:r>
              <a:rPr sz="1600" b="1" spc="-5" dirty="0">
                <a:solidFill>
                  <a:prstClr val="black"/>
                </a:solidFill>
                <a:latin typeface="Arial"/>
                <a:cs typeface="Arial"/>
              </a:rPr>
              <a:t>778</a:t>
            </a:r>
            <a:r>
              <a:rPr sz="1600" b="1" spc="-80" dirty="0">
                <a:solidFill>
                  <a:prstClr val="black"/>
                </a:solidFill>
                <a:latin typeface="Arial"/>
                <a:cs typeface="Arial"/>
              </a:rPr>
              <a:t> </a:t>
            </a:r>
            <a:r>
              <a:rPr sz="1600" b="1" spc="-5" dirty="0">
                <a:solidFill>
                  <a:prstClr val="black"/>
                </a:solidFill>
                <a:latin typeface="Arial"/>
                <a:cs typeface="Arial"/>
              </a:rPr>
              <a:t>GW</a:t>
            </a:r>
            <a:endParaRPr sz="1600">
              <a:solidFill>
                <a:prstClr val="black"/>
              </a:solidFill>
              <a:latin typeface="Arial"/>
              <a:cs typeface="Arial"/>
            </a:endParaRPr>
          </a:p>
        </p:txBody>
      </p:sp>
      <p:pic>
        <p:nvPicPr>
          <p:cNvPr id="17" name="object 17"/>
          <p:cNvPicPr/>
          <p:nvPr/>
        </p:nvPicPr>
        <p:blipFill>
          <a:blip r:embed="rId2" cstate="print"/>
          <a:stretch>
            <a:fillRect/>
          </a:stretch>
        </p:blipFill>
        <p:spPr>
          <a:xfrm>
            <a:off x="1720851" y="6324600"/>
            <a:ext cx="8747125" cy="304800"/>
          </a:xfrm>
          <a:prstGeom prst="rect">
            <a:avLst/>
          </a:prstGeom>
        </p:spPr>
      </p:pic>
      <p:sp>
        <p:nvSpPr>
          <p:cNvPr id="18" name="object 18"/>
          <p:cNvSpPr txBox="1"/>
          <p:nvPr/>
        </p:nvSpPr>
        <p:spPr>
          <a:xfrm>
            <a:off x="2259279" y="6310071"/>
            <a:ext cx="7671434" cy="331470"/>
          </a:xfrm>
          <a:prstGeom prst="rect">
            <a:avLst/>
          </a:prstGeom>
        </p:spPr>
        <p:txBody>
          <a:bodyPr vert="horz" wrap="square" lIns="0" tIns="13335" rIns="0" bIns="0" rtlCol="0">
            <a:spAutoFit/>
          </a:bodyPr>
          <a:lstStyle/>
          <a:p>
            <a:pPr marL="12700">
              <a:spcBef>
                <a:spcPts val="105"/>
              </a:spcBef>
            </a:pPr>
            <a:r>
              <a:rPr sz="2000" b="1" i="1" dirty="0">
                <a:solidFill>
                  <a:srgbClr val="00AD00"/>
                </a:solidFill>
                <a:latin typeface="Verdana"/>
                <a:cs typeface="Verdana"/>
              </a:rPr>
              <a:t>Large</a:t>
            </a:r>
            <a:r>
              <a:rPr sz="2000" b="1" i="1" spc="-10" dirty="0">
                <a:solidFill>
                  <a:srgbClr val="00AD00"/>
                </a:solidFill>
                <a:latin typeface="Verdana"/>
                <a:cs typeface="Verdana"/>
              </a:rPr>
              <a:t> </a:t>
            </a:r>
            <a:r>
              <a:rPr sz="2000" b="1" i="1" dirty="0">
                <a:solidFill>
                  <a:srgbClr val="00AD00"/>
                </a:solidFill>
                <a:latin typeface="Verdana"/>
                <a:cs typeface="Verdana"/>
              </a:rPr>
              <a:t>Capacity</a:t>
            </a:r>
            <a:r>
              <a:rPr sz="2000" b="1" i="1" spc="-10" dirty="0">
                <a:solidFill>
                  <a:srgbClr val="00AD00"/>
                </a:solidFill>
                <a:latin typeface="Verdana"/>
                <a:cs typeface="Verdana"/>
              </a:rPr>
              <a:t> </a:t>
            </a:r>
            <a:r>
              <a:rPr sz="2000" b="1" i="1" dirty="0">
                <a:solidFill>
                  <a:srgbClr val="00AD00"/>
                </a:solidFill>
                <a:latin typeface="Verdana"/>
                <a:cs typeface="Verdana"/>
              </a:rPr>
              <a:t>addition</a:t>
            </a:r>
            <a:r>
              <a:rPr sz="2000" b="1" i="1" spc="5" dirty="0">
                <a:solidFill>
                  <a:srgbClr val="00AD00"/>
                </a:solidFill>
                <a:latin typeface="Verdana"/>
                <a:cs typeface="Verdana"/>
              </a:rPr>
              <a:t> </a:t>
            </a:r>
            <a:r>
              <a:rPr sz="2000" b="1" i="1" spc="-5" dirty="0">
                <a:solidFill>
                  <a:srgbClr val="00AD00"/>
                </a:solidFill>
                <a:latin typeface="Verdana"/>
                <a:cs typeface="Verdana"/>
              </a:rPr>
              <a:t>required</a:t>
            </a:r>
            <a:r>
              <a:rPr sz="2000" b="1" i="1" spc="-10" dirty="0">
                <a:solidFill>
                  <a:srgbClr val="00AD00"/>
                </a:solidFill>
                <a:latin typeface="Verdana"/>
                <a:cs typeface="Verdana"/>
              </a:rPr>
              <a:t> </a:t>
            </a:r>
            <a:r>
              <a:rPr sz="2000" b="1" i="1" dirty="0">
                <a:solidFill>
                  <a:srgbClr val="00AD00"/>
                </a:solidFill>
                <a:latin typeface="Verdana"/>
                <a:cs typeface="Verdana"/>
              </a:rPr>
              <a:t>to meet</a:t>
            </a:r>
            <a:r>
              <a:rPr sz="2000" b="1" i="1" spc="-30" dirty="0">
                <a:solidFill>
                  <a:srgbClr val="00AD00"/>
                </a:solidFill>
                <a:latin typeface="Verdana"/>
                <a:cs typeface="Verdana"/>
              </a:rPr>
              <a:t> </a:t>
            </a:r>
            <a:r>
              <a:rPr sz="2000" b="1" i="1" dirty="0">
                <a:solidFill>
                  <a:srgbClr val="00AD00"/>
                </a:solidFill>
                <a:latin typeface="Verdana"/>
                <a:cs typeface="Verdana"/>
              </a:rPr>
              <a:t>the</a:t>
            </a:r>
            <a:r>
              <a:rPr sz="2000" b="1" i="1" spc="5" dirty="0">
                <a:solidFill>
                  <a:srgbClr val="00AD00"/>
                </a:solidFill>
                <a:latin typeface="Verdana"/>
                <a:cs typeface="Verdana"/>
              </a:rPr>
              <a:t> </a:t>
            </a:r>
            <a:r>
              <a:rPr sz="2000" b="1" i="1" spc="-5" dirty="0">
                <a:solidFill>
                  <a:srgbClr val="00AD00"/>
                </a:solidFill>
                <a:latin typeface="Verdana"/>
                <a:cs typeface="Verdana"/>
              </a:rPr>
              <a:t>demand</a:t>
            </a:r>
            <a:endParaRPr sz="2000">
              <a:solidFill>
                <a:prstClr val="black"/>
              </a:solidFill>
              <a:latin typeface="Verdana"/>
              <a:cs typeface="Verdana"/>
            </a:endParaRPr>
          </a:p>
        </p:txBody>
      </p:sp>
      <p:grpSp>
        <p:nvGrpSpPr>
          <p:cNvPr id="19" name="object 19"/>
          <p:cNvGrpSpPr/>
          <p:nvPr/>
        </p:nvGrpSpPr>
        <p:grpSpPr>
          <a:xfrm>
            <a:off x="2500185" y="1738377"/>
            <a:ext cx="6435090" cy="2525395"/>
            <a:chOff x="1357185" y="1738376"/>
            <a:chExt cx="6435090" cy="2525395"/>
          </a:xfrm>
        </p:grpSpPr>
        <p:sp>
          <p:nvSpPr>
            <p:cNvPr id="20" name="object 20"/>
            <p:cNvSpPr/>
            <p:nvPr/>
          </p:nvSpPr>
          <p:spPr>
            <a:xfrm>
              <a:off x="1361947" y="1974342"/>
              <a:ext cx="6425565" cy="2284095"/>
            </a:xfrm>
            <a:custGeom>
              <a:avLst/>
              <a:gdLst/>
              <a:ahLst/>
              <a:cxnLst/>
              <a:rect l="l" t="t" r="r" b="b"/>
              <a:pathLst>
                <a:path w="6425565" h="2284095">
                  <a:moveTo>
                    <a:pt x="6425437" y="0"/>
                  </a:moveTo>
                  <a:lnTo>
                    <a:pt x="4772914" y="398907"/>
                  </a:lnTo>
                  <a:lnTo>
                    <a:pt x="4799330" y="475361"/>
                  </a:lnTo>
                  <a:lnTo>
                    <a:pt x="0" y="2131060"/>
                  </a:lnTo>
                  <a:lnTo>
                    <a:pt x="52832" y="2284095"/>
                  </a:lnTo>
                  <a:lnTo>
                    <a:pt x="4852035" y="628396"/>
                  </a:lnTo>
                  <a:lnTo>
                    <a:pt x="4878451" y="704977"/>
                  </a:lnTo>
                  <a:lnTo>
                    <a:pt x="6425437" y="0"/>
                  </a:lnTo>
                  <a:close/>
                </a:path>
              </a:pathLst>
            </a:custGeom>
            <a:solidFill>
              <a:srgbClr val="000099"/>
            </a:solidFill>
          </p:spPr>
          <p:txBody>
            <a:bodyPr wrap="square" lIns="0" tIns="0" rIns="0" bIns="0" rtlCol="0"/>
            <a:lstStyle/>
            <a:p>
              <a:endParaRPr>
                <a:solidFill>
                  <a:prstClr val="black"/>
                </a:solidFill>
              </a:endParaRPr>
            </a:p>
          </p:txBody>
        </p:sp>
        <p:sp>
          <p:nvSpPr>
            <p:cNvPr id="21" name="object 21"/>
            <p:cNvSpPr/>
            <p:nvPr/>
          </p:nvSpPr>
          <p:spPr>
            <a:xfrm>
              <a:off x="1361947" y="1974342"/>
              <a:ext cx="6425565" cy="2284095"/>
            </a:xfrm>
            <a:custGeom>
              <a:avLst/>
              <a:gdLst/>
              <a:ahLst/>
              <a:cxnLst/>
              <a:rect l="l" t="t" r="r" b="b"/>
              <a:pathLst>
                <a:path w="6425565" h="2284095">
                  <a:moveTo>
                    <a:pt x="0" y="2131060"/>
                  </a:moveTo>
                  <a:lnTo>
                    <a:pt x="4799330" y="475361"/>
                  </a:lnTo>
                  <a:lnTo>
                    <a:pt x="4772914" y="398907"/>
                  </a:lnTo>
                  <a:lnTo>
                    <a:pt x="6425437" y="0"/>
                  </a:lnTo>
                  <a:lnTo>
                    <a:pt x="4878451" y="704977"/>
                  </a:lnTo>
                  <a:lnTo>
                    <a:pt x="4852035" y="628396"/>
                  </a:lnTo>
                  <a:lnTo>
                    <a:pt x="52832" y="2284095"/>
                  </a:lnTo>
                  <a:lnTo>
                    <a:pt x="0" y="2131060"/>
                  </a:lnTo>
                  <a:close/>
                </a:path>
              </a:pathLst>
            </a:custGeom>
            <a:ln w="9525">
              <a:solidFill>
                <a:srgbClr val="000000"/>
              </a:solidFill>
            </a:ln>
          </p:spPr>
          <p:txBody>
            <a:bodyPr wrap="square" lIns="0" tIns="0" rIns="0" bIns="0" rtlCol="0"/>
            <a:lstStyle/>
            <a:p>
              <a:endParaRPr>
                <a:solidFill>
                  <a:prstClr val="black"/>
                </a:solidFill>
              </a:endParaRPr>
            </a:p>
          </p:txBody>
        </p:sp>
        <p:sp>
          <p:nvSpPr>
            <p:cNvPr id="22" name="object 22"/>
            <p:cNvSpPr/>
            <p:nvPr/>
          </p:nvSpPr>
          <p:spPr>
            <a:xfrm>
              <a:off x="2370929" y="1738376"/>
              <a:ext cx="4182110" cy="1532890"/>
            </a:xfrm>
            <a:custGeom>
              <a:avLst/>
              <a:gdLst/>
              <a:ahLst/>
              <a:cxnLst/>
              <a:rect l="l" t="t" r="r" b="b"/>
              <a:pathLst>
                <a:path w="4182109" h="1532889">
                  <a:moveTo>
                    <a:pt x="3243613" y="452627"/>
                  </a:moveTo>
                  <a:lnTo>
                    <a:pt x="3125630" y="490982"/>
                  </a:lnTo>
                  <a:lnTo>
                    <a:pt x="3129748" y="508297"/>
                  </a:lnTo>
                  <a:lnTo>
                    <a:pt x="3133901" y="525589"/>
                  </a:lnTo>
                  <a:lnTo>
                    <a:pt x="3142267" y="560197"/>
                  </a:lnTo>
                  <a:lnTo>
                    <a:pt x="3260250" y="521715"/>
                  </a:lnTo>
                  <a:lnTo>
                    <a:pt x="3256061" y="504455"/>
                  </a:lnTo>
                  <a:lnTo>
                    <a:pt x="3247731" y="469888"/>
                  </a:lnTo>
                  <a:lnTo>
                    <a:pt x="3243613" y="452627"/>
                  </a:lnTo>
                  <a:close/>
                </a:path>
                <a:path w="4182109" h="1532889">
                  <a:moveTo>
                    <a:pt x="4025044" y="0"/>
                  </a:moveTo>
                  <a:lnTo>
                    <a:pt x="3967640" y="18669"/>
                  </a:lnTo>
                  <a:lnTo>
                    <a:pt x="3860212" y="240029"/>
                  </a:lnTo>
                  <a:lnTo>
                    <a:pt x="3802540" y="358775"/>
                  </a:lnTo>
                  <a:lnTo>
                    <a:pt x="3859309" y="340233"/>
                  </a:lnTo>
                  <a:lnTo>
                    <a:pt x="4025044" y="0"/>
                  </a:lnTo>
                  <a:close/>
                </a:path>
                <a:path w="4182109" h="1532889">
                  <a:moveTo>
                    <a:pt x="4122227" y="123955"/>
                  </a:moveTo>
                  <a:lnTo>
                    <a:pt x="4080595" y="127869"/>
                  </a:lnTo>
                  <a:lnTo>
                    <a:pt x="4040423" y="140352"/>
                  </a:lnTo>
                  <a:lnTo>
                    <a:pt x="4000025" y="162051"/>
                  </a:lnTo>
                  <a:lnTo>
                    <a:pt x="3968910" y="198120"/>
                  </a:lnTo>
                  <a:lnTo>
                    <a:pt x="3963642" y="226069"/>
                  </a:lnTo>
                  <a:lnTo>
                    <a:pt x="3964903" y="234479"/>
                  </a:lnTo>
                  <a:lnTo>
                    <a:pt x="3993384" y="269130"/>
                  </a:lnTo>
                  <a:lnTo>
                    <a:pt x="4027584" y="275971"/>
                  </a:lnTo>
                  <a:lnTo>
                    <a:pt x="4041443" y="275447"/>
                  </a:lnTo>
                  <a:lnTo>
                    <a:pt x="4088163" y="265302"/>
                  </a:lnTo>
                  <a:lnTo>
                    <a:pt x="4131883" y="246284"/>
                  </a:lnTo>
                  <a:lnTo>
                    <a:pt x="4141095" y="240029"/>
                  </a:lnTo>
                  <a:lnTo>
                    <a:pt x="4064922" y="240029"/>
                  </a:lnTo>
                  <a:lnTo>
                    <a:pt x="4059461" y="237362"/>
                  </a:lnTo>
                  <a:lnTo>
                    <a:pt x="4039586" y="200441"/>
                  </a:lnTo>
                  <a:lnTo>
                    <a:pt x="4039586" y="191420"/>
                  </a:lnTo>
                  <a:lnTo>
                    <a:pt x="4072669" y="160527"/>
                  </a:lnTo>
                  <a:lnTo>
                    <a:pt x="4080035" y="160274"/>
                  </a:lnTo>
                  <a:lnTo>
                    <a:pt x="4178341" y="160274"/>
                  </a:lnTo>
                  <a:lnTo>
                    <a:pt x="4174874" y="151318"/>
                  </a:lnTo>
                  <a:lnTo>
                    <a:pt x="4166411" y="140446"/>
                  </a:lnTo>
                  <a:lnTo>
                    <a:pt x="4154733" y="132216"/>
                  </a:lnTo>
                  <a:lnTo>
                    <a:pt x="4139852" y="126619"/>
                  </a:lnTo>
                  <a:lnTo>
                    <a:pt x="4122227" y="123955"/>
                  </a:lnTo>
                  <a:close/>
                </a:path>
                <a:path w="4182109" h="1532889">
                  <a:moveTo>
                    <a:pt x="4178341" y="160274"/>
                  </a:moveTo>
                  <a:lnTo>
                    <a:pt x="4080035" y="160274"/>
                  </a:lnTo>
                  <a:lnTo>
                    <a:pt x="4085623" y="162813"/>
                  </a:lnTo>
                  <a:lnTo>
                    <a:pt x="4091695" y="166864"/>
                  </a:lnTo>
                  <a:lnTo>
                    <a:pt x="4096767" y="172735"/>
                  </a:lnTo>
                  <a:lnTo>
                    <a:pt x="4100839" y="180441"/>
                  </a:lnTo>
                  <a:lnTo>
                    <a:pt x="4103911" y="189991"/>
                  </a:lnTo>
                  <a:lnTo>
                    <a:pt x="4105626" y="200042"/>
                  </a:lnTo>
                  <a:lnTo>
                    <a:pt x="4105626" y="209057"/>
                  </a:lnTo>
                  <a:lnTo>
                    <a:pt x="4072288" y="239775"/>
                  </a:lnTo>
                  <a:lnTo>
                    <a:pt x="4064922" y="240029"/>
                  </a:lnTo>
                  <a:lnTo>
                    <a:pt x="4141095" y="240029"/>
                  </a:lnTo>
                  <a:lnTo>
                    <a:pt x="4173057" y="207976"/>
                  </a:lnTo>
                  <a:lnTo>
                    <a:pt x="4181681" y="179540"/>
                  </a:lnTo>
                  <a:lnTo>
                    <a:pt x="4180111" y="164846"/>
                  </a:lnTo>
                  <a:lnTo>
                    <a:pt x="4178341" y="160274"/>
                  </a:lnTo>
                  <a:close/>
                </a:path>
                <a:path w="4182109" h="1532889">
                  <a:moveTo>
                    <a:pt x="3803100" y="83079"/>
                  </a:moveTo>
                  <a:lnTo>
                    <a:pt x="3761658" y="87028"/>
                  </a:lnTo>
                  <a:lnTo>
                    <a:pt x="3721506" y="99458"/>
                  </a:lnTo>
                  <a:lnTo>
                    <a:pt x="3681001" y="121158"/>
                  </a:lnTo>
                  <a:lnTo>
                    <a:pt x="3649886" y="157099"/>
                  </a:lnTo>
                  <a:lnTo>
                    <a:pt x="3644511" y="185138"/>
                  </a:lnTo>
                  <a:lnTo>
                    <a:pt x="3645822" y="193928"/>
                  </a:lnTo>
                  <a:lnTo>
                    <a:pt x="3674485" y="228183"/>
                  </a:lnTo>
                  <a:lnTo>
                    <a:pt x="3708560" y="235076"/>
                  </a:lnTo>
                  <a:lnTo>
                    <a:pt x="3722421" y="234479"/>
                  </a:lnTo>
                  <a:lnTo>
                    <a:pt x="3769266" y="224282"/>
                  </a:lnTo>
                  <a:lnTo>
                    <a:pt x="3812811" y="205327"/>
                  </a:lnTo>
                  <a:lnTo>
                    <a:pt x="3822120" y="199009"/>
                  </a:lnTo>
                  <a:lnTo>
                    <a:pt x="3746025" y="199009"/>
                  </a:lnTo>
                  <a:lnTo>
                    <a:pt x="3740310" y="196469"/>
                  </a:lnTo>
                  <a:lnTo>
                    <a:pt x="3720381" y="159438"/>
                  </a:lnTo>
                  <a:lnTo>
                    <a:pt x="3720419" y="150447"/>
                  </a:lnTo>
                  <a:lnTo>
                    <a:pt x="3753772" y="119634"/>
                  </a:lnTo>
                  <a:lnTo>
                    <a:pt x="3761011" y="119507"/>
                  </a:lnTo>
                  <a:lnTo>
                    <a:pt x="3859176" y="119507"/>
                  </a:lnTo>
                  <a:lnTo>
                    <a:pt x="3855670" y="110370"/>
                  </a:lnTo>
                  <a:lnTo>
                    <a:pt x="3847244" y="99536"/>
                  </a:lnTo>
                  <a:lnTo>
                    <a:pt x="3835580" y="91320"/>
                  </a:lnTo>
                  <a:lnTo>
                    <a:pt x="3820701" y="85725"/>
                  </a:lnTo>
                  <a:lnTo>
                    <a:pt x="3803100" y="83079"/>
                  </a:lnTo>
                  <a:close/>
                </a:path>
                <a:path w="4182109" h="1532889">
                  <a:moveTo>
                    <a:pt x="3859176" y="119507"/>
                  </a:moveTo>
                  <a:lnTo>
                    <a:pt x="3761011" y="119507"/>
                  </a:lnTo>
                  <a:lnTo>
                    <a:pt x="3766472" y="122047"/>
                  </a:lnTo>
                  <a:lnTo>
                    <a:pt x="3772598" y="126021"/>
                  </a:lnTo>
                  <a:lnTo>
                    <a:pt x="3777664" y="131841"/>
                  </a:lnTo>
                  <a:lnTo>
                    <a:pt x="3781706" y="139495"/>
                  </a:lnTo>
                  <a:lnTo>
                    <a:pt x="3784760" y="148971"/>
                  </a:lnTo>
                  <a:lnTo>
                    <a:pt x="3786455" y="159023"/>
                  </a:lnTo>
                  <a:lnTo>
                    <a:pt x="3786411" y="168052"/>
                  </a:lnTo>
                  <a:lnTo>
                    <a:pt x="3753391" y="198882"/>
                  </a:lnTo>
                  <a:lnTo>
                    <a:pt x="3746025" y="199009"/>
                  </a:lnTo>
                  <a:lnTo>
                    <a:pt x="3822120" y="199009"/>
                  </a:lnTo>
                  <a:lnTo>
                    <a:pt x="3853904" y="167080"/>
                  </a:lnTo>
                  <a:lnTo>
                    <a:pt x="3862476" y="138592"/>
                  </a:lnTo>
                  <a:lnTo>
                    <a:pt x="3860833" y="123825"/>
                  </a:lnTo>
                  <a:lnTo>
                    <a:pt x="3859176" y="119507"/>
                  </a:lnTo>
                  <a:close/>
                </a:path>
                <a:path w="4182109" h="1532889">
                  <a:moveTo>
                    <a:pt x="2149095" y="693689"/>
                  </a:moveTo>
                  <a:lnTo>
                    <a:pt x="2071276" y="710564"/>
                  </a:lnTo>
                  <a:lnTo>
                    <a:pt x="2004950" y="739425"/>
                  </a:lnTo>
                  <a:lnTo>
                    <a:pt x="1957484" y="776477"/>
                  </a:lnTo>
                  <a:lnTo>
                    <a:pt x="1931497" y="817626"/>
                  </a:lnTo>
                  <a:lnTo>
                    <a:pt x="1927463" y="838200"/>
                  </a:lnTo>
                  <a:lnTo>
                    <a:pt x="1929417" y="858774"/>
                  </a:lnTo>
                  <a:lnTo>
                    <a:pt x="1952198" y="894540"/>
                  </a:lnTo>
                  <a:lnTo>
                    <a:pt x="1999267" y="913257"/>
                  </a:lnTo>
                  <a:lnTo>
                    <a:pt x="2024697" y="915350"/>
                  </a:lnTo>
                  <a:lnTo>
                    <a:pt x="2052782" y="913622"/>
                  </a:lnTo>
                  <a:lnTo>
                    <a:pt x="2116869" y="898651"/>
                  </a:lnTo>
                  <a:lnTo>
                    <a:pt x="2153304" y="885007"/>
                  </a:lnTo>
                  <a:lnTo>
                    <a:pt x="2204839" y="856011"/>
                  </a:lnTo>
                  <a:lnTo>
                    <a:pt x="2083913" y="856011"/>
                  </a:lnTo>
                  <a:lnTo>
                    <a:pt x="2073769" y="855416"/>
                  </a:lnTo>
                  <a:lnTo>
                    <a:pt x="2040034" y="822578"/>
                  </a:lnTo>
                  <a:lnTo>
                    <a:pt x="2038452" y="811907"/>
                  </a:lnTo>
                  <a:lnTo>
                    <a:pt x="2038463" y="809212"/>
                  </a:lnTo>
                  <a:lnTo>
                    <a:pt x="2054443" y="774360"/>
                  </a:lnTo>
                  <a:lnTo>
                    <a:pt x="2095428" y="754699"/>
                  </a:lnTo>
                  <a:lnTo>
                    <a:pt x="2105963" y="753570"/>
                  </a:lnTo>
                  <a:lnTo>
                    <a:pt x="2260475" y="753570"/>
                  </a:lnTo>
                  <a:lnTo>
                    <a:pt x="2260125" y="749935"/>
                  </a:lnTo>
                  <a:lnTo>
                    <a:pt x="2228318" y="707679"/>
                  </a:lnTo>
                  <a:lnTo>
                    <a:pt x="2181504" y="693723"/>
                  </a:lnTo>
                  <a:lnTo>
                    <a:pt x="2149095" y="693689"/>
                  </a:lnTo>
                  <a:close/>
                </a:path>
                <a:path w="4182109" h="1532889">
                  <a:moveTo>
                    <a:pt x="2260475" y="753570"/>
                  </a:moveTo>
                  <a:lnTo>
                    <a:pt x="2105963" y="753570"/>
                  </a:lnTo>
                  <a:lnTo>
                    <a:pt x="2115950" y="754179"/>
                  </a:lnTo>
                  <a:lnTo>
                    <a:pt x="2125378" y="756538"/>
                  </a:lnTo>
                  <a:lnTo>
                    <a:pt x="2149254" y="786257"/>
                  </a:lnTo>
                  <a:lnTo>
                    <a:pt x="2150957" y="800623"/>
                  </a:lnTo>
                  <a:lnTo>
                    <a:pt x="2150572" y="809212"/>
                  </a:lnTo>
                  <a:lnTo>
                    <a:pt x="2127236" y="841946"/>
                  </a:lnTo>
                  <a:lnTo>
                    <a:pt x="2083913" y="856011"/>
                  </a:lnTo>
                  <a:lnTo>
                    <a:pt x="2204839" y="856011"/>
                  </a:lnTo>
                  <a:lnTo>
                    <a:pt x="2248302" y="811907"/>
                  </a:lnTo>
                  <a:lnTo>
                    <a:pt x="2262122" y="770671"/>
                  </a:lnTo>
                  <a:lnTo>
                    <a:pt x="2260475" y="753570"/>
                  </a:lnTo>
                  <a:close/>
                </a:path>
                <a:path w="4182109" h="1532889">
                  <a:moveTo>
                    <a:pt x="663100" y="1099947"/>
                  </a:moveTo>
                  <a:lnTo>
                    <a:pt x="528988" y="1143635"/>
                  </a:lnTo>
                  <a:lnTo>
                    <a:pt x="469336" y="1341755"/>
                  </a:lnTo>
                  <a:lnTo>
                    <a:pt x="439580" y="1440814"/>
                  </a:lnTo>
                  <a:lnTo>
                    <a:pt x="564929" y="1399921"/>
                  </a:lnTo>
                  <a:lnTo>
                    <a:pt x="574454" y="1352550"/>
                  </a:lnTo>
                  <a:lnTo>
                    <a:pt x="714027" y="1307084"/>
                  </a:lnTo>
                  <a:lnTo>
                    <a:pt x="849785" y="1307084"/>
                  </a:lnTo>
                  <a:lnTo>
                    <a:pt x="872396" y="1299718"/>
                  </a:lnTo>
                  <a:lnTo>
                    <a:pt x="862417" y="1290193"/>
                  </a:lnTo>
                  <a:lnTo>
                    <a:pt x="588170" y="1290193"/>
                  </a:lnTo>
                  <a:lnTo>
                    <a:pt x="600701" y="1231011"/>
                  </a:lnTo>
                  <a:lnTo>
                    <a:pt x="610014" y="1186688"/>
                  </a:lnTo>
                  <a:lnTo>
                    <a:pt x="753977" y="1186688"/>
                  </a:lnTo>
                  <a:lnTo>
                    <a:pt x="663100" y="1099947"/>
                  </a:lnTo>
                  <a:close/>
                </a:path>
                <a:path w="4182109" h="1532889">
                  <a:moveTo>
                    <a:pt x="849785" y="1307084"/>
                  </a:moveTo>
                  <a:lnTo>
                    <a:pt x="714027" y="1307084"/>
                  </a:lnTo>
                  <a:lnTo>
                    <a:pt x="743745" y="1341627"/>
                  </a:lnTo>
                  <a:lnTo>
                    <a:pt x="849785" y="1307084"/>
                  </a:lnTo>
                  <a:close/>
                </a:path>
                <a:path w="4182109" h="1532889">
                  <a:moveTo>
                    <a:pt x="753977" y="1186688"/>
                  </a:moveTo>
                  <a:lnTo>
                    <a:pt x="610014" y="1186688"/>
                  </a:lnTo>
                  <a:lnTo>
                    <a:pt x="675546" y="1261745"/>
                  </a:lnTo>
                  <a:lnTo>
                    <a:pt x="588170" y="1290193"/>
                  </a:lnTo>
                  <a:lnTo>
                    <a:pt x="862417" y="1290193"/>
                  </a:lnTo>
                  <a:lnTo>
                    <a:pt x="753977" y="1186688"/>
                  </a:lnTo>
                  <a:close/>
                </a:path>
                <a:path w="4182109" h="1532889">
                  <a:moveTo>
                    <a:pt x="1157416" y="946921"/>
                  </a:moveTo>
                  <a:lnTo>
                    <a:pt x="1098440" y="955500"/>
                  </a:lnTo>
                  <a:lnTo>
                    <a:pt x="1040417" y="972438"/>
                  </a:lnTo>
                  <a:lnTo>
                    <a:pt x="979743" y="995473"/>
                  </a:lnTo>
                  <a:lnTo>
                    <a:pt x="934499" y="1019937"/>
                  </a:lnTo>
                  <a:lnTo>
                    <a:pt x="893558" y="1053941"/>
                  </a:lnTo>
                  <a:lnTo>
                    <a:pt x="866808" y="1091184"/>
                  </a:lnTo>
                  <a:lnTo>
                    <a:pt x="854632" y="1130506"/>
                  </a:lnTo>
                  <a:lnTo>
                    <a:pt x="854003" y="1150494"/>
                  </a:lnTo>
                  <a:lnTo>
                    <a:pt x="857029" y="1170686"/>
                  </a:lnTo>
                  <a:lnTo>
                    <a:pt x="883675" y="1219263"/>
                  </a:lnTo>
                  <a:lnTo>
                    <a:pt x="915108" y="1240811"/>
                  </a:lnTo>
                  <a:lnTo>
                    <a:pt x="955113" y="1251999"/>
                  </a:lnTo>
                  <a:lnTo>
                    <a:pt x="978187" y="1253616"/>
                  </a:lnTo>
                  <a:lnTo>
                    <a:pt x="1003710" y="1252424"/>
                  </a:lnTo>
                  <a:lnTo>
                    <a:pt x="1063234" y="1241133"/>
                  </a:lnTo>
                  <a:lnTo>
                    <a:pt x="1124854" y="1221462"/>
                  </a:lnTo>
                  <a:lnTo>
                    <a:pt x="1173571" y="1201078"/>
                  </a:lnTo>
                  <a:lnTo>
                    <a:pt x="1206906" y="1182957"/>
                  </a:lnTo>
                  <a:lnTo>
                    <a:pt x="1050418" y="1182957"/>
                  </a:lnTo>
                  <a:lnTo>
                    <a:pt x="1033389" y="1182661"/>
                  </a:lnTo>
                  <a:lnTo>
                    <a:pt x="994475" y="1162383"/>
                  </a:lnTo>
                  <a:lnTo>
                    <a:pt x="977257" y="1111549"/>
                  </a:lnTo>
                  <a:lnTo>
                    <a:pt x="978076" y="1094914"/>
                  </a:lnTo>
                  <a:lnTo>
                    <a:pt x="1001825" y="1054512"/>
                  </a:lnTo>
                  <a:lnTo>
                    <a:pt x="1050831" y="1027938"/>
                  </a:lnTo>
                  <a:lnTo>
                    <a:pt x="1087121" y="1020615"/>
                  </a:lnTo>
                  <a:lnTo>
                    <a:pt x="1157713" y="1020615"/>
                  </a:lnTo>
                  <a:lnTo>
                    <a:pt x="1242601" y="982472"/>
                  </a:lnTo>
                  <a:lnTo>
                    <a:pt x="1212705" y="958308"/>
                  </a:lnTo>
                  <a:lnTo>
                    <a:pt x="1172942" y="947531"/>
                  </a:lnTo>
                  <a:lnTo>
                    <a:pt x="1157416" y="946921"/>
                  </a:lnTo>
                  <a:close/>
                </a:path>
                <a:path w="4182109" h="1532889">
                  <a:moveTo>
                    <a:pt x="1278820" y="1108075"/>
                  </a:moveTo>
                  <a:lnTo>
                    <a:pt x="1162718" y="1108075"/>
                  </a:lnTo>
                  <a:lnTo>
                    <a:pt x="1164496" y="1115949"/>
                  </a:lnTo>
                  <a:lnTo>
                    <a:pt x="1168306" y="1131443"/>
                  </a:lnTo>
                  <a:lnTo>
                    <a:pt x="1157595" y="1139467"/>
                  </a:lnTo>
                  <a:lnTo>
                    <a:pt x="1119435" y="1162855"/>
                  </a:lnTo>
                  <a:lnTo>
                    <a:pt x="1069306" y="1180324"/>
                  </a:lnTo>
                  <a:lnTo>
                    <a:pt x="1050418" y="1182957"/>
                  </a:lnTo>
                  <a:lnTo>
                    <a:pt x="1206906" y="1182957"/>
                  </a:lnTo>
                  <a:lnTo>
                    <a:pt x="1215147" y="1178079"/>
                  </a:lnTo>
                  <a:lnTo>
                    <a:pt x="1236807" y="1163510"/>
                  </a:lnTo>
                  <a:lnTo>
                    <a:pt x="1259586" y="1146559"/>
                  </a:lnTo>
                  <a:lnTo>
                    <a:pt x="1283495" y="1127252"/>
                  </a:lnTo>
                  <a:lnTo>
                    <a:pt x="1278820" y="1108075"/>
                  </a:lnTo>
                  <a:close/>
                </a:path>
                <a:path w="4182109" h="1532889">
                  <a:moveTo>
                    <a:pt x="1257841" y="1021334"/>
                  </a:moveTo>
                  <a:lnTo>
                    <a:pt x="1067976" y="1083183"/>
                  </a:lnTo>
                  <a:lnTo>
                    <a:pt x="1077352" y="1121937"/>
                  </a:lnTo>
                  <a:lnTo>
                    <a:pt x="1080422" y="1134872"/>
                  </a:lnTo>
                  <a:lnTo>
                    <a:pt x="1162718" y="1108075"/>
                  </a:lnTo>
                  <a:lnTo>
                    <a:pt x="1278820" y="1108075"/>
                  </a:lnTo>
                  <a:lnTo>
                    <a:pt x="1270621" y="1074292"/>
                  </a:lnTo>
                  <a:lnTo>
                    <a:pt x="1257841" y="1021334"/>
                  </a:lnTo>
                  <a:close/>
                </a:path>
                <a:path w="4182109" h="1532889">
                  <a:moveTo>
                    <a:pt x="1157713" y="1020615"/>
                  </a:moveTo>
                  <a:lnTo>
                    <a:pt x="1087121" y="1020615"/>
                  </a:lnTo>
                  <a:lnTo>
                    <a:pt x="1097313" y="1020826"/>
                  </a:lnTo>
                  <a:lnTo>
                    <a:pt x="1106408" y="1022304"/>
                  </a:lnTo>
                  <a:lnTo>
                    <a:pt x="1114442" y="1025032"/>
                  </a:lnTo>
                  <a:lnTo>
                    <a:pt x="1121406" y="1029023"/>
                  </a:lnTo>
                  <a:lnTo>
                    <a:pt x="1127285" y="1034288"/>
                  </a:lnTo>
                  <a:lnTo>
                    <a:pt x="1157713" y="1020615"/>
                  </a:lnTo>
                  <a:close/>
                </a:path>
                <a:path w="4182109" h="1532889">
                  <a:moveTo>
                    <a:pt x="1616850" y="799788"/>
                  </a:moveTo>
                  <a:lnTo>
                    <a:pt x="1563705" y="808132"/>
                  </a:lnTo>
                  <a:lnTo>
                    <a:pt x="1513111" y="822960"/>
                  </a:lnTo>
                  <a:lnTo>
                    <a:pt x="1308260" y="889762"/>
                  </a:lnTo>
                  <a:lnTo>
                    <a:pt x="1368204" y="1138174"/>
                  </a:lnTo>
                  <a:lnTo>
                    <a:pt x="1491648" y="1098041"/>
                  </a:lnTo>
                  <a:lnTo>
                    <a:pt x="1467264" y="997203"/>
                  </a:lnTo>
                  <a:lnTo>
                    <a:pt x="1470947" y="995934"/>
                  </a:lnTo>
                  <a:lnTo>
                    <a:pt x="1502207" y="989272"/>
                  </a:lnTo>
                  <a:lnTo>
                    <a:pt x="1727934" y="989272"/>
                  </a:lnTo>
                  <a:lnTo>
                    <a:pt x="1682529" y="958088"/>
                  </a:lnTo>
                  <a:lnTo>
                    <a:pt x="1678719" y="955421"/>
                  </a:lnTo>
                  <a:lnTo>
                    <a:pt x="1671734" y="952246"/>
                  </a:lnTo>
                  <a:lnTo>
                    <a:pt x="1666490" y="950213"/>
                  </a:lnTo>
                  <a:lnTo>
                    <a:pt x="1455961" y="950213"/>
                  </a:lnTo>
                  <a:lnTo>
                    <a:pt x="1443769" y="899668"/>
                  </a:lnTo>
                  <a:lnTo>
                    <a:pt x="1497744" y="882141"/>
                  </a:lnTo>
                  <a:lnTo>
                    <a:pt x="1513343" y="877472"/>
                  </a:lnTo>
                  <a:lnTo>
                    <a:pt x="1526430" y="874506"/>
                  </a:lnTo>
                  <a:lnTo>
                    <a:pt x="1537017" y="873230"/>
                  </a:lnTo>
                  <a:lnTo>
                    <a:pt x="1682137" y="873230"/>
                  </a:lnTo>
                  <a:lnTo>
                    <a:pt x="1682603" y="872152"/>
                  </a:lnTo>
                  <a:lnTo>
                    <a:pt x="1684926" y="862171"/>
                  </a:lnTo>
                  <a:lnTo>
                    <a:pt x="1685321" y="852046"/>
                  </a:lnTo>
                  <a:lnTo>
                    <a:pt x="1683799" y="841756"/>
                  </a:lnTo>
                  <a:lnTo>
                    <a:pt x="1655605" y="807593"/>
                  </a:lnTo>
                  <a:lnTo>
                    <a:pt x="1630904" y="800592"/>
                  </a:lnTo>
                  <a:lnTo>
                    <a:pt x="1616850" y="799788"/>
                  </a:lnTo>
                  <a:close/>
                </a:path>
                <a:path w="4182109" h="1532889">
                  <a:moveTo>
                    <a:pt x="1727934" y="989272"/>
                  </a:moveTo>
                  <a:lnTo>
                    <a:pt x="1502207" y="989272"/>
                  </a:lnTo>
                  <a:lnTo>
                    <a:pt x="1509682" y="989584"/>
                  </a:lnTo>
                  <a:lnTo>
                    <a:pt x="1515423" y="990752"/>
                  </a:lnTo>
                  <a:lnTo>
                    <a:pt x="1521795" y="993124"/>
                  </a:lnTo>
                  <a:lnTo>
                    <a:pt x="1528810" y="996709"/>
                  </a:lnTo>
                  <a:lnTo>
                    <a:pt x="1536479" y="1001522"/>
                  </a:lnTo>
                  <a:lnTo>
                    <a:pt x="1620553" y="1056004"/>
                  </a:lnTo>
                  <a:lnTo>
                    <a:pt x="1759364" y="1010793"/>
                  </a:lnTo>
                  <a:lnTo>
                    <a:pt x="1727934" y="989272"/>
                  </a:lnTo>
                  <a:close/>
                </a:path>
                <a:path w="4182109" h="1532889">
                  <a:moveTo>
                    <a:pt x="1682137" y="873230"/>
                  </a:moveTo>
                  <a:lnTo>
                    <a:pt x="1537017" y="873230"/>
                  </a:lnTo>
                  <a:lnTo>
                    <a:pt x="1545115" y="873633"/>
                  </a:lnTo>
                  <a:lnTo>
                    <a:pt x="1554386" y="875284"/>
                  </a:lnTo>
                  <a:lnTo>
                    <a:pt x="1559847" y="880110"/>
                  </a:lnTo>
                  <a:lnTo>
                    <a:pt x="1561879" y="888111"/>
                  </a:lnTo>
                  <a:lnTo>
                    <a:pt x="1563149" y="893572"/>
                  </a:lnTo>
                  <a:lnTo>
                    <a:pt x="1561752" y="899160"/>
                  </a:lnTo>
                  <a:lnTo>
                    <a:pt x="1557561" y="905001"/>
                  </a:lnTo>
                  <a:lnTo>
                    <a:pt x="1553497" y="910844"/>
                  </a:lnTo>
                  <a:lnTo>
                    <a:pt x="1512917" y="931443"/>
                  </a:lnTo>
                  <a:lnTo>
                    <a:pt x="1455961" y="950213"/>
                  </a:lnTo>
                  <a:lnTo>
                    <a:pt x="1666490" y="950213"/>
                  </a:lnTo>
                  <a:lnTo>
                    <a:pt x="1661574" y="948309"/>
                  </a:lnTo>
                  <a:lnTo>
                    <a:pt x="1651414" y="944499"/>
                  </a:lnTo>
                  <a:lnTo>
                    <a:pt x="1646334" y="942975"/>
                  </a:lnTo>
                  <a:lnTo>
                    <a:pt x="1604551" y="942975"/>
                  </a:lnTo>
                  <a:lnTo>
                    <a:pt x="1617029" y="936617"/>
                  </a:lnTo>
                  <a:lnTo>
                    <a:pt x="1655800" y="910161"/>
                  </a:lnTo>
                  <a:lnTo>
                    <a:pt x="1678338" y="882014"/>
                  </a:lnTo>
                  <a:lnTo>
                    <a:pt x="1682137" y="873230"/>
                  </a:lnTo>
                  <a:close/>
                </a:path>
                <a:path w="4182109" h="1532889">
                  <a:moveTo>
                    <a:pt x="1632430" y="941278"/>
                  </a:moveTo>
                  <a:lnTo>
                    <a:pt x="1624633" y="941339"/>
                  </a:lnTo>
                  <a:lnTo>
                    <a:pt x="1615336" y="941901"/>
                  </a:lnTo>
                  <a:lnTo>
                    <a:pt x="1604551" y="942975"/>
                  </a:lnTo>
                  <a:lnTo>
                    <a:pt x="1646334" y="942975"/>
                  </a:lnTo>
                  <a:lnTo>
                    <a:pt x="1643794" y="942213"/>
                  </a:lnTo>
                  <a:lnTo>
                    <a:pt x="1638714" y="941704"/>
                  </a:lnTo>
                  <a:lnTo>
                    <a:pt x="1632430" y="941278"/>
                  </a:lnTo>
                  <a:close/>
                </a:path>
                <a:path w="4182109" h="1532889">
                  <a:moveTo>
                    <a:pt x="2990056" y="430529"/>
                  </a:moveTo>
                  <a:lnTo>
                    <a:pt x="2910619" y="430529"/>
                  </a:lnTo>
                  <a:lnTo>
                    <a:pt x="2887997" y="462843"/>
                  </a:lnTo>
                  <a:lnTo>
                    <a:pt x="2854469" y="521327"/>
                  </a:lnTo>
                  <a:lnTo>
                    <a:pt x="2835753" y="573569"/>
                  </a:lnTo>
                  <a:lnTo>
                    <a:pt x="2827561" y="631239"/>
                  </a:lnTo>
                  <a:lnTo>
                    <a:pt x="2827180" y="662813"/>
                  </a:lnTo>
                  <a:lnTo>
                    <a:pt x="2937289" y="626999"/>
                  </a:lnTo>
                  <a:lnTo>
                    <a:pt x="2935549" y="604758"/>
                  </a:lnTo>
                  <a:lnTo>
                    <a:pt x="2935464" y="583564"/>
                  </a:lnTo>
                  <a:lnTo>
                    <a:pt x="2940210" y="544322"/>
                  </a:lnTo>
                  <a:lnTo>
                    <a:pt x="2954133" y="497443"/>
                  </a:lnTo>
                  <a:lnTo>
                    <a:pt x="2976151" y="451993"/>
                  </a:lnTo>
                  <a:lnTo>
                    <a:pt x="2987841" y="433562"/>
                  </a:lnTo>
                  <a:lnTo>
                    <a:pt x="2990056" y="430529"/>
                  </a:lnTo>
                  <a:close/>
                </a:path>
                <a:path w="4182109" h="1532889">
                  <a:moveTo>
                    <a:pt x="3022760" y="331088"/>
                  </a:moveTo>
                  <a:lnTo>
                    <a:pt x="2700180" y="436245"/>
                  </a:lnTo>
                  <a:lnTo>
                    <a:pt x="2714277" y="494538"/>
                  </a:lnTo>
                  <a:lnTo>
                    <a:pt x="2910619" y="430529"/>
                  </a:lnTo>
                  <a:lnTo>
                    <a:pt x="2990056" y="430529"/>
                  </a:lnTo>
                  <a:lnTo>
                    <a:pt x="3001377" y="415036"/>
                  </a:lnTo>
                  <a:lnTo>
                    <a:pt x="3016746" y="396414"/>
                  </a:lnTo>
                  <a:lnTo>
                    <a:pt x="3033936" y="377698"/>
                  </a:lnTo>
                  <a:lnTo>
                    <a:pt x="3025542" y="342782"/>
                  </a:lnTo>
                  <a:lnTo>
                    <a:pt x="3022760" y="331088"/>
                  </a:lnTo>
                  <a:close/>
                </a:path>
                <a:path w="4182109" h="1532889">
                  <a:moveTo>
                    <a:pt x="3402998" y="394588"/>
                  </a:moveTo>
                  <a:lnTo>
                    <a:pt x="3294794" y="439800"/>
                  </a:lnTo>
                  <a:lnTo>
                    <a:pt x="3303460" y="448943"/>
                  </a:lnTo>
                  <a:lnTo>
                    <a:pt x="3313066" y="456739"/>
                  </a:lnTo>
                  <a:lnTo>
                    <a:pt x="3361358" y="474249"/>
                  </a:lnTo>
                  <a:lnTo>
                    <a:pt x="3376255" y="475178"/>
                  </a:lnTo>
                  <a:lnTo>
                    <a:pt x="3392330" y="474725"/>
                  </a:lnTo>
                  <a:lnTo>
                    <a:pt x="3430795" y="468614"/>
                  </a:lnTo>
                  <a:lnTo>
                    <a:pt x="3479833" y="454787"/>
                  </a:lnTo>
                  <a:lnTo>
                    <a:pt x="3529395" y="435737"/>
                  </a:lnTo>
                  <a:lnTo>
                    <a:pt x="3561624" y="418085"/>
                  </a:lnTo>
                  <a:lnTo>
                    <a:pt x="3438322" y="418085"/>
                  </a:lnTo>
                  <a:lnTo>
                    <a:pt x="3430176" y="416940"/>
                  </a:lnTo>
                  <a:lnTo>
                    <a:pt x="3422554" y="414198"/>
                  </a:lnTo>
                  <a:lnTo>
                    <a:pt x="3415458" y="409541"/>
                  </a:lnTo>
                  <a:lnTo>
                    <a:pt x="3408977" y="403046"/>
                  </a:lnTo>
                  <a:lnTo>
                    <a:pt x="3402998" y="394588"/>
                  </a:lnTo>
                  <a:close/>
                </a:path>
                <a:path w="4182109" h="1532889">
                  <a:moveTo>
                    <a:pt x="3621138" y="335708"/>
                  </a:moveTo>
                  <a:lnTo>
                    <a:pt x="3470530" y="335708"/>
                  </a:lnTo>
                  <a:lnTo>
                    <a:pt x="3480266" y="335718"/>
                  </a:lnTo>
                  <a:lnTo>
                    <a:pt x="3488977" y="337312"/>
                  </a:lnTo>
                  <a:lnTo>
                    <a:pt x="3510730" y="367875"/>
                  </a:lnTo>
                  <a:lnTo>
                    <a:pt x="3509710" y="375951"/>
                  </a:lnTo>
                  <a:lnTo>
                    <a:pt x="3477318" y="409575"/>
                  </a:lnTo>
                  <a:lnTo>
                    <a:pt x="3438322" y="418085"/>
                  </a:lnTo>
                  <a:lnTo>
                    <a:pt x="3561624" y="418085"/>
                  </a:lnTo>
                  <a:lnTo>
                    <a:pt x="3594006" y="391906"/>
                  </a:lnTo>
                  <a:lnTo>
                    <a:pt x="3617434" y="354357"/>
                  </a:lnTo>
                  <a:lnTo>
                    <a:pt x="3620644" y="342233"/>
                  </a:lnTo>
                  <a:lnTo>
                    <a:pt x="3621138" y="335708"/>
                  </a:lnTo>
                  <a:close/>
                </a:path>
                <a:path w="4182109" h="1532889">
                  <a:moveTo>
                    <a:pt x="3570940" y="239875"/>
                  </a:moveTo>
                  <a:lnTo>
                    <a:pt x="3443444" y="239875"/>
                  </a:lnTo>
                  <a:lnTo>
                    <a:pt x="3450115" y="240919"/>
                  </a:lnTo>
                  <a:lnTo>
                    <a:pt x="3458370" y="243077"/>
                  </a:lnTo>
                  <a:lnTo>
                    <a:pt x="3463450" y="247903"/>
                  </a:lnTo>
                  <a:lnTo>
                    <a:pt x="3465355" y="255524"/>
                  </a:lnTo>
                  <a:lnTo>
                    <a:pt x="3465829" y="261524"/>
                  </a:lnTo>
                  <a:lnTo>
                    <a:pt x="3464378" y="267731"/>
                  </a:lnTo>
                  <a:lnTo>
                    <a:pt x="3431932" y="297207"/>
                  </a:lnTo>
                  <a:lnTo>
                    <a:pt x="3407062" y="305053"/>
                  </a:lnTo>
                  <a:lnTo>
                    <a:pt x="3411688" y="343398"/>
                  </a:lnTo>
                  <a:lnTo>
                    <a:pt x="3413285" y="356235"/>
                  </a:lnTo>
                  <a:lnTo>
                    <a:pt x="3423616" y="350899"/>
                  </a:lnTo>
                  <a:lnTo>
                    <a:pt x="3432875" y="346503"/>
                  </a:lnTo>
                  <a:lnTo>
                    <a:pt x="3441039" y="343036"/>
                  </a:lnTo>
                  <a:lnTo>
                    <a:pt x="3448083" y="340487"/>
                  </a:lnTo>
                  <a:lnTo>
                    <a:pt x="3459795" y="337294"/>
                  </a:lnTo>
                  <a:lnTo>
                    <a:pt x="3470530" y="335708"/>
                  </a:lnTo>
                  <a:lnTo>
                    <a:pt x="3621138" y="335708"/>
                  </a:lnTo>
                  <a:lnTo>
                    <a:pt x="3621522" y="330632"/>
                  </a:lnTo>
                  <a:lnTo>
                    <a:pt x="3601880" y="293370"/>
                  </a:lnTo>
                  <a:lnTo>
                    <a:pt x="3586303" y="286512"/>
                  </a:lnTo>
                  <a:lnTo>
                    <a:pt x="3528982" y="286512"/>
                  </a:lnTo>
                  <a:lnTo>
                    <a:pt x="3541081" y="277006"/>
                  </a:lnTo>
                  <a:lnTo>
                    <a:pt x="3551287" y="267716"/>
                  </a:lnTo>
                  <a:lnTo>
                    <a:pt x="3559611" y="258615"/>
                  </a:lnTo>
                  <a:lnTo>
                    <a:pt x="3566066" y="249682"/>
                  </a:lnTo>
                  <a:lnTo>
                    <a:pt x="3570587" y="240994"/>
                  </a:lnTo>
                  <a:lnTo>
                    <a:pt x="3570940" y="239875"/>
                  </a:lnTo>
                  <a:close/>
                </a:path>
                <a:path w="4182109" h="1532889">
                  <a:moveTo>
                    <a:pt x="3505378" y="180312"/>
                  </a:moveTo>
                  <a:lnTo>
                    <a:pt x="3446946" y="189559"/>
                  </a:lnTo>
                  <a:lnTo>
                    <a:pt x="3378751" y="211732"/>
                  </a:lnTo>
                  <a:lnTo>
                    <a:pt x="3328320" y="237069"/>
                  </a:lnTo>
                  <a:lnTo>
                    <a:pt x="3294816" y="265741"/>
                  </a:lnTo>
                  <a:lnTo>
                    <a:pt x="3271045" y="315087"/>
                  </a:lnTo>
                  <a:lnTo>
                    <a:pt x="3378360" y="292735"/>
                  </a:lnTo>
                  <a:lnTo>
                    <a:pt x="3378869" y="284386"/>
                  </a:lnTo>
                  <a:lnTo>
                    <a:pt x="3378957" y="283243"/>
                  </a:lnTo>
                  <a:lnTo>
                    <a:pt x="3401347" y="251428"/>
                  </a:lnTo>
                  <a:lnTo>
                    <a:pt x="3443444" y="239875"/>
                  </a:lnTo>
                  <a:lnTo>
                    <a:pt x="3570940" y="239875"/>
                  </a:lnTo>
                  <a:lnTo>
                    <a:pt x="3573273" y="232473"/>
                  </a:lnTo>
                  <a:lnTo>
                    <a:pt x="3558383" y="193643"/>
                  </a:lnTo>
                  <a:lnTo>
                    <a:pt x="3527331" y="181737"/>
                  </a:lnTo>
                  <a:lnTo>
                    <a:pt x="3505378" y="180312"/>
                  </a:lnTo>
                  <a:close/>
                </a:path>
                <a:path w="4182109" h="1532889">
                  <a:moveTo>
                    <a:pt x="3558879" y="283243"/>
                  </a:moveTo>
                  <a:lnTo>
                    <a:pt x="3550255" y="283733"/>
                  </a:lnTo>
                  <a:lnTo>
                    <a:pt x="3540297" y="284819"/>
                  </a:lnTo>
                  <a:lnTo>
                    <a:pt x="3528982" y="286512"/>
                  </a:lnTo>
                  <a:lnTo>
                    <a:pt x="3586303" y="286512"/>
                  </a:lnTo>
                  <a:lnTo>
                    <a:pt x="3585989" y="286400"/>
                  </a:lnTo>
                  <a:lnTo>
                    <a:pt x="3576574" y="284386"/>
                  </a:lnTo>
                  <a:lnTo>
                    <a:pt x="3566193" y="283337"/>
                  </a:lnTo>
                  <a:lnTo>
                    <a:pt x="3558879" y="283243"/>
                  </a:lnTo>
                  <a:close/>
                </a:path>
                <a:path w="4182109" h="1532889">
                  <a:moveTo>
                    <a:pt x="2437988" y="688848"/>
                  </a:moveTo>
                  <a:lnTo>
                    <a:pt x="2318672" y="688848"/>
                  </a:lnTo>
                  <a:lnTo>
                    <a:pt x="2349914" y="818388"/>
                  </a:lnTo>
                  <a:lnTo>
                    <a:pt x="2460531" y="782320"/>
                  </a:lnTo>
                  <a:lnTo>
                    <a:pt x="2437988" y="688848"/>
                  </a:lnTo>
                  <a:close/>
                </a:path>
                <a:path w="4182109" h="1532889">
                  <a:moveTo>
                    <a:pt x="2476787" y="509015"/>
                  </a:moveTo>
                  <a:lnTo>
                    <a:pt x="2427257" y="521684"/>
                  </a:lnTo>
                  <a:lnTo>
                    <a:pt x="2374437" y="538136"/>
                  </a:lnTo>
                  <a:lnTo>
                    <a:pt x="2337468" y="555371"/>
                  </a:lnTo>
                  <a:lnTo>
                    <a:pt x="2307720" y="584557"/>
                  </a:lnTo>
                  <a:lnTo>
                    <a:pt x="2302323" y="611796"/>
                  </a:lnTo>
                  <a:lnTo>
                    <a:pt x="2302623" y="618378"/>
                  </a:lnTo>
                  <a:lnTo>
                    <a:pt x="2303327" y="624508"/>
                  </a:lnTo>
                  <a:lnTo>
                    <a:pt x="2304448" y="630174"/>
                  </a:lnTo>
                  <a:lnTo>
                    <a:pt x="2305210" y="632968"/>
                  </a:lnTo>
                  <a:lnTo>
                    <a:pt x="2306480" y="638301"/>
                  </a:lnTo>
                  <a:lnTo>
                    <a:pt x="2265205" y="651763"/>
                  </a:lnTo>
                  <a:lnTo>
                    <a:pt x="2277397" y="702310"/>
                  </a:lnTo>
                  <a:lnTo>
                    <a:pt x="2318672" y="688848"/>
                  </a:lnTo>
                  <a:lnTo>
                    <a:pt x="2437988" y="688848"/>
                  </a:lnTo>
                  <a:lnTo>
                    <a:pt x="2429289" y="652779"/>
                  </a:lnTo>
                  <a:lnTo>
                    <a:pt x="2481994" y="635635"/>
                  </a:lnTo>
                  <a:lnTo>
                    <a:pt x="2473938" y="602234"/>
                  </a:lnTo>
                  <a:lnTo>
                    <a:pt x="2417097" y="602234"/>
                  </a:lnTo>
                  <a:lnTo>
                    <a:pt x="2415192" y="594233"/>
                  </a:lnTo>
                  <a:lnTo>
                    <a:pt x="2414430" y="588899"/>
                  </a:lnTo>
                  <a:lnTo>
                    <a:pt x="2414684" y="586104"/>
                  </a:lnTo>
                  <a:lnTo>
                    <a:pt x="2448847" y="561089"/>
                  </a:lnTo>
                  <a:lnTo>
                    <a:pt x="2474628" y="554609"/>
                  </a:lnTo>
                  <a:lnTo>
                    <a:pt x="2475198" y="543252"/>
                  </a:lnTo>
                  <a:lnTo>
                    <a:pt x="2476289" y="520444"/>
                  </a:lnTo>
                  <a:lnTo>
                    <a:pt x="2476787" y="509015"/>
                  </a:lnTo>
                  <a:close/>
                </a:path>
                <a:path w="4182109" h="1532889">
                  <a:moveTo>
                    <a:pt x="2469802" y="585088"/>
                  </a:moveTo>
                  <a:lnTo>
                    <a:pt x="2417097" y="602234"/>
                  </a:lnTo>
                  <a:lnTo>
                    <a:pt x="2473938" y="602234"/>
                  </a:lnTo>
                  <a:lnTo>
                    <a:pt x="2469802" y="585088"/>
                  </a:lnTo>
                  <a:close/>
                </a:path>
                <a:path w="4182109" h="1532889">
                  <a:moveTo>
                    <a:pt x="271051" y="1234578"/>
                  </a:moveTo>
                  <a:lnTo>
                    <a:pt x="209710" y="1244381"/>
                  </a:lnTo>
                  <a:lnTo>
                    <a:pt x="129105" y="1271571"/>
                  </a:lnTo>
                  <a:lnTo>
                    <a:pt x="90743" y="1290764"/>
                  </a:lnTo>
                  <a:lnTo>
                    <a:pt x="58810" y="1312338"/>
                  </a:lnTo>
                  <a:lnTo>
                    <a:pt x="14807" y="1362080"/>
                  </a:lnTo>
                  <a:lnTo>
                    <a:pt x="0" y="1418036"/>
                  </a:lnTo>
                  <a:lnTo>
                    <a:pt x="3716" y="1448181"/>
                  </a:lnTo>
                  <a:lnTo>
                    <a:pt x="21353" y="1487789"/>
                  </a:lnTo>
                  <a:lnTo>
                    <a:pt x="51849" y="1514348"/>
                  </a:lnTo>
                  <a:lnTo>
                    <a:pt x="90584" y="1528826"/>
                  </a:lnTo>
                  <a:lnTo>
                    <a:pt x="132748" y="1532636"/>
                  </a:lnTo>
                  <a:lnTo>
                    <a:pt x="156059" y="1530584"/>
                  </a:lnTo>
                  <a:lnTo>
                    <a:pt x="210490" y="1519241"/>
                  </a:lnTo>
                  <a:lnTo>
                    <a:pt x="266948" y="1500945"/>
                  </a:lnTo>
                  <a:lnTo>
                    <a:pt x="309810" y="1481792"/>
                  </a:lnTo>
                  <a:lnTo>
                    <a:pt x="341895" y="1461198"/>
                  </a:lnTo>
                  <a:lnTo>
                    <a:pt x="187390" y="1461198"/>
                  </a:lnTo>
                  <a:lnTo>
                    <a:pt x="173126" y="1460674"/>
                  </a:lnTo>
                  <a:lnTo>
                    <a:pt x="140178" y="1440703"/>
                  </a:lnTo>
                  <a:lnTo>
                    <a:pt x="124035" y="1391634"/>
                  </a:lnTo>
                  <a:lnTo>
                    <a:pt x="123969" y="1377251"/>
                  </a:lnTo>
                  <a:lnTo>
                    <a:pt x="126547" y="1364392"/>
                  </a:lnTo>
                  <a:lnTo>
                    <a:pt x="155053" y="1328499"/>
                  </a:lnTo>
                  <a:lnTo>
                    <a:pt x="190660" y="1311275"/>
                  </a:lnTo>
                  <a:lnTo>
                    <a:pt x="225204" y="1305178"/>
                  </a:lnTo>
                  <a:lnTo>
                    <a:pt x="307077" y="1305178"/>
                  </a:lnTo>
                  <a:lnTo>
                    <a:pt x="374556" y="1272794"/>
                  </a:lnTo>
                  <a:lnTo>
                    <a:pt x="358265" y="1258240"/>
                  </a:lnTo>
                  <a:lnTo>
                    <a:pt x="339853" y="1247139"/>
                  </a:lnTo>
                  <a:lnTo>
                    <a:pt x="319299" y="1239468"/>
                  </a:lnTo>
                  <a:lnTo>
                    <a:pt x="296578" y="1235202"/>
                  </a:lnTo>
                  <a:lnTo>
                    <a:pt x="271051" y="1234578"/>
                  </a:lnTo>
                  <a:close/>
                </a:path>
                <a:path w="4182109" h="1532889">
                  <a:moveTo>
                    <a:pt x="400972" y="1365631"/>
                  </a:moveTo>
                  <a:lnTo>
                    <a:pt x="288450" y="1380363"/>
                  </a:lnTo>
                  <a:lnTo>
                    <a:pt x="286426" y="1392934"/>
                  </a:lnTo>
                  <a:lnTo>
                    <a:pt x="282830" y="1404540"/>
                  </a:lnTo>
                  <a:lnTo>
                    <a:pt x="250826" y="1441386"/>
                  </a:lnTo>
                  <a:lnTo>
                    <a:pt x="203225" y="1459150"/>
                  </a:lnTo>
                  <a:lnTo>
                    <a:pt x="187390" y="1461198"/>
                  </a:lnTo>
                  <a:lnTo>
                    <a:pt x="341895" y="1461198"/>
                  </a:lnTo>
                  <a:lnTo>
                    <a:pt x="378239" y="1424051"/>
                  </a:lnTo>
                  <a:lnTo>
                    <a:pt x="398063" y="1381206"/>
                  </a:lnTo>
                  <a:lnTo>
                    <a:pt x="400972" y="1365631"/>
                  </a:lnTo>
                  <a:close/>
                </a:path>
                <a:path w="4182109" h="1532889">
                  <a:moveTo>
                    <a:pt x="307077" y="1305178"/>
                  </a:moveTo>
                  <a:lnTo>
                    <a:pt x="225204" y="1305178"/>
                  </a:lnTo>
                  <a:lnTo>
                    <a:pt x="232991" y="1305440"/>
                  </a:lnTo>
                  <a:lnTo>
                    <a:pt x="240349" y="1306417"/>
                  </a:lnTo>
                  <a:lnTo>
                    <a:pt x="269654" y="1323213"/>
                  </a:lnTo>
                  <a:lnTo>
                    <a:pt x="307077" y="1305178"/>
                  </a:lnTo>
                  <a:close/>
                </a:path>
              </a:pathLst>
            </a:custGeom>
            <a:solidFill>
              <a:srgbClr val="FF0000"/>
            </a:solidFill>
          </p:spPr>
          <p:txBody>
            <a:bodyPr wrap="square" lIns="0" tIns="0" rIns="0" bIns="0" rtlCol="0"/>
            <a:lstStyle/>
            <a:p>
              <a:endParaRPr>
                <a:solidFill>
                  <a:prstClr val="black"/>
                </a:solidFill>
              </a:endParaRPr>
            </a:p>
          </p:txBody>
        </p:sp>
      </p:grpSp>
      <p:sp>
        <p:nvSpPr>
          <p:cNvPr id="23" name="object 23"/>
          <p:cNvSpPr txBox="1">
            <a:spLocks noGrp="1"/>
          </p:cNvSpPr>
          <p:nvPr>
            <p:ph type="title"/>
          </p:nvPr>
        </p:nvSpPr>
        <p:spPr>
          <a:xfrm>
            <a:off x="3388867" y="234137"/>
            <a:ext cx="7061200" cy="1120820"/>
          </a:xfrm>
          <a:prstGeom prst="rect">
            <a:avLst/>
          </a:prstGeom>
        </p:spPr>
        <p:txBody>
          <a:bodyPr vert="horz" wrap="square" lIns="0" tIns="12700" rIns="0" bIns="0" rtlCol="0" anchor="t">
            <a:spAutoFit/>
          </a:bodyPr>
          <a:lstStyle/>
          <a:p>
            <a:pPr marL="12700">
              <a:lnSpc>
                <a:spcPct val="100000"/>
              </a:lnSpc>
              <a:spcBef>
                <a:spcPts val="100"/>
              </a:spcBef>
            </a:pPr>
            <a:r>
              <a:rPr sz="3600" dirty="0"/>
              <a:t>Projected</a:t>
            </a:r>
            <a:r>
              <a:rPr sz="3600" spc="-30" dirty="0"/>
              <a:t> </a:t>
            </a:r>
            <a:r>
              <a:rPr sz="3600" dirty="0"/>
              <a:t>Capacity</a:t>
            </a:r>
            <a:r>
              <a:rPr sz="3600" spc="-40" dirty="0"/>
              <a:t> </a:t>
            </a:r>
            <a:r>
              <a:rPr sz="3600" spc="-5" dirty="0"/>
              <a:t>Requirement</a:t>
            </a:r>
            <a:endParaRPr sz="3600" dirty="0"/>
          </a:p>
        </p:txBody>
      </p:sp>
      <p:sp>
        <p:nvSpPr>
          <p:cNvPr id="24" name="object 24"/>
          <p:cNvSpPr txBox="1"/>
          <p:nvPr/>
        </p:nvSpPr>
        <p:spPr>
          <a:xfrm>
            <a:off x="10306558" y="6279592"/>
            <a:ext cx="165735" cy="166071"/>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Arial MT"/>
                <a:cs typeface="Arial MT"/>
              </a:rPr>
              <a:t>24</a:t>
            </a:r>
            <a:endParaRPr sz="1000">
              <a:solidFill>
                <a:prstClr val="black"/>
              </a:solidFill>
              <a:latin typeface="Arial MT"/>
              <a:cs typeface="Arial MT"/>
            </a:endParaRPr>
          </a:p>
        </p:txBody>
      </p:sp>
    </p:spTree>
    <p:extLst>
      <p:ext uri="{BB962C8B-B14F-4D97-AF65-F5344CB8AC3E}">
        <p14:creationId xmlns:p14="http://schemas.microsoft.com/office/powerpoint/2010/main" val="4271227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B223570-DA36-41E7-9D2C-1645A4EE5DFF}"/>
              </a:ext>
            </a:extLst>
          </p:cNvPr>
          <p:cNvSpPr/>
          <p:nvPr/>
        </p:nvSpPr>
        <p:spPr>
          <a:xfrm>
            <a:off x="2508790" y="1381108"/>
            <a:ext cx="6969512" cy="20629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INDIAN POWER SECTOR SCENARIO</a:t>
            </a:r>
          </a:p>
        </p:txBody>
      </p:sp>
    </p:spTree>
    <p:extLst>
      <p:ext uri="{BB962C8B-B14F-4D97-AF65-F5344CB8AC3E}">
        <p14:creationId xmlns:p14="http://schemas.microsoft.com/office/powerpoint/2010/main" val="3012562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5029" y="1016254"/>
            <a:ext cx="10954137" cy="4968668"/>
          </a:xfrm>
          <a:prstGeom prst="rect">
            <a:avLst/>
          </a:prstGeom>
          <a:solidFill>
            <a:schemeClr val="accent3">
              <a:lumMod val="20000"/>
              <a:lumOff val="80000"/>
            </a:schemeClr>
          </a:solidFill>
          <a:ln>
            <a:solidFill>
              <a:schemeClr val="accent1"/>
            </a:solidFill>
          </a:ln>
        </p:spPr>
        <p:txBody>
          <a:bodyPr vert="horz" wrap="square" lIns="0" tIns="13335" rIns="0" bIns="0" rtlCol="0">
            <a:spAutoFit/>
          </a:bodyPr>
          <a:lstStyle/>
          <a:p>
            <a:pPr marL="299085" marR="5080" indent="-287020" algn="just">
              <a:spcBef>
                <a:spcPts val="105"/>
              </a:spcBef>
              <a:buFont typeface="Wingdings"/>
              <a:buChar char=""/>
              <a:tabLst>
                <a:tab pos="299720" algn="l"/>
              </a:tabLst>
            </a:pPr>
            <a:r>
              <a:rPr sz="2000" b="1" spc="5" dirty="0">
                <a:latin typeface="Arial"/>
                <a:cs typeface="Arial"/>
              </a:rPr>
              <a:t>An </a:t>
            </a:r>
            <a:r>
              <a:rPr sz="2000" b="1" spc="-5" dirty="0">
                <a:latin typeface="Arial"/>
                <a:cs typeface="Arial"/>
              </a:rPr>
              <a:t>initiative of MOP along </a:t>
            </a:r>
            <a:r>
              <a:rPr sz="2000" b="1" spc="5" dirty="0">
                <a:latin typeface="Arial"/>
                <a:cs typeface="Arial"/>
              </a:rPr>
              <a:t>with </a:t>
            </a:r>
            <a:r>
              <a:rPr sz="2000" b="1" dirty="0">
                <a:latin typeface="Arial"/>
                <a:cs typeface="Arial"/>
              </a:rPr>
              <a:t>CEA &amp; PFC for </a:t>
            </a:r>
            <a:r>
              <a:rPr sz="2000" b="1" spc="-5" dirty="0">
                <a:latin typeface="Arial"/>
                <a:cs typeface="Arial"/>
              </a:rPr>
              <a:t>development of </a:t>
            </a:r>
            <a:r>
              <a:rPr sz="2000" b="1" dirty="0">
                <a:latin typeface="Arial"/>
                <a:cs typeface="Arial"/>
              </a:rPr>
              <a:t>Coal </a:t>
            </a:r>
            <a:r>
              <a:rPr sz="2000" b="1" spc="-5" dirty="0">
                <a:latin typeface="Arial"/>
                <a:cs typeface="Arial"/>
              </a:rPr>
              <a:t>based </a:t>
            </a:r>
            <a:r>
              <a:rPr sz="2000" b="1" spc="-545" dirty="0">
                <a:latin typeface="Arial"/>
                <a:cs typeface="Arial"/>
              </a:rPr>
              <a:t> </a:t>
            </a:r>
            <a:r>
              <a:rPr sz="2000" b="1" spc="-5" dirty="0">
                <a:latin typeface="Arial"/>
                <a:cs typeface="Arial"/>
              </a:rPr>
              <a:t>environment </a:t>
            </a:r>
            <a:r>
              <a:rPr sz="2000" b="1" dirty="0">
                <a:latin typeface="Arial"/>
                <a:cs typeface="Arial"/>
              </a:rPr>
              <a:t>friendly Ultra Mega Power </a:t>
            </a:r>
            <a:r>
              <a:rPr sz="2000" b="1" spc="-5" dirty="0">
                <a:latin typeface="Arial"/>
                <a:cs typeface="Arial"/>
              </a:rPr>
              <a:t>Projects </a:t>
            </a:r>
            <a:r>
              <a:rPr sz="2000" b="1" dirty="0">
                <a:latin typeface="Arial"/>
                <a:cs typeface="Arial"/>
              </a:rPr>
              <a:t>as </a:t>
            </a:r>
            <a:r>
              <a:rPr sz="2000" b="1" spc="-5" dirty="0">
                <a:latin typeface="Arial"/>
                <a:cs typeface="Arial"/>
              </a:rPr>
              <a:t>pit head stations </a:t>
            </a:r>
            <a:r>
              <a:rPr sz="2000" b="1" dirty="0">
                <a:latin typeface="Arial"/>
                <a:cs typeface="Arial"/>
              </a:rPr>
              <a:t>&amp; </a:t>
            </a:r>
            <a:r>
              <a:rPr sz="2000" b="1" spc="5" dirty="0">
                <a:latin typeface="Arial"/>
                <a:cs typeface="Arial"/>
              </a:rPr>
              <a:t> </a:t>
            </a:r>
            <a:r>
              <a:rPr sz="2000" b="1" dirty="0">
                <a:latin typeface="Arial"/>
                <a:cs typeface="Arial"/>
              </a:rPr>
              <a:t>coastal </a:t>
            </a:r>
            <a:r>
              <a:rPr sz="2000" b="1" spc="-5" dirty="0">
                <a:latin typeface="Arial"/>
                <a:cs typeface="Arial"/>
              </a:rPr>
              <a:t>stations, </a:t>
            </a:r>
            <a:r>
              <a:rPr sz="2000" b="1" dirty="0">
                <a:latin typeface="Arial"/>
                <a:cs typeface="Arial"/>
              </a:rPr>
              <a:t>each </a:t>
            </a:r>
            <a:r>
              <a:rPr sz="2000" b="1" spc="-5" dirty="0">
                <a:latin typeface="Arial"/>
                <a:cs typeface="Arial"/>
              </a:rPr>
              <a:t>with </a:t>
            </a:r>
            <a:r>
              <a:rPr sz="2000" b="1" dirty="0">
                <a:latin typeface="Arial"/>
                <a:cs typeface="Arial"/>
              </a:rPr>
              <a:t>a </a:t>
            </a:r>
            <a:r>
              <a:rPr sz="2000" b="1" spc="-5" dirty="0">
                <a:latin typeface="Arial"/>
                <a:cs typeface="Arial"/>
              </a:rPr>
              <a:t>capacity of </a:t>
            </a:r>
            <a:r>
              <a:rPr sz="2000" b="1" dirty="0">
                <a:latin typeface="Arial"/>
                <a:cs typeface="Arial"/>
              </a:rPr>
              <a:t>about </a:t>
            </a:r>
            <a:r>
              <a:rPr sz="2000" b="1" spc="-5" dirty="0">
                <a:latin typeface="Arial"/>
                <a:cs typeface="Arial"/>
              </a:rPr>
              <a:t>4000 MW </a:t>
            </a:r>
            <a:r>
              <a:rPr sz="2000" b="1" dirty="0">
                <a:latin typeface="Arial"/>
                <a:cs typeface="Arial"/>
              </a:rPr>
              <a:t>using super </a:t>
            </a:r>
            <a:r>
              <a:rPr sz="2000" b="1" spc="5" dirty="0">
                <a:latin typeface="Arial"/>
                <a:cs typeface="Arial"/>
              </a:rPr>
              <a:t> </a:t>
            </a:r>
            <a:r>
              <a:rPr sz="2000" b="1" dirty="0">
                <a:latin typeface="Arial"/>
                <a:cs typeface="Arial"/>
              </a:rPr>
              <a:t>critical</a:t>
            </a:r>
            <a:r>
              <a:rPr sz="2000" b="1" spc="-50" dirty="0">
                <a:latin typeface="Arial"/>
                <a:cs typeface="Arial"/>
              </a:rPr>
              <a:t> </a:t>
            </a:r>
            <a:r>
              <a:rPr sz="2000" b="1" spc="-15" dirty="0">
                <a:latin typeface="Arial"/>
                <a:cs typeface="Arial"/>
              </a:rPr>
              <a:t>technology.</a:t>
            </a:r>
            <a:endParaRPr sz="2000" dirty="0">
              <a:latin typeface="Arial"/>
              <a:cs typeface="Arial"/>
            </a:endParaRPr>
          </a:p>
          <a:p>
            <a:pPr>
              <a:spcBef>
                <a:spcPts val="40"/>
              </a:spcBef>
              <a:buFont typeface="Wingdings"/>
              <a:buChar char=""/>
            </a:pPr>
            <a:endParaRPr sz="2050" dirty="0">
              <a:latin typeface="Arial"/>
              <a:cs typeface="Arial"/>
            </a:endParaRPr>
          </a:p>
          <a:p>
            <a:pPr marL="299085" marR="5715" indent="-287020" algn="just">
              <a:spcBef>
                <a:spcPts val="5"/>
              </a:spcBef>
              <a:buFont typeface="Wingdings"/>
              <a:buChar char=""/>
              <a:tabLst>
                <a:tab pos="299720" algn="l"/>
              </a:tabLst>
            </a:pPr>
            <a:r>
              <a:rPr sz="2000" b="1" spc="-75" dirty="0">
                <a:latin typeface="Arial"/>
                <a:cs typeface="Arial"/>
              </a:rPr>
              <a:t>To</a:t>
            </a:r>
            <a:r>
              <a:rPr sz="2000" b="1" spc="-70" dirty="0">
                <a:latin typeface="Arial"/>
                <a:cs typeface="Arial"/>
              </a:rPr>
              <a:t> </a:t>
            </a:r>
            <a:r>
              <a:rPr sz="2000" b="1" spc="-5" dirty="0">
                <a:latin typeface="Arial"/>
                <a:cs typeface="Arial"/>
              </a:rPr>
              <a:t>be awarded </a:t>
            </a:r>
            <a:r>
              <a:rPr sz="2000" b="1" dirty="0">
                <a:latin typeface="Arial"/>
                <a:cs typeface="Arial"/>
              </a:rPr>
              <a:t>to </a:t>
            </a:r>
            <a:r>
              <a:rPr sz="2000" b="1" spc="-5" dirty="0">
                <a:latin typeface="Arial"/>
                <a:cs typeface="Arial"/>
              </a:rPr>
              <a:t>developers on the basis </a:t>
            </a:r>
            <a:r>
              <a:rPr sz="2000" b="1" spc="-10" dirty="0">
                <a:latin typeface="Arial"/>
                <a:cs typeface="Arial"/>
              </a:rPr>
              <a:t>of </a:t>
            </a:r>
            <a:r>
              <a:rPr sz="2000" b="1" spc="-5" dirty="0">
                <a:latin typeface="Arial"/>
                <a:cs typeface="Arial"/>
              </a:rPr>
              <a:t>tariff based competitive </a:t>
            </a:r>
            <a:r>
              <a:rPr sz="2000" b="1" dirty="0">
                <a:latin typeface="Arial"/>
                <a:cs typeface="Arial"/>
              </a:rPr>
              <a:t> bidding</a:t>
            </a:r>
            <a:r>
              <a:rPr sz="2000" b="1" spc="-15" dirty="0">
                <a:latin typeface="Arial"/>
                <a:cs typeface="Arial"/>
              </a:rPr>
              <a:t> </a:t>
            </a:r>
            <a:r>
              <a:rPr sz="2000" b="1" spc="-5" dirty="0">
                <a:latin typeface="Arial"/>
                <a:cs typeface="Arial"/>
              </a:rPr>
              <a:t>guidelines</a:t>
            </a:r>
            <a:r>
              <a:rPr sz="2000" b="1" spc="-10" dirty="0">
                <a:latin typeface="Arial"/>
                <a:cs typeface="Arial"/>
              </a:rPr>
              <a:t> </a:t>
            </a:r>
            <a:r>
              <a:rPr sz="2000" b="1" dirty="0">
                <a:latin typeface="Arial"/>
                <a:cs typeface="Arial"/>
              </a:rPr>
              <a:t>issued</a:t>
            </a:r>
            <a:r>
              <a:rPr sz="2000" b="1" spc="-20" dirty="0">
                <a:latin typeface="Arial"/>
                <a:cs typeface="Arial"/>
              </a:rPr>
              <a:t> </a:t>
            </a:r>
            <a:r>
              <a:rPr sz="2000" b="1" spc="-5" dirty="0">
                <a:latin typeface="Arial"/>
                <a:cs typeface="Arial"/>
              </a:rPr>
              <a:t>by</a:t>
            </a:r>
            <a:r>
              <a:rPr sz="2000" b="1" spc="-15" dirty="0">
                <a:latin typeface="Arial"/>
                <a:cs typeface="Arial"/>
              </a:rPr>
              <a:t> </a:t>
            </a:r>
            <a:r>
              <a:rPr sz="2000" b="1" spc="-65" dirty="0">
                <a:latin typeface="Arial"/>
                <a:cs typeface="Arial"/>
              </a:rPr>
              <a:t>MoP.</a:t>
            </a:r>
            <a:endParaRPr sz="2000" dirty="0">
              <a:latin typeface="Arial"/>
              <a:cs typeface="Arial"/>
            </a:endParaRPr>
          </a:p>
          <a:p>
            <a:pPr>
              <a:spcBef>
                <a:spcPts val="40"/>
              </a:spcBef>
              <a:buFont typeface="Wingdings"/>
              <a:buChar char=""/>
            </a:pPr>
            <a:endParaRPr sz="2050" dirty="0">
              <a:latin typeface="Arial"/>
              <a:cs typeface="Arial"/>
            </a:endParaRPr>
          </a:p>
          <a:p>
            <a:pPr marL="299085" marR="6350" indent="-287020" algn="just">
              <a:spcBef>
                <a:spcPts val="5"/>
              </a:spcBef>
              <a:buFont typeface="Wingdings"/>
              <a:buChar char=""/>
              <a:tabLst>
                <a:tab pos="299720" algn="l"/>
              </a:tabLst>
            </a:pPr>
            <a:r>
              <a:rPr sz="2000" b="1" dirty="0">
                <a:latin typeface="Arial"/>
                <a:cs typeface="Arial"/>
              </a:rPr>
              <a:t>The </a:t>
            </a:r>
            <a:r>
              <a:rPr sz="2000" b="1" spc="-5" dirty="0">
                <a:latin typeface="Arial"/>
                <a:cs typeface="Arial"/>
              </a:rPr>
              <a:t>Competitive Bidding </a:t>
            </a:r>
            <a:r>
              <a:rPr sz="2000" b="1" dirty="0">
                <a:latin typeface="Arial"/>
                <a:cs typeface="Arial"/>
              </a:rPr>
              <a:t>process </a:t>
            </a:r>
            <a:r>
              <a:rPr sz="2000" b="1" spc="-5" dirty="0">
                <a:latin typeface="Arial"/>
                <a:cs typeface="Arial"/>
              </a:rPr>
              <a:t>and project development </a:t>
            </a:r>
            <a:r>
              <a:rPr sz="2000" b="1" dirty="0">
                <a:latin typeface="Arial"/>
                <a:cs typeface="Arial"/>
              </a:rPr>
              <a:t>work to </a:t>
            </a:r>
            <a:r>
              <a:rPr sz="2000" b="1" spc="-15" dirty="0">
                <a:latin typeface="Arial"/>
                <a:cs typeface="Arial"/>
              </a:rPr>
              <a:t>be </a:t>
            </a:r>
            <a:r>
              <a:rPr sz="2000" b="1" spc="-10" dirty="0">
                <a:latin typeface="Arial"/>
                <a:cs typeface="Arial"/>
              </a:rPr>
              <a:t> </a:t>
            </a:r>
            <a:r>
              <a:rPr sz="2000" b="1" dirty="0">
                <a:latin typeface="Arial"/>
                <a:cs typeface="Arial"/>
              </a:rPr>
              <a:t>undertaken</a:t>
            </a:r>
            <a:r>
              <a:rPr sz="2000" b="1" spc="5" dirty="0">
                <a:latin typeface="Arial"/>
                <a:cs typeface="Arial"/>
              </a:rPr>
              <a:t> by</a:t>
            </a:r>
            <a:r>
              <a:rPr sz="2000" b="1" spc="10" dirty="0">
                <a:latin typeface="Arial"/>
                <a:cs typeface="Arial"/>
              </a:rPr>
              <a:t> </a:t>
            </a:r>
            <a:r>
              <a:rPr sz="2000" b="1" spc="5" dirty="0">
                <a:latin typeface="Arial"/>
                <a:cs typeface="Arial"/>
              </a:rPr>
              <a:t>wholly</a:t>
            </a:r>
            <a:r>
              <a:rPr sz="2000" b="1" spc="10" dirty="0">
                <a:latin typeface="Arial"/>
                <a:cs typeface="Arial"/>
              </a:rPr>
              <a:t> </a:t>
            </a:r>
            <a:r>
              <a:rPr sz="2000" b="1" dirty="0">
                <a:latin typeface="Arial"/>
                <a:cs typeface="Arial"/>
              </a:rPr>
              <a:t>owned</a:t>
            </a:r>
            <a:r>
              <a:rPr sz="2000" b="1" spc="5" dirty="0">
                <a:latin typeface="Arial"/>
                <a:cs typeface="Arial"/>
              </a:rPr>
              <a:t> </a:t>
            </a:r>
            <a:r>
              <a:rPr sz="2000" b="1" spc="-5" dirty="0">
                <a:latin typeface="Arial"/>
                <a:cs typeface="Arial"/>
              </a:rPr>
              <a:t>subsidiaries</a:t>
            </a:r>
            <a:r>
              <a:rPr sz="2000" b="1" dirty="0">
                <a:latin typeface="Arial"/>
                <a:cs typeface="Arial"/>
              </a:rPr>
              <a:t> </a:t>
            </a:r>
            <a:r>
              <a:rPr sz="2000" b="1" spc="-5" dirty="0">
                <a:latin typeface="Arial"/>
                <a:cs typeface="Arial"/>
              </a:rPr>
              <a:t>(Shell</a:t>
            </a:r>
            <a:r>
              <a:rPr sz="2000" b="1" dirty="0">
                <a:latin typeface="Arial"/>
                <a:cs typeface="Arial"/>
              </a:rPr>
              <a:t> </a:t>
            </a:r>
            <a:r>
              <a:rPr sz="2000" b="1" spc="-5" dirty="0">
                <a:latin typeface="Arial"/>
                <a:cs typeface="Arial"/>
              </a:rPr>
              <a:t>Companies/SPVs) </a:t>
            </a:r>
            <a:r>
              <a:rPr sz="2000" b="1" spc="-545" dirty="0">
                <a:latin typeface="Arial"/>
                <a:cs typeface="Arial"/>
              </a:rPr>
              <a:t> </a:t>
            </a:r>
            <a:r>
              <a:rPr sz="2000" b="1" dirty="0">
                <a:latin typeface="Arial"/>
                <a:cs typeface="Arial"/>
              </a:rPr>
              <a:t>established</a:t>
            </a:r>
            <a:r>
              <a:rPr sz="2000" b="1" spc="-40" dirty="0">
                <a:latin typeface="Arial"/>
                <a:cs typeface="Arial"/>
              </a:rPr>
              <a:t> </a:t>
            </a:r>
            <a:r>
              <a:rPr sz="2000" b="1" spc="-5" dirty="0">
                <a:latin typeface="Arial"/>
                <a:cs typeface="Arial"/>
              </a:rPr>
              <a:t>by</a:t>
            </a:r>
            <a:r>
              <a:rPr sz="2000" b="1" dirty="0">
                <a:latin typeface="Arial"/>
                <a:cs typeface="Arial"/>
              </a:rPr>
              <a:t> </a:t>
            </a:r>
            <a:r>
              <a:rPr sz="2000" b="1" spc="5" dirty="0">
                <a:latin typeface="Arial"/>
                <a:cs typeface="Arial"/>
              </a:rPr>
              <a:t>Power</a:t>
            </a:r>
            <a:r>
              <a:rPr sz="2000" b="1" spc="-50" dirty="0">
                <a:latin typeface="Arial"/>
                <a:cs typeface="Arial"/>
              </a:rPr>
              <a:t> </a:t>
            </a:r>
            <a:r>
              <a:rPr sz="2000" b="1" dirty="0">
                <a:latin typeface="Arial"/>
                <a:cs typeface="Arial"/>
              </a:rPr>
              <a:t>Finance</a:t>
            </a:r>
            <a:r>
              <a:rPr sz="2000" b="1" spc="-20" dirty="0">
                <a:latin typeface="Arial"/>
                <a:cs typeface="Arial"/>
              </a:rPr>
              <a:t> </a:t>
            </a:r>
            <a:r>
              <a:rPr sz="2000" b="1" dirty="0">
                <a:latin typeface="Arial"/>
                <a:cs typeface="Arial"/>
              </a:rPr>
              <a:t>Corporation.</a:t>
            </a:r>
            <a:endParaRPr sz="2000" dirty="0">
              <a:latin typeface="Arial"/>
              <a:cs typeface="Arial"/>
            </a:endParaRPr>
          </a:p>
          <a:p>
            <a:pPr>
              <a:spcBef>
                <a:spcPts val="40"/>
              </a:spcBef>
              <a:buFont typeface="Wingdings"/>
              <a:buChar char=""/>
            </a:pPr>
            <a:endParaRPr sz="2050" dirty="0">
              <a:latin typeface="Arial"/>
              <a:cs typeface="Arial"/>
            </a:endParaRPr>
          </a:p>
          <a:p>
            <a:pPr marL="299085" indent="-287020">
              <a:buFont typeface="Wingdings"/>
              <a:buChar char=""/>
              <a:tabLst>
                <a:tab pos="299085" algn="l"/>
                <a:tab pos="299720" algn="l"/>
              </a:tabLst>
            </a:pPr>
            <a:r>
              <a:rPr sz="2000" b="1" spc="-5" dirty="0">
                <a:latin typeface="Arial"/>
                <a:cs typeface="Arial"/>
              </a:rPr>
              <a:t>Developers </a:t>
            </a:r>
            <a:r>
              <a:rPr sz="2000" b="1" dirty="0">
                <a:latin typeface="Arial"/>
                <a:cs typeface="Arial"/>
              </a:rPr>
              <a:t>to</a:t>
            </a:r>
            <a:r>
              <a:rPr sz="2000" b="1" spc="-10" dirty="0">
                <a:latin typeface="Arial"/>
                <a:cs typeface="Arial"/>
              </a:rPr>
              <a:t> </a:t>
            </a:r>
            <a:r>
              <a:rPr sz="2000" b="1" dirty="0">
                <a:latin typeface="Arial"/>
                <a:cs typeface="Arial"/>
              </a:rPr>
              <a:t>take</a:t>
            </a:r>
            <a:r>
              <a:rPr sz="2000" b="1" spc="-20" dirty="0">
                <a:latin typeface="Arial"/>
                <a:cs typeface="Arial"/>
              </a:rPr>
              <a:t> </a:t>
            </a:r>
            <a:r>
              <a:rPr sz="2000" b="1" spc="-5" dirty="0">
                <a:latin typeface="Arial"/>
                <a:cs typeface="Arial"/>
              </a:rPr>
              <a:t>up</a:t>
            </a:r>
            <a:r>
              <a:rPr sz="2000" b="1" dirty="0">
                <a:latin typeface="Arial"/>
                <a:cs typeface="Arial"/>
              </a:rPr>
              <a:t> projects</a:t>
            </a:r>
            <a:r>
              <a:rPr sz="2000" b="1" spc="-20" dirty="0">
                <a:latin typeface="Arial"/>
                <a:cs typeface="Arial"/>
              </a:rPr>
              <a:t> </a:t>
            </a:r>
            <a:r>
              <a:rPr sz="2000" b="1" spc="-5" dirty="0">
                <a:latin typeface="Arial"/>
                <a:cs typeface="Arial"/>
              </a:rPr>
              <a:t>on</a:t>
            </a:r>
            <a:r>
              <a:rPr sz="2000" b="1" dirty="0">
                <a:latin typeface="Arial"/>
                <a:cs typeface="Arial"/>
              </a:rPr>
              <a:t> BOO</a:t>
            </a:r>
            <a:r>
              <a:rPr sz="2000" b="1" spc="-25" dirty="0">
                <a:latin typeface="Arial"/>
                <a:cs typeface="Arial"/>
              </a:rPr>
              <a:t> </a:t>
            </a:r>
            <a:r>
              <a:rPr sz="2000" b="1" dirty="0">
                <a:latin typeface="Arial"/>
                <a:cs typeface="Arial"/>
              </a:rPr>
              <a:t>(Build,</a:t>
            </a:r>
            <a:r>
              <a:rPr sz="2000" b="1" spc="-30" dirty="0">
                <a:latin typeface="Arial"/>
                <a:cs typeface="Arial"/>
              </a:rPr>
              <a:t> </a:t>
            </a:r>
            <a:r>
              <a:rPr sz="2000" b="1" spc="5" dirty="0">
                <a:latin typeface="Arial"/>
                <a:cs typeface="Arial"/>
              </a:rPr>
              <a:t>Own</a:t>
            </a:r>
            <a:r>
              <a:rPr sz="2000" b="1" spc="-30" dirty="0">
                <a:latin typeface="Arial"/>
                <a:cs typeface="Arial"/>
              </a:rPr>
              <a:t> </a:t>
            </a:r>
            <a:r>
              <a:rPr sz="2000" b="1" dirty="0">
                <a:latin typeface="Arial"/>
                <a:cs typeface="Arial"/>
              </a:rPr>
              <a:t>and</a:t>
            </a:r>
            <a:r>
              <a:rPr sz="2000" b="1" spc="-10" dirty="0">
                <a:latin typeface="Arial"/>
                <a:cs typeface="Arial"/>
              </a:rPr>
              <a:t> </a:t>
            </a:r>
            <a:r>
              <a:rPr sz="2000" b="1" dirty="0">
                <a:latin typeface="Arial"/>
                <a:cs typeface="Arial"/>
              </a:rPr>
              <a:t>Operate)</a:t>
            </a:r>
            <a:r>
              <a:rPr sz="2000" b="1" spc="-30" dirty="0">
                <a:latin typeface="Arial"/>
                <a:cs typeface="Arial"/>
              </a:rPr>
              <a:t> </a:t>
            </a:r>
            <a:r>
              <a:rPr sz="2000" b="1" dirty="0">
                <a:latin typeface="Arial"/>
                <a:cs typeface="Arial"/>
              </a:rPr>
              <a:t>basis.</a:t>
            </a:r>
            <a:endParaRPr sz="2000" dirty="0">
              <a:latin typeface="Arial"/>
              <a:cs typeface="Arial"/>
            </a:endParaRPr>
          </a:p>
          <a:p>
            <a:pPr>
              <a:spcBef>
                <a:spcPts val="45"/>
              </a:spcBef>
              <a:buFont typeface="Wingdings"/>
              <a:buChar char=""/>
            </a:pPr>
            <a:endParaRPr sz="2050" dirty="0">
              <a:latin typeface="Arial"/>
              <a:cs typeface="Arial"/>
            </a:endParaRPr>
          </a:p>
          <a:p>
            <a:pPr marL="299085" indent="-287020">
              <a:buFont typeface="Wingdings"/>
              <a:buChar char=""/>
              <a:tabLst>
                <a:tab pos="299085" algn="l"/>
                <a:tab pos="299720" algn="l"/>
              </a:tabLst>
            </a:pPr>
            <a:r>
              <a:rPr sz="2000" b="1" dirty="0">
                <a:latin typeface="Arial"/>
                <a:cs typeface="Arial"/>
              </a:rPr>
              <a:t>Mega</a:t>
            </a:r>
            <a:r>
              <a:rPr sz="2000" b="1" spc="-20" dirty="0">
                <a:latin typeface="Arial"/>
                <a:cs typeface="Arial"/>
              </a:rPr>
              <a:t> </a:t>
            </a:r>
            <a:r>
              <a:rPr sz="2000" b="1" spc="5" dirty="0">
                <a:latin typeface="Arial"/>
                <a:cs typeface="Arial"/>
              </a:rPr>
              <a:t>Power</a:t>
            </a:r>
            <a:r>
              <a:rPr sz="2000" b="1" spc="-45" dirty="0">
                <a:latin typeface="Arial"/>
                <a:cs typeface="Arial"/>
              </a:rPr>
              <a:t> </a:t>
            </a:r>
            <a:r>
              <a:rPr sz="2000" b="1" dirty="0">
                <a:latin typeface="Arial"/>
                <a:cs typeface="Arial"/>
              </a:rPr>
              <a:t>benefits</a:t>
            </a:r>
            <a:r>
              <a:rPr sz="2000" b="1" spc="-40" dirty="0">
                <a:latin typeface="Arial"/>
                <a:cs typeface="Arial"/>
              </a:rPr>
              <a:t> </a:t>
            </a:r>
            <a:r>
              <a:rPr sz="2000" b="1" spc="-5" dirty="0">
                <a:latin typeface="Arial"/>
                <a:cs typeface="Arial"/>
              </a:rPr>
              <a:t>available</a:t>
            </a:r>
            <a:r>
              <a:rPr sz="2000" b="1" spc="-15" dirty="0">
                <a:latin typeface="Arial"/>
                <a:cs typeface="Arial"/>
              </a:rPr>
              <a:t> </a:t>
            </a:r>
            <a:r>
              <a:rPr sz="2000" b="1" dirty="0">
                <a:latin typeface="Arial"/>
                <a:cs typeface="Arial"/>
              </a:rPr>
              <a:t>to</a:t>
            </a:r>
            <a:r>
              <a:rPr sz="2000" b="1" spc="-20" dirty="0">
                <a:latin typeface="Arial"/>
                <a:cs typeface="Arial"/>
              </a:rPr>
              <a:t> </a:t>
            </a:r>
            <a:r>
              <a:rPr sz="2000" b="1" dirty="0">
                <a:latin typeface="Arial"/>
                <a:cs typeface="Arial"/>
              </a:rPr>
              <a:t>UMPPs.</a:t>
            </a:r>
            <a:endParaRPr sz="2050" dirty="0">
              <a:latin typeface="Arial"/>
              <a:cs typeface="Arial"/>
            </a:endParaRPr>
          </a:p>
          <a:p>
            <a:pPr marL="299085" indent="-287020">
              <a:buFont typeface="Wingdings"/>
              <a:buChar char=""/>
              <a:tabLst>
                <a:tab pos="299085" algn="l"/>
                <a:tab pos="299720" algn="l"/>
              </a:tabLst>
            </a:pPr>
            <a:r>
              <a:rPr sz="2000" b="1" dirty="0">
                <a:latin typeface="Arial"/>
                <a:cs typeface="Arial"/>
              </a:rPr>
              <a:t>Expenditure</a:t>
            </a:r>
            <a:r>
              <a:rPr sz="2000" b="1" spc="330" dirty="0">
                <a:latin typeface="Arial"/>
                <a:cs typeface="Arial"/>
              </a:rPr>
              <a:t> </a:t>
            </a:r>
            <a:r>
              <a:rPr sz="2000" b="1" dirty="0">
                <a:latin typeface="Arial"/>
                <a:cs typeface="Arial"/>
              </a:rPr>
              <a:t>incurred</a:t>
            </a:r>
            <a:r>
              <a:rPr sz="2000" b="1" spc="325" dirty="0">
                <a:latin typeface="Arial"/>
                <a:cs typeface="Arial"/>
              </a:rPr>
              <a:t> </a:t>
            </a:r>
            <a:r>
              <a:rPr sz="2000" b="1" spc="5" dirty="0">
                <a:latin typeface="Arial"/>
                <a:cs typeface="Arial"/>
              </a:rPr>
              <a:t>by</a:t>
            </a:r>
            <a:r>
              <a:rPr sz="2000" b="1" spc="305" dirty="0">
                <a:latin typeface="Arial"/>
                <a:cs typeface="Arial"/>
              </a:rPr>
              <a:t> </a:t>
            </a:r>
            <a:r>
              <a:rPr sz="2000" b="1" dirty="0">
                <a:latin typeface="Arial"/>
                <a:cs typeface="Arial"/>
              </a:rPr>
              <a:t>shell</a:t>
            </a:r>
            <a:r>
              <a:rPr sz="2000" b="1" spc="325" dirty="0">
                <a:latin typeface="Arial"/>
                <a:cs typeface="Arial"/>
              </a:rPr>
              <a:t> </a:t>
            </a:r>
            <a:r>
              <a:rPr sz="2000" b="1" dirty="0">
                <a:latin typeface="Arial"/>
                <a:cs typeface="Arial"/>
              </a:rPr>
              <a:t>company</a:t>
            </a:r>
            <a:r>
              <a:rPr sz="2000" b="1" spc="310" dirty="0">
                <a:latin typeface="Arial"/>
                <a:cs typeface="Arial"/>
              </a:rPr>
              <a:t> </a:t>
            </a:r>
            <a:r>
              <a:rPr sz="2000" b="1" spc="-5" dirty="0">
                <a:latin typeface="Arial"/>
                <a:cs typeface="Arial"/>
              </a:rPr>
              <a:t>in</a:t>
            </a:r>
            <a:r>
              <a:rPr sz="2000" b="1" spc="330" dirty="0">
                <a:latin typeface="Arial"/>
                <a:cs typeface="Arial"/>
              </a:rPr>
              <a:t> </a:t>
            </a:r>
            <a:r>
              <a:rPr sz="2000" b="1" dirty="0">
                <a:latin typeface="Arial"/>
                <a:cs typeface="Arial"/>
              </a:rPr>
              <a:t>developing</a:t>
            </a:r>
            <a:r>
              <a:rPr sz="2000" b="1" spc="340" dirty="0">
                <a:latin typeface="Arial"/>
                <a:cs typeface="Arial"/>
              </a:rPr>
              <a:t> </a:t>
            </a:r>
            <a:r>
              <a:rPr sz="2000" b="1" dirty="0">
                <a:latin typeface="Arial"/>
                <a:cs typeface="Arial"/>
              </a:rPr>
              <a:t>the</a:t>
            </a:r>
            <a:r>
              <a:rPr sz="2000" b="1" spc="335" dirty="0">
                <a:latin typeface="Arial"/>
                <a:cs typeface="Arial"/>
              </a:rPr>
              <a:t> </a:t>
            </a:r>
            <a:r>
              <a:rPr sz="2000" b="1" spc="-5" dirty="0">
                <a:latin typeface="Arial"/>
                <a:cs typeface="Arial"/>
              </a:rPr>
              <a:t>project</a:t>
            </a:r>
            <a:r>
              <a:rPr sz="2000" b="1" spc="325" dirty="0">
                <a:latin typeface="Arial"/>
                <a:cs typeface="Arial"/>
              </a:rPr>
              <a:t> </a:t>
            </a:r>
            <a:r>
              <a:rPr sz="2000" b="1" dirty="0">
                <a:latin typeface="Arial"/>
                <a:cs typeface="Arial"/>
              </a:rPr>
              <a:t>to</a:t>
            </a:r>
            <a:r>
              <a:rPr sz="2000" b="1" spc="330" dirty="0">
                <a:latin typeface="Arial"/>
                <a:cs typeface="Arial"/>
              </a:rPr>
              <a:t> </a:t>
            </a:r>
            <a:r>
              <a:rPr sz="2000" b="1" spc="-5" dirty="0">
                <a:latin typeface="Arial"/>
                <a:cs typeface="Arial"/>
              </a:rPr>
              <a:t>be</a:t>
            </a:r>
            <a:r>
              <a:rPr lang="en-US" sz="2000" b="1" spc="-5" dirty="0">
                <a:latin typeface="Arial"/>
                <a:cs typeface="Arial"/>
              </a:rPr>
              <a:t> </a:t>
            </a:r>
            <a:r>
              <a:rPr lang="en-IN" sz="2000" b="1" spc="-5" dirty="0">
                <a:latin typeface="Arial"/>
                <a:cs typeface="Arial"/>
              </a:rPr>
              <a:t>recovered </a:t>
            </a:r>
            <a:r>
              <a:rPr lang="en-IN" sz="2000" b="1" dirty="0">
                <a:latin typeface="Arial"/>
                <a:cs typeface="Arial"/>
              </a:rPr>
              <a:t>from</a:t>
            </a:r>
            <a:r>
              <a:rPr lang="en-IN" sz="2000" b="1" spc="-30" dirty="0">
                <a:latin typeface="Arial"/>
                <a:cs typeface="Arial"/>
              </a:rPr>
              <a:t> </a:t>
            </a:r>
            <a:r>
              <a:rPr lang="en-IN" sz="2000" b="1" dirty="0">
                <a:latin typeface="Arial"/>
                <a:cs typeface="Arial"/>
              </a:rPr>
              <a:t>the</a:t>
            </a:r>
            <a:r>
              <a:rPr lang="en-IN" sz="2000" b="1" spc="-5" dirty="0">
                <a:latin typeface="Arial"/>
                <a:cs typeface="Arial"/>
              </a:rPr>
              <a:t> </a:t>
            </a:r>
            <a:r>
              <a:rPr lang="en-IN" sz="2000" b="1" dirty="0">
                <a:latin typeface="Arial"/>
                <a:cs typeface="Arial"/>
              </a:rPr>
              <a:t>selected</a:t>
            </a:r>
            <a:r>
              <a:rPr lang="en-IN" sz="2000" b="1" spc="-25" dirty="0">
                <a:latin typeface="Arial"/>
                <a:cs typeface="Arial"/>
              </a:rPr>
              <a:t> </a:t>
            </a:r>
            <a:r>
              <a:rPr lang="en-IN" sz="2000" b="1" spc="-15" dirty="0">
                <a:latin typeface="Arial"/>
                <a:cs typeface="Arial"/>
              </a:rPr>
              <a:t>developer</a:t>
            </a:r>
            <a:r>
              <a:rPr lang="en-IN" sz="2000" b="1" spc="-15" dirty="0" smtClean="0">
                <a:latin typeface="Arial"/>
                <a:cs typeface="Arial"/>
              </a:rPr>
              <a:t>.</a:t>
            </a:r>
            <a:endParaRPr sz="2000" dirty="0">
              <a:latin typeface="Arial"/>
              <a:cs typeface="Arial"/>
            </a:endParaRPr>
          </a:p>
        </p:txBody>
      </p:sp>
      <p:sp>
        <p:nvSpPr>
          <p:cNvPr id="4" name="object 4"/>
          <p:cNvSpPr txBox="1">
            <a:spLocks noGrp="1"/>
          </p:cNvSpPr>
          <p:nvPr>
            <p:ph type="title"/>
          </p:nvPr>
        </p:nvSpPr>
        <p:spPr>
          <a:xfrm>
            <a:off x="1469542" y="298146"/>
            <a:ext cx="10646257" cy="566181"/>
          </a:xfrm>
          <a:prstGeom prst="rect">
            <a:avLst/>
          </a:prstGeom>
        </p:spPr>
        <p:txBody>
          <a:bodyPr vert="horz" wrap="square" lIns="0" tIns="12065" rIns="0" bIns="0" rtlCol="0" anchor="t">
            <a:spAutoFit/>
          </a:bodyPr>
          <a:lstStyle/>
          <a:p>
            <a:pPr marL="12700">
              <a:lnSpc>
                <a:spcPct val="100000"/>
              </a:lnSpc>
              <a:spcBef>
                <a:spcPts val="95"/>
              </a:spcBef>
            </a:pPr>
            <a:r>
              <a:rPr sz="3600" spc="-5" dirty="0">
                <a:solidFill>
                  <a:srgbClr val="FF0000"/>
                </a:solidFill>
              </a:rPr>
              <a:t>Ultra</a:t>
            </a:r>
            <a:r>
              <a:rPr sz="3600" dirty="0">
                <a:solidFill>
                  <a:srgbClr val="FF0000"/>
                </a:solidFill>
              </a:rPr>
              <a:t> </a:t>
            </a:r>
            <a:r>
              <a:rPr sz="3600" spc="-5" dirty="0">
                <a:solidFill>
                  <a:srgbClr val="FF0000"/>
                </a:solidFill>
              </a:rPr>
              <a:t>Mega</a:t>
            </a:r>
            <a:r>
              <a:rPr sz="3600" spc="5" dirty="0">
                <a:solidFill>
                  <a:srgbClr val="FF0000"/>
                </a:solidFill>
              </a:rPr>
              <a:t> </a:t>
            </a:r>
            <a:r>
              <a:rPr sz="3600" spc="-5" dirty="0">
                <a:solidFill>
                  <a:srgbClr val="FF0000"/>
                </a:solidFill>
              </a:rPr>
              <a:t>Power</a:t>
            </a:r>
            <a:r>
              <a:rPr sz="3600" spc="5" dirty="0">
                <a:solidFill>
                  <a:srgbClr val="FF0000"/>
                </a:solidFill>
              </a:rPr>
              <a:t> </a:t>
            </a:r>
            <a:r>
              <a:rPr sz="3600" spc="-5" dirty="0">
                <a:solidFill>
                  <a:srgbClr val="FF0000"/>
                </a:solidFill>
              </a:rPr>
              <a:t>Projects</a:t>
            </a:r>
            <a:r>
              <a:rPr sz="3600" dirty="0">
                <a:solidFill>
                  <a:srgbClr val="FF0000"/>
                </a:solidFill>
              </a:rPr>
              <a:t> </a:t>
            </a:r>
            <a:r>
              <a:rPr sz="3600" spc="-5" dirty="0">
                <a:solidFill>
                  <a:srgbClr val="FF0000"/>
                </a:solidFill>
              </a:rPr>
              <a:t>(UMPP)</a:t>
            </a:r>
            <a:r>
              <a:rPr sz="3600" spc="10" dirty="0">
                <a:solidFill>
                  <a:srgbClr val="FF0000"/>
                </a:solidFill>
              </a:rPr>
              <a:t> </a:t>
            </a:r>
            <a:r>
              <a:rPr sz="3600" dirty="0">
                <a:solidFill>
                  <a:srgbClr val="FF0000"/>
                </a:solidFill>
              </a:rPr>
              <a:t>initiative</a:t>
            </a:r>
          </a:p>
        </p:txBody>
      </p:sp>
      <p:sp>
        <p:nvSpPr>
          <p:cNvPr id="5" name="object 5"/>
          <p:cNvSpPr txBox="1"/>
          <p:nvPr/>
        </p:nvSpPr>
        <p:spPr>
          <a:xfrm>
            <a:off x="10306558" y="6279592"/>
            <a:ext cx="165735" cy="166071"/>
          </a:xfrm>
          <a:prstGeom prst="rect">
            <a:avLst/>
          </a:prstGeom>
        </p:spPr>
        <p:txBody>
          <a:bodyPr vert="horz" wrap="square" lIns="0" tIns="12065" rIns="0" bIns="0" rtlCol="0">
            <a:spAutoFit/>
          </a:bodyPr>
          <a:lstStyle/>
          <a:p>
            <a:pPr marL="12700">
              <a:spcBef>
                <a:spcPts val="95"/>
              </a:spcBef>
            </a:pPr>
            <a:r>
              <a:rPr sz="1000" spc="-10" dirty="0">
                <a:latin typeface="Arial MT"/>
                <a:cs typeface="Arial MT"/>
              </a:rPr>
              <a:t>25</a:t>
            </a:r>
            <a:endParaRPr sz="1000">
              <a:latin typeface="Arial MT"/>
              <a:cs typeface="Arial MT"/>
            </a:endParaRPr>
          </a:p>
        </p:txBody>
      </p:sp>
    </p:spTree>
    <p:extLst>
      <p:ext uri="{BB962C8B-B14F-4D97-AF65-F5344CB8AC3E}">
        <p14:creationId xmlns:p14="http://schemas.microsoft.com/office/powerpoint/2010/main" val="1296321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6E3A17F-A16E-58A6-E852-2B62731D3ECE}"/>
              </a:ext>
            </a:extLst>
          </p:cNvPr>
          <p:cNvSpPr txBox="1"/>
          <p:nvPr/>
        </p:nvSpPr>
        <p:spPr>
          <a:xfrm>
            <a:off x="1049572" y="1288111"/>
            <a:ext cx="10543430" cy="4835555"/>
          </a:xfrm>
          <a:prstGeom prst="rect">
            <a:avLst/>
          </a:prstGeom>
          <a:solidFill>
            <a:schemeClr val="accent2">
              <a:lumMod val="20000"/>
              <a:lumOff val="80000"/>
            </a:schemeClr>
          </a:solidFill>
          <a:ln>
            <a:solidFill>
              <a:schemeClr val="accent1"/>
            </a:solidFill>
          </a:ln>
        </p:spPr>
        <p:txBody>
          <a:bodyPr wrap="square" rtlCol="0">
            <a:spAutoFit/>
          </a:bodyPr>
          <a:lstStyle/>
          <a:p>
            <a:pPr marL="109220" marR="108585">
              <a:lnSpc>
                <a:spcPct val="101000"/>
              </a:lnSpc>
              <a:spcBef>
                <a:spcPts val="5"/>
              </a:spcBef>
              <a:spcAft>
                <a:spcPts val="0"/>
              </a:spcAft>
            </a:pPr>
            <a:r>
              <a:rPr lang="en-US" sz="2800" dirty="0">
                <a:solidFill>
                  <a:srgbClr val="C00000"/>
                </a:solidFill>
                <a:effectLst/>
                <a:latin typeface="Times New Roman" panose="02020603050405020304" pitchFamily="18" charset="0"/>
                <a:ea typeface="Times New Roman" panose="02020603050405020304" pitchFamily="18" charset="0"/>
              </a:rPr>
              <a:t>Initially following nine (9) numbers Ultra Mega Power Projects (UMPPs) were proposed to be set up in different states</a:t>
            </a:r>
            <a:r>
              <a:rPr lang="en-US" sz="2000" dirty="0">
                <a:solidFill>
                  <a:srgbClr val="C00000"/>
                </a:solidFill>
                <a:effectLst/>
                <a:latin typeface="Times New Roman" panose="02020603050405020304" pitchFamily="18" charset="0"/>
                <a:ea typeface="Times New Roman" panose="02020603050405020304" pitchFamily="18" charset="0"/>
              </a:rPr>
              <a:t>:</a:t>
            </a:r>
          </a:p>
          <a:p>
            <a:pPr marL="0" marR="0">
              <a:spcBef>
                <a:spcPts val="45"/>
              </a:spcBef>
              <a:spcAft>
                <a:spcPts val="0"/>
              </a:spcAft>
            </a:pPr>
            <a:r>
              <a:rPr lang="en-US" sz="18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SzPts val="1100"/>
              <a:buFont typeface="Cambria" panose="02040503050406030204" pitchFamily="18" charset="0"/>
              <a:buAutoNum type="romanLcPeriod"/>
              <a:tabLst>
                <a:tab pos="538480" algn="l"/>
                <a:tab pos="539115" algn="l"/>
              </a:tabLst>
            </a:pPr>
            <a:r>
              <a:rPr lang="en-US" sz="1800" b="1" dirty="0" err="1">
                <a:effectLst/>
                <a:latin typeface="Times New Roman" panose="02020603050405020304" pitchFamily="18" charset="0"/>
                <a:ea typeface="Cambria" panose="02040503050406030204" pitchFamily="18" charset="0"/>
                <a:cs typeface="Cambria" panose="02040503050406030204" pitchFamily="18" charset="0"/>
              </a:rPr>
              <a:t>Sasan</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Madhya</a:t>
            </a:r>
            <a:r>
              <a:rPr lang="en-US" sz="1800" b="1" spc="4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Pradesh</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a:t>
            </a:r>
            <a:r>
              <a:rPr lang="en-US" sz="1800" b="1" spc="4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coal</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pithead</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60"/>
              </a:spcBef>
              <a:spcAft>
                <a:spcPts val="0"/>
              </a:spcAft>
              <a:buSzPts val="1100"/>
              <a:buFont typeface="Cambria" panose="02040503050406030204" pitchFamily="18" charset="0"/>
              <a:buAutoNum type="romanLcPeriod"/>
              <a:tabLst>
                <a:tab pos="538480" algn="l"/>
                <a:tab pos="539115" algn="l"/>
              </a:tabLst>
            </a:pPr>
            <a:r>
              <a:rPr lang="en-US" sz="1800" b="1" dirty="0">
                <a:effectLst/>
                <a:latin typeface="Times New Roman" panose="02020603050405020304" pitchFamily="18" charset="0"/>
                <a:ea typeface="Cambria" panose="02040503050406030204" pitchFamily="18" charset="0"/>
                <a:cs typeface="Cambria" panose="02040503050406030204" pitchFamily="18" charset="0"/>
              </a:rPr>
              <a:t>Mundra</a:t>
            </a:r>
            <a:r>
              <a:rPr lang="en-US" sz="1800" b="1" spc="6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Gujarat-</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coastal</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45"/>
              </a:spcBef>
              <a:spcAft>
                <a:spcPts val="0"/>
              </a:spcAft>
              <a:buSzPts val="1100"/>
              <a:buFont typeface="Cambria" panose="02040503050406030204" pitchFamily="18" charset="0"/>
              <a:buAutoNum type="romanLcPeriod"/>
              <a:tabLst>
                <a:tab pos="538480" algn="l"/>
                <a:tab pos="539115" algn="l"/>
              </a:tabLst>
            </a:pPr>
            <a:r>
              <a:rPr lang="en-US" sz="1800" b="1" dirty="0" err="1">
                <a:effectLst/>
                <a:latin typeface="Times New Roman" panose="02020603050405020304" pitchFamily="18" charset="0"/>
                <a:ea typeface="Cambria" panose="02040503050406030204" pitchFamily="18" charset="0"/>
                <a:cs typeface="Cambria" panose="02040503050406030204" pitchFamily="18" charset="0"/>
              </a:rPr>
              <a:t>Krishnapatnam</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Andhra</a:t>
            </a:r>
            <a:r>
              <a:rPr lang="en-US" sz="1800" b="1" spc="6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Pradesh</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coastal</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60"/>
              </a:spcBef>
              <a:spcAft>
                <a:spcPts val="0"/>
              </a:spcAft>
              <a:buSzPts val="1100"/>
              <a:buFont typeface="Cambria" panose="02040503050406030204" pitchFamily="18" charset="0"/>
              <a:buAutoNum type="romanLcPeriod"/>
              <a:tabLst>
                <a:tab pos="538480" algn="l"/>
                <a:tab pos="539115" algn="l"/>
              </a:tabLst>
            </a:pPr>
            <a:r>
              <a:rPr lang="en-US" sz="1800" b="1" dirty="0" err="1">
                <a:effectLst/>
                <a:latin typeface="Times New Roman" panose="02020603050405020304" pitchFamily="18" charset="0"/>
                <a:ea typeface="Cambria" panose="02040503050406030204" pitchFamily="18" charset="0"/>
                <a:cs typeface="Cambria" panose="02040503050406030204" pitchFamily="18" charset="0"/>
              </a:rPr>
              <a:t>Tilaiya</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7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Jharkhand-</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coal</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pithead</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45"/>
              </a:spcBef>
              <a:spcAft>
                <a:spcPts val="0"/>
              </a:spcAft>
              <a:buSzPts val="1100"/>
              <a:buFont typeface="Cambria" panose="02040503050406030204" pitchFamily="18" charset="0"/>
              <a:buAutoNum type="romanLcPeriod"/>
              <a:tabLst>
                <a:tab pos="538480" algn="l"/>
                <a:tab pos="539115" algn="l"/>
              </a:tabLst>
            </a:pP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6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8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Chhattisgarh-</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coal</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pithead</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375"/>
              </a:spcBef>
              <a:spcAft>
                <a:spcPts val="0"/>
              </a:spcAft>
              <a:buSzPts val="1100"/>
              <a:buFont typeface="Cambria" panose="02040503050406030204" pitchFamily="18" charset="0"/>
              <a:buAutoNum type="romanLcPeriod"/>
              <a:tabLst>
                <a:tab pos="538480" algn="l"/>
                <a:tab pos="539115" algn="l"/>
              </a:tabLst>
            </a:pPr>
            <a:r>
              <a:rPr lang="en-US" sz="1800" b="1" dirty="0" err="1">
                <a:effectLst/>
                <a:latin typeface="Times New Roman" panose="02020603050405020304" pitchFamily="18" charset="0"/>
                <a:ea typeface="Cambria" panose="02040503050406030204" pitchFamily="18" charset="0"/>
                <a:cs typeface="Cambria" panose="02040503050406030204" pitchFamily="18" charset="0"/>
              </a:rPr>
              <a:t>Bedabahal</a:t>
            </a:r>
            <a:r>
              <a:rPr lang="en-US" sz="1800" b="1" spc="6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Odisha</a:t>
            </a:r>
            <a:r>
              <a:rPr lang="en-US" sz="1800" b="1" spc="6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a:t>
            </a:r>
            <a:r>
              <a:rPr lang="en-US" sz="1800" b="1" spc="4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coal</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pithead</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50"/>
              </a:spcBef>
              <a:spcAft>
                <a:spcPts val="0"/>
              </a:spcAft>
              <a:buSzPts val="1100"/>
              <a:buFont typeface="Cambria" panose="02040503050406030204" pitchFamily="18" charset="0"/>
              <a:buAutoNum type="romanLcPeriod"/>
              <a:tabLst>
                <a:tab pos="538480" algn="l"/>
                <a:tab pos="539115" algn="l"/>
              </a:tabLst>
            </a:pPr>
            <a:r>
              <a:rPr lang="en-US" sz="1800" b="1" dirty="0" err="1">
                <a:effectLst/>
                <a:latin typeface="Times New Roman" panose="02020603050405020304" pitchFamily="18" charset="0"/>
                <a:ea typeface="Cambria" panose="02040503050406030204" pitchFamily="18" charset="0"/>
                <a:cs typeface="Cambria" panose="02040503050406030204" pitchFamily="18" charset="0"/>
              </a:rPr>
              <a:t>Cheyyur</a:t>
            </a:r>
            <a:r>
              <a:rPr lang="en-US" sz="1800" b="1" spc="4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4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Tamil</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Nadu</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a:t>
            </a:r>
            <a:r>
              <a:rPr lang="en-US" sz="1800" b="1" spc="5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domestic</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coal</a:t>
            </a:r>
            <a:r>
              <a:rPr lang="en-US" sz="1800" b="1" spc="6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based</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55"/>
              </a:spcBef>
              <a:spcAft>
                <a:spcPts val="0"/>
              </a:spcAft>
              <a:buSzPts val="1100"/>
              <a:buFont typeface="Cambria" panose="02040503050406030204" pitchFamily="18" charset="0"/>
              <a:buAutoNum type="romanLcPeriod"/>
              <a:tabLst>
                <a:tab pos="538480" algn="l"/>
                <a:tab pos="539115" algn="l"/>
              </a:tabLst>
            </a:pP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7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8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Maharashtra-</a:t>
            </a:r>
            <a:r>
              <a:rPr lang="en-US" sz="1800" b="1" spc="75"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coastal</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a:p>
            <a:pPr marL="342900" marR="0" lvl="0" indent="-342900">
              <a:spcBef>
                <a:spcPts val="1150"/>
              </a:spcBef>
              <a:spcAft>
                <a:spcPts val="0"/>
              </a:spcAft>
              <a:buSzPts val="1100"/>
              <a:buFont typeface="Cambria" panose="02040503050406030204" pitchFamily="18" charset="0"/>
              <a:buAutoNum type="romanLcPeriod"/>
              <a:tabLst>
                <a:tab pos="538480" algn="l"/>
                <a:tab pos="539115" algn="l"/>
              </a:tabLst>
            </a:pPr>
            <a:r>
              <a:rPr lang="en-US" sz="1800" b="1" dirty="0">
                <a:effectLst/>
                <a:latin typeface="Times New Roman" panose="02020603050405020304" pitchFamily="18" charset="0"/>
                <a:ea typeface="Cambria" panose="02040503050406030204" pitchFamily="18" charset="0"/>
                <a:cs typeface="Cambria" panose="02040503050406030204" pitchFamily="18" charset="0"/>
              </a:rPr>
              <a:t>UMPP</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in</a:t>
            </a:r>
            <a:r>
              <a:rPr lang="en-US" sz="1800" b="1" spc="6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Karnataka</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dirty="0">
                <a:effectLst/>
                <a:latin typeface="Times New Roman" panose="02020603050405020304" pitchFamily="18" charset="0"/>
                <a:ea typeface="Cambria" panose="02040503050406030204" pitchFamily="18" charset="0"/>
                <a:cs typeface="Cambria" panose="02040503050406030204" pitchFamily="18" charset="0"/>
              </a:rPr>
              <a:t>-</a:t>
            </a:r>
            <a:r>
              <a:rPr lang="en-US" sz="1800" b="1" spc="50" dirty="0">
                <a:effectLst/>
                <a:latin typeface="Times New Roman" panose="02020603050405020304" pitchFamily="18" charset="0"/>
                <a:ea typeface="Cambria" panose="02040503050406030204" pitchFamily="18" charset="0"/>
                <a:cs typeface="Cambria" panose="02040503050406030204" pitchFamily="18" charset="0"/>
              </a:rPr>
              <a:t> </a:t>
            </a:r>
            <a:r>
              <a:rPr lang="en-US" sz="1800" b="1" spc="-10" dirty="0">
                <a:effectLst/>
                <a:latin typeface="Times New Roman" panose="02020603050405020304" pitchFamily="18" charset="0"/>
                <a:ea typeface="Cambria" panose="02040503050406030204" pitchFamily="18" charset="0"/>
                <a:cs typeface="Cambria" panose="02040503050406030204" pitchFamily="18" charset="0"/>
              </a:rPr>
              <a:t>coastal</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p:txBody>
      </p:sp>
      <p:sp>
        <p:nvSpPr>
          <p:cNvPr id="3" name="TextBox 2">
            <a:extLst>
              <a:ext uri="{FF2B5EF4-FFF2-40B4-BE49-F238E27FC236}">
                <a16:creationId xmlns="" xmlns:a16="http://schemas.microsoft.com/office/drawing/2014/main" id="{26B41F6D-E439-17A7-D4E0-B19751B430EC}"/>
              </a:ext>
            </a:extLst>
          </p:cNvPr>
          <p:cNvSpPr txBox="1"/>
          <p:nvPr/>
        </p:nvSpPr>
        <p:spPr>
          <a:xfrm>
            <a:off x="1526650" y="214685"/>
            <a:ext cx="3880237" cy="707886"/>
          </a:xfrm>
          <a:prstGeom prst="rect">
            <a:avLst/>
          </a:prstGeom>
          <a:solidFill>
            <a:schemeClr val="accent4">
              <a:lumMod val="40000"/>
              <a:lumOff val="60000"/>
            </a:schemeClr>
          </a:solidFill>
        </p:spPr>
        <p:txBody>
          <a:bodyPr wrap="square" rtlCol="0">
            <a:spAutoFit/>
          </a:bodyPr>
          <a:lstStyle/>
          <a:p>
            <a:r>
              <a:rPr lang="en-US" sz="4000" dirty="0">
                <a:solidFill>
                  <a:srgbClr val="C00000"/>
                </a:solidFill>
              </a:rPr>
              <a:t>CONTINUED…</a:t>
            </a:r>
          </a:p>
        </p:txBody>
      </p:sp>
    </p:spTree>
    <p:extLst>
      <p:ext uri="{BB962C8B-B14F-4D97-AF65-F5344CB8AC3E}">
        <p14:creationId xmlns:p14="http://schemas.microsoft.com/office/powerpoint/2010/main" val="1265504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0BA1AEA-4C03-EFE0-A4FA-35CD49C362C4}"/>
              </a:ext>
            </a:extLst>
          </p:cNvPr>
          <p:cNvSpPr txBox="1"/>
          <p:nvPr/>
        </p:nvSpPr>
        <p:spPr>
          <a:xfrm>
            <a:off x="1530221" y="-2903"/>
            <a:ext cx="10384971" cy="1495794"/>
          </a:xfrm>
          <a:prstGeom prst="rect">
            <a:avLst/>
          </a:prstGeom>
          <a:solidFill>
            <a:schemeClr val="accent4">
              <a:lumMod val="20000"/>
              <a:lumOff val="80000"/>
            </a:schemeClr>
          </a:solidFill>
        </p:spPr>
        <p:txBody>
          <a:bodyPr wrap="square" rtlCol="0">
            <a:spAutoFit/>
          </a:bodyPr>
          <a:lstStyle/>
          <a:p>
            <a:pPr marR="3089910" lvl="1">
              <a:lnSpc>
                <a:spcPct val="190000"/>
              </a:lnSpc>
              <a:spcBef>
                <a:spcPts val="0"/>
              </a:spcBef>
              <a:spcAft>
                <a:spcPts val="0"/>
              </a:spcAft>
              <a:buSzPts val="1100"/>
              <a:tabLst>
                <a:tab pos="676275" algn="l"/>
              </a:tabLst>
            </a:pP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800" b="1" dirty="0">
                <a:solidFill>
                  <a:srgbClr val="C00000"/>
                </a:solidFill>
                <a:effectLst/>
                <a:latin typeface="Times New Roman" panose="02020603050405020304" pitchFamily="18" charset="0"/>
                <a:ea typeface="Times New Roman" panose="02020603050405020304" pitchFamily="18" charset="0"/>
              </a:rPr>
              <a:t>STATUS OF UMPPs</a:t>
            </a:r>
            <a:endParaRPr lang="en-US" sz="4800" dirty="0">
              <a:solidFill>
                <a:srgbClr val="C00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 xmlns:a16="http://schemas.microsoft.com/office/drawing/2014/main" id="{260894B1-99A0-8431-5BBF-6B809E611E19}"/>
              </a:ext>
            </a:extLst>
          </p:cNvPr>
          <p:cNvSpPr txBox="1"/>
          <p:nvPr/>
        </p:nvSpPr>
        <p:spPr>
          <a:xfrm>
            <a:off x="2692400" y="1564640"/>
            <a:ext cx="4236720" cy="584775"/>
          </a:xfrm>
          <a:prstGeom prst="rect">
            <a:avLst/>
          </a:prstGeom>
          <a:solidFill>
            <a:schemeClr val="accent2">
              <a:lumMod val="40000"/>
              <a:lumOff val="60000"/>
            </a:schemeClr>
          </a:solidFill>
        </p:spPr>
        <p:txBody>
          <a:bodyPr wrap="square" rtlCol="0">
            <a:spAutoFit/>
          </a:bodyPr>
          <a:lstStyle/>
          <a:p>
            <a:r>
              <a:rPr lang="en-US" sz="1800" b="1" dirty="0">
                <a:effectLst/>
                <a:latin typeface="Times New Roman" panose="02020603050405020304" pitchFamily="18" charset="0"/>
                <a:ea typeface="Times New Roman" panose="02020603050405020304" pitchFamily="18" charset="0"/>
              </a:rPr>
              <a:t>1</a:t>
            </a:r>
            <a:r>
              <a:rPr lang="en-US" sz="3200" b="1" dirty="0">
                <a:effectLst/>
                <a:latin typeface="Times New Roman" panose="02020603050405020304" pitchFamily="18" charset="0"/>
                <a:ea typeface="Times New Roman" panose="02020603050405020304" pitchFamily="18" charset="0"/>
              </a:rPr>
              <a:t>. UMPPs Operational: </a:t>
            </a:r>
            <a:endParaRPr lang="en-US" sz="3200" dirty="0"/>
          </a:p>
        </p:txBody>
      </p:sp>
      <p:sp>
        <p:nvSpPr>
          <p:cNvPr id="4" name="TextBox 3">
            <a:extLst>
              <a:ext uri="{FF2B5EF4-FFF2-40B4-BE49-F238E27FC236}">
                <a16:creationId xmlns="" xmlns:a16="http://schemas.microsoft.com/office/drawing/2014/main" id="{AFC7F68C-A7C9-C1CE-5A55-437A92AF3AF5}"/>
              </a:ext>
            </a:extLst>
          </p:cNvPr>
          <p:cNvSpPr txBox="1"/>
          <p:nvPr/>
        </p:nvSpPr>
        <p:spPr>
          <a:xfrm>
            <a:off x="1418253" y="2383095"/>
            <a:ext cx="10207689" cy="3549048"/>
          </a:xfrm>
          <a:prstGeom prst="rect">
            <a:avLst/>
          </a:prstGeom>
          <a:solidFill>
            <a:schemeClr val="accent2">
              <a:lumMod val="20000"/>
              <a:lumOff val="80000"/>
            </a:schemeClr>
          </a:solidFill>
          <a:ln>
            <a:solidFill>
              <a:srgbClr val="FF0000"/>
            </a:solidFill>
          </a:ln>
        </p:spPr>
        <p:txBody>
          <a:bodyPr wrap="square" rtlCol="0">
            <a:spAutoFit/>
          </a:bodyPr>
          <a:lstStyle/>
          <a:p>
            <a:pPr marR="106680" lvl="0">
              <a:lnSpc>
                <a:spcPct val="117000"/>
              </a:lnSpc>
              <a:spcBef>
                <a:spcPts val="0"/>
              </a:spcBef>
              <a:spcAft>
                <a:spcPts val="0"/>
              </a:spcAft>
              <a:buSzPts val="1100"/>
              <a:tabLst>
                <a:tab pos="539115" algn="l"/>
              </a:tabLst>
            </a:pPr>
            <a:r>
              <a:rPr lang="en-US" sz="1800" dirty="0">
                <a:effectLst/>
                <a:latin typeface="Times New Roman" panose="02020603050405020304" pitchFamily="18" charset="0"/>
                <a:ea typeface="Cambria" panose="02040503050406030204" pitchFamily="18" charset="0"/>
                <a:cs typeface="Cambria" panose="02040503050406030204" pitchFamily="18" charset="0"/>
              </a:rPr>
              <a:t>Four UMPPs namely </a:t>
            </a:r>
            <a:r>
              <a:rPr lang="en-US" sz="1800" dirty="0" err="1">
                <a:effectLst/>
                <a:latin typeface="Times New Roman" panose="02020603050405020304" pitchFamily="18" charset="0"/>
                <a:ea typeface="Cambria" panose="02040503050406030204" pitchFamily="18" charset="0"/>
                <a:cs typeface="Cambria" panose="02040503050406030204" pitchFamily="18" charset="0"/>
              </a:rPr>
              <a:t>Sasan</a:t>
            </a:r>
            <a:r>
              <a:rPr lang="en-US" sz="1800" dirty="0">
                <a:effectLst/>
                <a:latin typeface="Times New Roman" panose="02020603050405020304" pitchFamily="18" charset="0"/>
                <a:ea typeface="Cambria" panose="02040503050406030204" pitchFamily="18" charset="0"/>
                <a:cs typeface="Cambria" panose="02040503050406030204" pitchFamily="18" charset="0"/>
              </a:rPr>
              <a:t> in Madhya Pradesh, Mundra in Gujarat, </a:t>
            </a:r>
            <a:r>
              <a:rPr lang="en-US" sz="1800" dirty="0" err="1">
                <a:effectLst/>
                <a:latin typeface="Times New Roman" panose="02020603050405020304" pitchFamily="18" charset="0"/>
                <a:ea typeface="Cambria" panose="02040503050406030204" pitchFamily="18" charset="0"/>
                <a:cs typeface="Cambria" panose="02040503050406030204" pitchFamily="18" charset="0"/>
              </a:rPr>
              <a:t>Krishnapattnam</a:t>
            </a:r>
            <a:r>
              <a:rPr lang="en-US" sz="1800" dirty="0">
                <a:effectLst/>
                <a:latin typeface="Times New Roman" panose="02020603050405020304" pitchFamily="18" charset="0"/>
                <a:ea typeface="Cambria" panose="02040503050406030204" pitchFamily="18" charset="0"/>
                <a:cs typeface="Cambria" panose="02040503050406030204" pitchFamily="18" charset="0"/>
              </a:rPr>
              <a:t> in Andhra Pradesh and </a:t>
            </a:r>
            <a:r>
              <a:rPr lang="en-US" sz="1800" dirty="0" err="1">
                <a:effectLst/>
                <a:latin typeface="Times New Roman" panose="02020603050405020304" pitchFamily="18" charset="0"/>
                <a:ea typeface="Cambria" panose="02040503050406030204" pitchFamily="18" charset="0"/>
                <a:cs typeface="Cambria" panose="02040503050406030204" pitchFamily="18" charset="0"/>
              </a:rPr>
              <a:t>Tilaiya</a:t>
            </a:r>
            <a:r>
              <a:rPr lang="en-US" sz="1800" dirty="0">
                <a:effectLst/>
                <a:latin typeface="Times New Roman" panose="02020603050405020304" pitchFamily="18" charset="0"/>
                <a:ea typeface="Cambria" panose="02040503050406030204" pitchFamily="18" charset="0"/>
                <a:cs typeface="Cambria" panose="02040503050406030204" pitchFamily="18" charset="0"/>
              </a:rPr>
              <a:t> in Jharkhand were transferred</a:t>
            </a:r>
            <a:r>
              <a:rPr lang="en-US" sz="1800" spc="200" dirty="0">
                <a:effectLst/>
                <a:latin typeface="Times New Roman" panose="02020603050405020304" pitchFamily="18" charset="0"/>
                <a:ea typeface="Cambria" panose="02040503050406030204" pitchFamily="18" charset="0"/>
                <a:cs typeface="Cambria" panose="02040503050406030204" pitchFamily="18" charset="0"/>
              </a:rPr>
              <a:t> </a:t>
            </a:r>
            <a:r>
              <a:rPr lang="en-US" sz="1800" dirty="0">
                <a:effectLst/>
                <a:latin typeface="Times New Roman" panose="02020603050405020304" pitchFamily="18" charset="0"/>
                <a:ea typeface="Cambria" panose="02040503050406030204" pitchFamily="18" charset="0"/>
                <a:cs typeface="Cambria" panose="02040503050406030204" pitchFamily="18" charset="0"/>
              </a:rPr>
              <a:t>to the </a:t>
            </a:r>
            <a:r>
              <a:rPr lang="en-US" sz="1800" dirty="0" smtClean="0">
                <a:effectLst/>
                <a:latin typeface="Times New Roman" panose="02020603050405020304" pitchFamily="18" charset="0"/>
                <a:ea typeface="Cambria" panose="02040503050406030204" pitchFamily="18" charset="0"/>
                <a:cs typeface="Cambria" panose="02040503050406030204" pitchFamily="18" charset="0"/>
              </a:rPr>
              <a:t>identified </a:t>
            </a:r>
            <a:r>
              <a:rPr lang="en-US" sz="1800" dirty="0">
                <a:effectLst/>
                <a:latin typeface="Times New Roman" panose="02020603050405020304" pitchFamily="18" charset="0"/>
                <a:ea typeface="Cambria" panose="02040503050406030204" pitchFamily="18" charset="0"/>
                <a:cs typeface="Cambria" panose="02040503050406030204" pitchFamily="18" charset="0"/>
              </a:rPr>
              <a:t>developers. Out of the four awarded UMPPs, two UMPPs namely Mundra UMPP and </a:t>
            </a:r>
            <a:r>
              <a:rPr lang="en-US" sz="1800" dirty="0" err="1">
                <a:effectLst/>
                <a:latin typeface="Times New Roman" panose="02020603050405020304" pitchFamily="18" charset="0"/>
                <a:ea typeface="Cambria" panose="02040503050406030204" pitchFamily="18" charset="0"/>
                <a:cs typeface="Cambria" panose="02040503050406030204" pitchFamily="18" charset="0"/>
              </a:rPr>
              <a:t>Sasan</a:t>
            </a:r>
            <a:r>
              <a:rPr lang="en-US" sz="1800" dirty="0">
                <a:effectLst/>
                <a:latin typeface="Times New Roman" panose="02020603050405020304" pitchFamily="18" charset="0"/>
                <a:ea typeface="Cambria" panose="02040503050406030204" pitchFamily="18" charset="0"/>
                <a:cs typeface="Cambria" panose="02040503050406030204" pitchFamily="18" charset="0"/>
              </a:rPr>
              <a:t> UMPP are in operation. A brief detail of operational UMPPs is as below:</a:t>
            </a:r>
          </a:p>
          <a:p>
            <a:pPr marR="106680">
              <a:lnSpc>
                <a:spcPct val="117000"/>
              </a:lnSpc>
              <a:buSzPts val="1100"/>
              <a:tabLst>
                <a:tab pos="539115" algn="l"/>
              </a:tabLst>
            </a:pPr>
            <a:r>
              <a:rPr lang="en-US" sz="2400" b="1" spc="0" dirty="0">
                <a:effectLst/>
                <a:latin typeface="Times New Roman" panose="02020603050405020304" pitchFamily="18" charset="0"/>
                <a:ea typeface="Cambria" panose="02040503050406030204" pitchFamily="18" charset="0"/>
                <a:cs typeface="Cambria" panose="02040503050406030204" pitchFamily="18" charset="0"/>
              </a:rPr>
              <a:t>a)Mundra UMPP in Gujarat</a:t>
            </a:r>
            <a:r>
              <a:rPr lang="en-US" sz="1800" b="1" spc="0" dirty="0">
                <a:effectLst/>
                <a:latin typeface="Times New Roman" panose="02020603050405020304" pitchFamily="18" charset="0"/>
                <a:ea typeface="Cambria" panose="02040503050406030204" pitchFamily="18" charset="0"/>
                <a:cs typeface="Cambria" panose="02040503050406030204" pitchFamily="18" charset="0"/>
              </a:rPr>
              <a:t>: </a:t>
            </a:r>
            <a:r>
              <a:rPr lang="en-US" sz="1800" spc="0" dirty="0">
                <a:effectLst/>
                <a:latin typeface="Times New Roman" panose="02020603050405020304" pitchFamily="18" charset="0"/>
                <a:ea typeface="Cambria" panose="02040503050406030204" pitchFamily="18" charset="0"/>
                <a:cs typeface="Cambria" panose="02040503050406030204" pitchFamily="18" charset="0"/>
              </a:rPr>
              <a:t>The project was handed over to the successful Bidder i.e. Tata Power Company Ltd., on 23.04.2007 at the evaluated </a:t>
            </a:r>
            <a:r>
              <a:rPr lang="en-US" sz="1800" spc="0" dirty="0" err="1" smtClean="0">
                <a:effectLst/>
                <a:latin typeface="Times New Roman" panose="02020603050405020304" pitchFamily="18" charset="0"/>
                <a:ea typeface="Cambria" panose="02040503050406030204" pitchFamily="18" charset="0"/>
                <a:cs typeface="Cambria" panose="02040503050406030204" pitchFamily="18" charset="0"/>
              </a:rPr>
              <a:t>levelized</a:t>
            </a:r>
            <a:r>
              <a:rPr lang="en-US" sz="1800" spc="0" dirty="0" smtClean="0">
                <a:effectLst/>
                <a:latin typeface="Times New Roman" panose="02020603050405020304" pitchFamily="18" charset="0"/>
                <a:ea typeface="Cambria" panose="02040503050406030204" pitchFamily="18" charset="0"/>
                <a:cs typeface="Cambria" panose="02040503050406030204" pitchFamily="18" charset="0"/>
              </a:rPr>
              <a:t> </a:t>
            </a:r>
            <a:r>
              <a:rPr lang="en-US" sz="1800" spc="0" dirty="0">
                <a:effectLst/>
                <a:latin typeface="Times New Roman" panose="02020603050405020304" pitchFamily="18" charset="0"/>
                <a:ea typeface="Cambria" panose="02040503050406030204" pitchFamily="18" charset="0"/>
                <a:cs typeface="Cambria" panose="02040503050406030204" pitchFamily="18" charset="0"/>
              </a:rPr>
              <a:t>tariff of Rs. 2.26367/kWh.</a:t>
            </a:r>
            <a:r>
              <a:rPr lang="en-US" sz="1800" spc="200" dirty="0">
                <a:effectLst/>
                <a:latin typeface="Times New Roman" panose="02020603050405020304" pitchFamily="18" charset="0"/>
                <a:ea typeface="Cambria" panose="02040503050406030204" pitchFamily="18" charset="0"/>
                <a:cs typeface="Cambria" panose="02040503050406030204" pitchFamily="18" charset="0"/>
              </a:rPr>
              <a:t> </a:t>
            </a:r>
            <a:r>
              <a:rPr lang="en-US" sz="1800" spc="0" dirty="0">
                <a:effectLst/>
                <a:latin typeface="Times New Roman" panose="02020603050405020304" pitchFamily="18" charset="0"/>
                <a:ea typeface="Cambria" panose="02040503050406030204" pitchFamily="18" charset="0"/>
                <a:cs typeface="Cambria" panose="02040503050406030204" pitchFamily="18" charset="0"/>
              </a:rPr>
              <a:t>Mundra UMPP is fully commissioned.</a:t>
            </a:r>
          </a:p>
          <a:p>
            <a:pPr marR="106680">
              <a:lnSpc>
                <a:spcPct val="117000"/>
              </a:lnSpc>
              <a:buSzPts val="1100"/>
              <a:tabLst>
                <a:tab pos="539115" algn="l"/>
              </a:tabLst>
            </a:pPr>
            <a:r>
              <a:rPr lang="en-US" sz="2400" b="1" spc="0" dirty="0">
                <a:effectLst/>
                <a:latin typeface="Times New Roman" panose="02020603050405020304" pitchFamily="18" charset="0"/>
                <a:ea typeface="Cambria" panose="02040503050406030204" pitchFamily="18" charset="0"/>
                <a:cs typeface="Cambria" panose="02040503050406030204" pitchFamily="18" charset="0"/>
              </a:rPr>
              <a:t>b)</a:t>
            </a:r>
            <a:r>
              <a:rPr lang="en-US" sz="2400" b="1" spc="0" dirty="0" err="1">
                <a:effectLst/>
                <a:latin typeface="Times New Roman" panose="02020603050405020304" pitchFamily="18" charset="0"/>
                <a:ea typeface="Cambria" panose="02040503050406030204" pitchFamily="18" charset="0"/>
                <a:cs typeface="Cambria" panose="02040503050406030204" pitchFamily="18" charset="0"/>
              </a:rPr>
              <a:t>Sasan</a:t>
            </a:r>
            <a:r>
              <a:rPr lang="en-US" sz="2400" b="1" spc="0" dirty="0">
                <a:effectLst/>
                <a:latin typeface="Times New Roman" panose="02020603050405020304" pitchFamily="18" charset="0"/>
                <a:ea typeface="Cambria" panose="02040503050406030204" pitchFamily="18" charset="0"/>
                <a:cs typeface="Cambria" panose="02040503050406030204" pitchFamily="18" charset="0"/>
              </a:rPr>
              <a:t> UMPP in Madhya Pradesh</a:t>
            </a:r>
            <a:r>
              <a:rPr lang="en-US" sz="1800" b="1" spc="0" dirty="0">
                <a:effectLst/>
                <a:latin typeface="Times New Roman" panose="02020603050405020304" pitchFamily="18" charset="0"/>
                <a:ea typeface="Cambria" panose="02040503050406030204" pitchFamily="18" charset="0"/>
                <a:cs typeface="Cambria" panose="02040503050406030204" pitchFamily="18" charset="0"/>
              </a:rPr>
              <a:t>: </a:t>
            </a:r>
            <a:r>
              <a:rPr lang="en-US" sz="1800" spc="0" dirty="0">
                <a:effectLst/>
                <a:latin typeface="Times New Roman" panose="02020603050405020304" pitchFamily="18" charset="0"/>
                <a:ea typeface="Cambria" panose="02040503050406030204" pitchFamily="18" charset="0"/>
                <a:cs typeface="Cambria" panose="02040503050406030204" pitchFamily="18" charset="0"/>
              </a:rPr>
              <a:t>The project was handed over to the Successful Bidder i.e. M/s Reliance Power Ltd., on 07.08.2007 at the evaluated </a:t>
            </a:r>
            <a:r>
              <a:rPr lang="en-US" sz="1800" spc="0" dirty="0" err="1">
                <a:effectLst/>
                <a:latin typeface="Times New Roman" panose="02020603050405020304" pitchFamily="18" charset="0"/>
                <a:ea typeface="Cambria" panose="02040503050406030204" pitchFamily="18" charset="0"/>
                <a:cs typeface="Cambria" panose="02040503050406030204" pitchFamily="18" charset="0"/>
              </a:rPr>
              <a:t>levelised</a:t>
            </a:r>
            <a:r>
              <a:rPr lang="en-US" sz="1800" spc="0" dirty="0">
                <a:effectLst/>
                <a:latin typeface="Times New Roman" panose="02020603050405020304" pitchFamily="18" charset="0"/>
                <a:ea typeface="Cambria" panose="02040503050406030204" pitchFamily="18" charset="0"/>
                <a:cs typeface="Cambria" panose="02040503050406030204" pitchFamily="18" charset="0"/>
              </a:rPr>
              <a:t> tariff of Rs. 1.19616/kWh. </a:t>
            </a:r>
            <a:r>
              <a:rPr lang="en-US" sz="1800" spc="0" dirty="0" err="1">
                <a:effectLst/>
                <a:latin typeface="Times New Roman" panose="02020603050405020304" pitchFamily="18" charset="0"/>
                <a:ea typeface="Cambria" panose="02040503050406030204" pitchFamily="18" charset="0"/>
                <a:cs typeface="Cambria" panose="02040503050406030204" pitchFamily="18" charset="0"/>
              </a:rPr>
              <a:t>Sasan</a:t>
            </a:r>
            <a:r>
              <a:rPr lang="en-US" sz="1800" spc="0" dirty="0">
                <a:effectLst/>
                <a:latin typeface="Times New Roman" panose="02020603050405020304" pitchFamily="18" charset="0"/>
                <a:ea typeface="Cambria" panose="02040503050406030204" pitchFamily="18" charset="0"/>
                <a:cs typeface="Cambria" panose="02040503050406030204" pitchFamily="18" charset="0"/>
              </a:rPr>
              <a:t> UMPP is fully commissioned</a:t>
            </a:r>
            <a:r>
              <a:rPr lang="en-US" sz="1800" spc="0" dirty="0" smtClean="0">
                <a:effectLst/>
                <a:latin typeface="Times New Roman" panose="02020603050405020304" pitchFamily="18" charset="0"/>
                <a:ea typeface="Cambria" panose="02040503050406030204" pitchFamily="18" charset="0"/>
                <a:cs typeface="Cambria" panose="02040503050406030204" pitchFamily="18" charset="0"/>
              </a:rPr>
              <a:t>.</a:t>
            </a:r>
            <a:endParaRPr lang="en-US" sz="1800" dirty="0">
              <a:effectLst/>
              <a:latin typeface="Times New Roman" panose="020206030504050203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9704007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69543" y="1302258"/>
            <a:ext cx="2853055" cy="903605"/>
          </a:xfrm>
          <a:prstGeom prst="rect">
            <a:avLst/>
          </a:prstGeom>
        </p:spPr>
        <p:txBody>
          <a:bodyPr vert="horz" wrap="square" lIns="0" tIns="85725" rIns="0" bIns="0" rtlCol="0">
            <a:spAutoFit/>
          </a:bodyPr>
          <a:lstStyle/>
          <a:p>
            <a:pPr marL="12700">
              <a:spcBef>
                <a:spcPts val="675"/>
              </a:spcBef>
            </a:pPr>
            <a:r>
              <a:rPr sz="2400" b="1" u="heavy" spc="-5" dirty="0">
                <a:uFill>
                  <a:solidFill>
                    <a:srgbClr val="000000"/>
                  </a:solidFill>
                </a:uFill>
                <a:latin typeface="Arial"/>
                <a:cs typeface="Arial"/>
              </a:rPr>
              <a:t>COAL</a:t>
            </a:r>
            <a:endParaRPr sz="2400" dirty="0">
              <a:latin typeface="Arial"/>
              <a:cs typeface="Arial"/>
            </a:endParaRPr>
          </a:p>
          <a:p>
            <a:pPr marL="469900">
              <a:spcBef>
                <a:spcPts val="575"/>
              </a:spcBef>
            </a:pPr>
            <a:r>
              <a:rPr sz="2400" b="1" spc="-5" dirty="0">
                <a:solidFill>
                  <a:srgbClr val="000099"/>
                </a:solidFill>
                <a:latin typeface="Arial"/>
                <a:cs typeface="Arial"/>
              </a:rPr>
              <a:t>Proven</a:t>
            </a:r>
            <a:r>
              <a:rPr sz="2400" b="1" spc="-50" dirty="0">
                <a:solidFill>
                  <a:srgbClr val="000099"/>
                </a:solidFill>
                <a:latin typeface="Arial"/>
                <a:cs typeface="Arial"/>
              </a:rPr>
              <a:t> </a:t>
            </a:r>
            <a:r>
              <a:rPr sz="2400" b="1" spc="-5" dirty="0">
                <a:solidFill>
                  <a:srgbClr val="000099"/>
                </a:solidFill>
                <a:latin typeface="Arial"/>
                <a:cs typeface="Arial"/>
              </a:rPr>
              <a:t>reserves</a:t>
            </a:r>
            <a:endParaRPr sz="2400" dirty="0">
              <a:latin typeface="Arial"/>
              <a:cs typeface="Arial"/>
            </a:endParaRPr>
          </a:p>
        </p:txBody>
      </p:sp>
      <p:sp>
        <p:nvSpPr>
          <p:cNvPr id="3" name="object 3"/>
          <p:cNvSpPr txBox="1"/>
          <p:nvPr/>
        </p:nvSpPr>
        <p:spPr>
          <a:xfrm>
            <a:off x="5127497" y="1814321"/>
            <a:ext cx="127000" cy="391160"/>
          </a:xfrm>
          <a:prstGeom prst="rect">
            <a:avLst/>
          </a:prstGeom>
        </p:spPr>
        <p:txBody>
          <a:bodyPr vert="horz" wrap="square" lIns="0" tIns="12700" rIns="0" bIns="0" rtlCol="0">
            <a:spAutoFit/>
          </a:bodyPr>
          <a:lstStyle/>
          <a:p>
            <a:pPr marL="12700">
              <a:spcBef>
                <a:spcPts val="100"/>
              </a:spcBef>
            </a:pPr>
            <a:r>
              <a:rPr sz="2400" b="1" dirty="0">
                <a:solidFill>
                  <a:srgbClr val="000099"/>
                </a:solidFill>
                <a:latin typeface="Arial"/>
                <a:cs typeface="Arial"/>
              </a:rPr>
              <a:t>:</a:t>
            </a:r>
            <a:endParaRPr sz="2400">
              <a:latin typeface="Arial"/>
              <a:cs typeface="Arial"/>
            </a:endParaRPr>
          </a:p>
        </p:txBody>
      </p:sp>
      <p:sp>
        <p:nvSpPr>
          <p:cNvPr id="4" name="object 4"/>
          <p:cNvSpPr txBox="1"/>
          <p:nvPr/>
        </p:nvSpPr>
        <p:spPr>
          <a:xfrm>
            <a:off x="6042153" y="1814321"/>
            <a:ext cx="2953385" cy="391160"/>
          </a:xfrm>
          <a:prstGeom prst="rect">
            <a:avLst/>
          </a:prstGeom>
        </p:spPr>
        <p:txBody>
          <a:bodyPr vert="horz" wrap="square" lIns="0" tIns="12700" rIns="0" bIns="0" rtlCol="0">
            <a:spAutoFit/>
          </a:bodyPr>
          <a:lstStyle/>
          <a:p>
            <a:pPr marL="12700">
              <a:spcBef>
                <a:spcPts val="100"/>
              </a:spcBef>
            </a:pPr>
            <a:r>
              <a:rPr sz="2400" b="1" dirty="0">
                <a:solidFill>
                  <a:srgbClr val="000099"/>
                </a:solidFill>
                <a:latin typeface="Arial"/>
                <a:cs typeface="Arial"/>
              </a:rPr>
              <a:t>~</a:t>
            </a:r>
            <a:r>
              <a:rPr sz="2400" b="1" spc="-25" dirty="0">
                <a:solidFill>
                  <a:srgbClr val="000099"/>
                </a:solidFill>
                <a:latin typeface="Arial"/>
                <a:cs typeface="Arial"/>
              </a:rPr>
              <a:t> </a:t>
            </a:r>
            <a:r>
              <a:rPr sz="2400" b="1" spc="-5" dirty="0">
                <a:solidFill>
                  <a:srgbClr val="000099"/>
                </a:solidFill>
                <a:latin typeface="Arial"/>
                <a:cs typeface="Arial"/>
              </a:rPr>
              <a:t>106</a:t>
            </a:r>
            <a:r>
              <a:rPr sz="2400" b="1" spc="-25" dirty="0">
                <a:solidFill>
                  <a:srgbClr val="000099"/>
                </a:solidFill>
                <a:latin typeface="Arial"/>
                <a:cs typeface="Arial"/>
              </a:rPr>
              <a:t> </a:t>
            </a:r>
            <a:r>
              <a:rPr sz="2400" b="1" dirty="0">
                <a:solidFill>
                  <a:srgbClr val="000099"/>
                </a:solidFill>
                <a:latin typeface="Arial"/>
                <a:cs typeface="Arial"/>
              </a:rPr>
              <a:t>Billion</a:t>
            </a:r>
            <a:r>
              <a:rPr sz="2400" b="1" spc="-60" dirty="0">
                <a:solidFill>
                  <a:srgbClr val="000099"/>
                </a:solidFill>
                <a:latin typeface="Arial"/>
                <a:cs typeface="Arial"/>
              </a:rPr>
              <a:t> </a:t>
            </a:r>
            <a:r>
              <a:rPr sz="2400" b="1" spc="-35" dirty="0">
                <a:solidFill>
                  <a:srgbClr val="000099"/>
                </a:solidFill>
                <a:latin typeface="Arial"/>
                <a:cs typeface="Arial"/>
              </a:rPr>
              <a:t>Tonnes</a:t>
            </a:r>
            <a:endParaRPr sz="2400">
              <a:latin typeface="Arial"/>
              <a:cs typeface="Arial"/>
            </a:endParaRPr>
          </a:p>
        </p:txBody>
      </p:sp>
      <p:sp>
        <p:nvSpPr>
          <p:cNvPr id="5" name="object 5"/>
          <p:cNvSpPr txBox="1"/>
          <p:nvPr/>
        </p:nvSpPr>
        <p:spPr>
          <a:xfrm>
            <a:off x="1469543" y="2769236"/>
            <a:ext cx="2959735" cy="821055"/>
          </a:xfrm>
          <a:prstGeom prst="rect">
            <a:avLst/>
          </a:prstGeom>
        </p:spPr>
        <p:txBody>
          <a:bodyPr vert="horz" wrap="square" lIns="0" tIns="44450" rIns="0" bIns="0" rtlCol="0">
            <a:spAutoFit/>
          </a:bodyPr>
          <a:lstStyle/>
          <a:p>
            <a:pPr marL="12700">
              <a:spcBef>
                <a:spcPts val="350"/>
              </a:spcBef>
            </a:pPr>
            <a:r>
              <a:rPr sz="2400" b="1" u="heavy" dirty="0">
                <a:uFill>
                  <a:solidFill>
                    <a:srgbClr val="000000"/>
                  </a:solidFill>
                </a:uFill>
                <a:latin typeface="Arial"/>
                <a:cs typeface="Arial"/>
              </a:rPr>
              <a:t>LIGNITE</a:t>
            </a:r>
            <a:endParaRPr sz="2400" dirty="0">
              <a:latin typeface="Arial"/>
              <a:cs typeface="Arial"/>
            </a:endParaRPr>
          </a:p>
          <a:p>
            <a:pPr marL="577215" indent="-107950">
              <a:spcBef>
                <a:spcPts val="254"/>
              </a:spcBef>
              <a:buSzPct val="95833"/>
              <a:buFont typeface="Arial MT"/>
              <a:buChar char="•"/>
              <a:tabLst>
                <a:tab pos="577850" algn="l"/>
              </a:tabLst>
            </a:pPr>
            <a:r>
              <a:rPr sz="2400" b="1" spc="-5" dirty="0">
                <a:solidFill>
                  <a:srgbClr val="000099"/>
                </a:solidFill>
                <a:latin typeface="Arial"/>
                <a:cs typeface="Arial"/>
              </a:rPr>
              <a:t>Proven</a:t>
            </a:r>
            <a:r>
              <a:rPr sz="2400" b="1" spc="-50" dirty="0">
                <a:solidFill>
                  <a:srgbClr val="000099"/>
                </a:solidFill>
                <a:latin typeface="Arial"/>
                <a:cs typeface="Arial"/>
              </a:rPr>
              <a:t> </a:t>
            </a:r>
            <a:r>
              <a:rPr sz="2400" b="1" spc="-5" dirty="0">
                <a:solidFill>
                  <a:srgbClr val="000099"/>
                </a:solidFill>
                <a:latin typeface="Arial"/>
                <a:cs typeface="Arial"/>
              </a:rPr>
              <a:t>reserves</a:t>
            </a:r>
            <a:endParaRPr sz="2400" dirty="0">
              <a:latin typeface="Arial"/>
              <a:cs typeface="Arial"/>
            </a:endParaRPr>
          </a:p>
        </p:txBody>
      </p:sp>
      <p:sp>
        <p:nvSpPr>
          <p:cNvPr id="6" name="object 6"/>
          <p:cNvSpPr txBox="1"/>
          <p:nvPr/>
        </p:nvSpPr>
        <p:spPr>
          <a:xfrm>
            <a:off x="5127497" y="3199003"/>
            <a:ext cx="127000" cy="391160"/>
          </a:xfrm>
          <a:prstGeom prst="rect">
            <a:avLst/>
          </a:prstGeom>
        </p:spPr>
        <p:txBody>
          <a:bodyPr vert="horz" wrap="square" lIns="0" tIns="12700" rIns="0" bIns="0" rtlCol="0">
            <a:spAutoFit/>
          </a:bodyPr>
          <a:lstStyle/>
          <a:p>
            <a:pPr marL="12700">
              <a:spcBef>
                <a:spcPts val="100"/>
              </a:spcBef>
            </a:pPr>
            <a:r>
              <a:rPr sz="2400" b="1" dirty="0">
                <a:solidFill>
                  <a:srgbClr val="000099"/>
                </a:solidFill>
                <a:latin typeface="Arial"/>
                <a:cs typeface="Arial"/>
              </a:rPr>
              <a:t>:</a:t>
            </a:r>
            <a:endParaRPr sz="2400">
              <a:latin typeface="Arial"/>
              <a:cs typeface="Arial"/>
            </a:endParaRPr>
          </a:p>
        </p:txBody>
      </p:sp>
      <p:sp>
        <p:nvSpPr>
          <p:cNvPr id="7" name="object 7"/>
          <p:cNvSpPr txBox="1"/>
          <p:nvPr/>
        </p:nvSpPr>
        <p:spPr>
          <a:xfrm>
            <a:off x="6042153" y="3199003"/>
            <a:ext cx="2521585" cy="391160"/>
          </a:xfrm>
          <a:prstGeom prst="rect">
            <a:avLst/>
          </a:prstGeom>
        </p:spPr>
        <p:txBody>
          <a:bodyPr vert="horz" wrap="square" lIns="0" tIns="12700" rIns="0" bIns="0" rtlCol="0">
            <a:spAutoFit/>
          </a:bodyPr>
          <a:lstStyle/>
          <a:p>
            <a:pPr marL="12700">
              <a:spcBef>
                <a:spcPts val="100"/>
              </a:spcBef>
            </a:pPr>
            <a:r>
              <a:rPr sz="2400" b="1" spc="-5" dirty="0">
                <a:solidFill>
                  <a:srgbClr val="000099"/>
                </a:solidFill>
                <a:latin typeface="Arial"/>
                <a:cs typeface="Arial"/>
              </a:rPr>
              <a:t>36</a:t>
            </a:r>
            <a:r>
              <a:rPr sz="2400" b="1" spc="-35" dirty="0">
                <a:solidFill>
                  <a:srgbClr val="000099"/>
                </a:solidFill>
                <a:latin typeface="Arial"/>
                <a:cs typeface="Arial"/>
              </a:rPr>
              <a:t> </a:t>
            </a:r>
            <a:r>
              <a:rPr sz="2400" b="1" dirty="0">
                <a:solidFill>
                  <a:srgbClr val="000099"/>
                </a:solidFill>
                <a:latin typeface="Arial"/>
                <a:cs typeface="Arial"/>
              </a:rPr>
              <a:t>Billion</a:t>
            </a:r>
            <a:r>
              <a:rPr sz="2400" b="1" spc="-70" dirty="0">
                <a:solidFill>
                  <a:srgbClr val="000099"/>
                </a:solidFill>
                <a:latin typeface="Arial"/>
                <a:cs typeface="Arial"/>
              </a:rPr>
              <a:t> </a:t>
            </a:r>
            <a:r>
              <a:rPr sz="2400" b="1" spc="-35" dirty="0">
                <a:solidFill>
                  <a:srgbClr val="000099"/>
                </a:solidFill>
                <a:latin typeface="Arial"/>
                <a:cs typeface="Arial"/>
              </a:rPr>
              <a:t>Tonnes</a:t>
            </a:r>
            <a:endParaRPr sz="2400">
              <a:latin typeface="Arial"/>
              <a:cs typeface="Arial"/>
            </a:endParaRPr>
          </a:p>
        </p:txBody>
      </p:sp>
      <p:sp>
        <p:nvSpPr>
          <p:cNvPr id="8" name="object 8"/>
          <p:cNvSpPr/>
          <p:nvPr/>
        </p:nvSpPr>
        <p:spPr>
          <a:xfrm>
            <a:off x="1473201" y="5338763"/>
            <a:ext cx="9490075" cy="1381125"/>
          </a:xfrm>
          <a:custGeom>
            <a:avLst/>
            <a:gdLst/>
            <a:ahLst/>
            <a:cxnLst/>
            <a:rect l="l" t="t" r="r" b="b"/>
            <a:pathLst>
              <a:path w="9490075" h="1381125">
                <a:moveTo>
                  <a:pt x="9490075" y="0"/>
                </a:moveTo>
                <a:lnTo>
                  <a:pt x="0" y="0"/>
                </a:lnTo>
                <a:lnTo>
                  <a:pt x="0" y="1381125"/>
                </a:lnTo>
                <a:lnTo>
                  <a:pt x="9490075" y="1381125"/>
                </a:lnTo>
                <a:lnTo>
                  <a:pt x="9490075" y="0"/>
                </a:lnTo>
                <a:close/>
              </a:path>
            </a:pathLst>
          </a:custGeom>
          <a:solidFill>
            <a:srgbClr val="FFFFCC"/>
          </a:solidFill>
        </p:spPr>
        <p:txBody>
          <a:bodyPr wrap="square" lIns="0" tIns="0" rIns="0" bIns="0" rtlCol="0"/>
          <a:lstStyle/>
          <a:p>
            <a:endParaRPr/>
          </a:p>
        </p:txBody>
      </p:sp>
      <p:sp>
        <p:nvSpPr>
          <p:cNvPr id="9" name="object 9"/>
          <p:cNvSpPr txBox="1"/>
          <p:nvPr/>
        </p:nvSpPr>
        <p:spPr>
          <a:xfrm>
            <a:off x="2085543" y="6106159"/>
            <a:ext cx="5223510" cy="391160"/>
          </a:xfrm>
          <a:prstGeom prst="rect">
            <a:avLst/>
          </a:prstGeom>
        </p:spPr>
        <p:txBody>
          <a:bodyPr vert="horz" wrap="square" lIns="0" tIns="12700" rIns="0" bIns="0" rtlCol="0">
            <a:spAutoFit/>
          </a:bodyPr>
          <a:lstStyle/>
          <a:p>
            <a:pPr marL="12700">
              <a:spcBef>
                <a:spcPts val="100"/>
              </a:spcBef>
            </a:pPr>
            <a:r>
              <a:rPr sz="2400" b="1" spc="-5" dirty="0">
                <a:solidFill>
                  <a:srgbClr val="000099"/>
                </a:solidFill>
                <a:latin typeface="Arial"/>
                <a:cs typeface="Arial"/>
              </a:rPr>
              <a:t>country</a:t>
            </a:r>
            <a:r>
              <a:rPr sz="2400" b="1" dirty="0">
                <a:solidFill>
                  <a:srgbClr val="000099"/>
                </a:solidFill>
                <a:latin typeface="Arial"/>
                <a:cs typeface="Arial"/>
              </a:rPr>
              <a:t> </a:t>
            </a:r>
            <a:r>
              <a:rPr sz="2400" b="1" spc="-5" dirty="0">
                <a:solidFill>
                  <a:srgbClr val="000099"/>
                </a:solidFill>
                <a:latin typeface="Arial"/>
                <a:cs typeface="Arial"/>
              </a:rPr>
              <a:t>for</a:t>
            </a:r>
            <a:r>
              <a:rPr sz="2400" b="1" spc="-15" dirty="0">
                <a:solidFill>
                  <a:srgbClr val="000099"/>
                </a:solidFill>
                <a:latin typeface="Arial"/>
                <a:cs typeface="Arial"/>
              </a:rPr>
              <a:t> </a:t>
            </a:r>
            <a:r>
              <a:rPr sz="2400" b="1" spc="-5" dirty="0">
                <a:solidFill>
                  <a:srgbClr val="000099"/>
                </a:solidFill>
                <a:latin typeface="Arial"/>
                <a:cs typeface="Arial"/>
              </a:rPr>
              <a:t>at</a:t>
            </a:r>
            <a:r>
              <a:rPr sz="2400" b="1" dirty="0">
                <a:solidFill>
                  <a:srgbClr val="000099"/>
                </a:solidFill>
                <a:latin typeface="Arial"/>
                <a:cs typeface="Arial"/>
              </a:rPr>
              <a:t> </a:t>
            </a:r>
            <a:r>
              <a:rPr sz="2400" b="1" spc="-5" dirty="0">
                <a:solidFill>
                  <a:srgbClr val="000099"/>
                </a:solidFill>
                <a:latin typeface="Arial"/>
                <a:cs typeface="Arial"/>
              </a:rPr>
              <a:t>least</a:t>
            </a:r>
            <a:r>
              <a:rPr sz="2400" b="1" dirty="0">
                <a:solidFill>
                  <a:srgbClr val="000099"/>
                </a:solidFill>
                <a:latin typeface="Arial"/>
                <a:cs typeface="Arial"/>
              </a:rPr>
              <a:t> </a:t>
            </a:r>
            <a:r>
              <a:rPr sz="2400" b="1" spc="-5" dirty="0">
                <a:solidFill>
                  <a:srgbClr val="000099"/>
                </a:solidFill>
                <a:latin typeface="Arial"/>
                <a:cs typeface="Arial"/>
              </a:rPr>
              <a:t>next</a:t>
            </a:r>
            <a:r>
              <a:rPr sz="2400" b="1" spc="5" dirty="0">
                <a:solidFill>
                  <a:srgbClr val="000099"/>
                </a:solidFill>
                <a:latin typeface="Arial"/>
                <a:cs typeface="Arial"/>
              </a:rPr>
              <a:t> </a:t>
            </a:r>
            <a:r>
              <a:rPr sz="2400" b="1" dirty="0">
                <a:solidFill>
                  <a:srgbClr val="000099"/>
                </a:solidFill>
                <a:latin typeface="Arial"/>
                <a:cs typeface="Arial"/>
              </a:rPr>
              <a:t>25-30</a:t>
            </a:r>
            <a:r>
              <a:rPr sz="2400" b="1" spc="10" dirty="0">
                <a:solidFill>
                  <a:srgbClr val="000099"/>
                </a:solidFill>
                <a:latin typeface="Arial"/>
                <a:cs typeface="Arial"/>
              </a:rPr>
              <a:t> </a:t>
            </a:r>
            <a:r>
              <a:rPr sz="2400" b="1" spc="-10" dirty="0">
                <a:solidFill>
                  <a:srgbClr val="000099"/>
                </a:solidFill>
                <a:latin typeface="Arial"/>
                <a:cs typeface="Arial"/>
              </a:rPr>
              <a:t>years</a:t>
            </a:r>
            <a:endParaRPr sz="2400">
              <a:latin typeface="Arial"/>
              <a:cs typeface="Arial"/>
            </a:endParaRPr>
          </a:p>
        </p:txBody>
      </p:sp>
      <p:sp>
        <p:nvSpPr>
          <p:cNvPr id="10" name="object 10"/>
          <p:cNvSpPr txBox="1"/>
          <p:nvPr/>
        </p:nvSpPr>
        <p:spPr>
          <a:xfrm>
            <a:off x="1552143" y="4066370"/>
            <a:ext cx="9283700" cy="2073645"/>
          </a:xfrm>
          <a:prstGeom prst="rect">
            <a:avLst/>
          </a:prstGeom>
        </p:spPr>
        <p:txBody>
          <a:bodyPr vert="horz" wrap="square" lIns="0" tIns="44450" rIns="0" bIns="0" rtlCol="0">
            <a:spAutoFit/>
          </a:bodyPr>
          <a:lstStyle/>
          <a:p>
            <a:pPr marL="12700">
              <a:spcBef>
                <a:spcPts val="350"/>
              </a:spcBef>
            </a:pPr>
            <a:r>
              <a:rPr sz="2400" b="1" u="heavy" spc="-5" dirty="0">
                <a:uFill>
                  <a:solidFill>
                    <a:srgbClr val="000000"/>
                  </a:solidFill>
                </a:uFill>
                <a:latin typeface="Arial"/>
                <a:cs typeface="Arial"/>
              </a:rPr>
              <a:t>Natural</a:t>
            </a:r>
            <a:r>
              <a:rPr sz="2400" b="1" u="heavy" spc="-30" dirty="0">
                <a:uFill>
                  <a:solidFill>
                    <a:srgbClr val="000000"/>
                  </a:solidFill>
                </a:uFill>
                <a:latin typeface="Arial"/>
                <a:cs typeface="Arial"/>
              </a:rPr>
              <a:t> </a:t>
            </a:r>
            <a:r>
              <a:rPr sz="2400" b="1" u="heavy" dirty="0">
                <a:uFill>
                  <a:solidFill>
                    <a:srgbClr val="000000"/>
                  </a:solidFill>
                </a:uFill>
                <a:latin typeface="Arial"/>
                <a:cs typeface="Arial"/>
              </a:rPr>
              <a:t>Gas</a:t>
            </a:r>
            <a:endParaRPr sz="2400" dirty="0">
              <a:latin typeface="Arial"/>
              <a:cs typeface="Arial"/>
            </a:endParaRPr>
          </a:p>
          <a:p>
            <a:pPr marL="660400" indent="-191135">
              <a:spcBef>
                <a:spcPts val="254"/>
              </a:spcBef>
              <a:buFont typeface="Arial MT"/>
              <a:buChar char="•"/>
              <a:tabLst>
                <a:tab pos="660400" algn="l"/>
                <a:tab pos="3670300" algn="l"/>
                <a:tab pos="4584700" algn="l"/>
              </a:tabLst>
            </a:pPr>
            <a:r>
              <a:rPr sz="2400" b="1" spc="-5" dirty="0">
                <a:solidFill>
                  <a:srgbClr val="000099"/>
                </a:solidFill>
                <a:latin typeface="Arial"/>
                <a:cs typeface="Arial"/>
              </a:rPr>
              <a:t>Proven</a:t>
            </a:r>
            <a:r>
              <a:rPr sz="2400" b="1" spc="20" dirty="0">
                <a:solidFill>
                  <a:srgbClr val="000099"/>
                </a:solidFill>
                <a:latin typeface="Arial"/>
                <a:cs typeface="Arial"/>
              </a:rPr>
              <a:t> </a:t>
            </a:r>
            <a:r>
              <a:rPr sz="2400" b="1" spc="-5" dirty="0">
                <a:solidFill>
                  <a:srgbClr val="000099"/>
                </a:solidFill>
                <a:latin typeface="Arial"/>
                <a:cs typeface="Arial"/>
              </a:rPr>
              <a:t>Reserves	</a:t>
            </a:r>
            <a:r>
              <a:rPr sz="2400" b="1" dirty="0">
                <a:solidFill>
                  <a:srgbClr val="000099"/>
                </a:solidFill>
                <a:latin typeface="Arial"/>
                <a:cs typeface="Arial"/>
              </a:rPr>
              <a:t>:	</a:t>
            </a:r>
            <a:r>
              <a:rPr sz="2400" b="1" spc="-40" dirty="0">
                <a:solidFill>
                  <a:srgbClr val="000099"/>
                </a:solidFill>
                <a:latin typeface="Arial"/>
                <a:cs typeface="Arial"/>
              </a:rPr>
              <a:t>1100</a:t>
            </a:r>
            <a:r>
              <a:rPr sz="2400" b="1" spc="-25" dirty="0">
                <a:solidFill>
                  <a:srgbClr val="000099"/>
                </a:solidFill>
                <a:latin typeface="Arial"/>
                <a:cs typeface="Arial"/>
              </a:rPr>
              <a:t> </a:t>
            </a:r>
            <a:r>
              <a:rPr sz="2400" b="1" spc="-5" dirty="0">
                <a:solidFill>
                  <a:srgbClr val="000099"/>
                </a:solidFill>
                <a:latin typeface="Arial"/>
                <a:cs typeface="Arial"/>
              </a:rPr>
              <a:t>BCM</a:t>
            </a:r>
            <a:endParaRPr sz="2400" dirty="0">
              <a:latin typeface="Arial"/>
              <a:cs typeface="Arial"/>
            </a:endParaRPr>
          </a:p>
          <a:p>
            <a:pPr>
              <a:spcBef>
                <a:spcPts val="10"/>
              </a:spcBef>
            </a:pPr>
            <a:endParaRPr sz="3250" dirty="0">
              <a:latin typeface="Arial"/>
              <a:cs typeface="Arial"/>
            </a:endParaRPr>
          </a:p>
          <a:p>
            <a:pPr marL="601980" indent="-224790">
              <a:buSzPct val="75000"/>
              <a:buFont typeface="Times New Roman"/>
              <a:buChar char="•"/>
              <a:tabLst>
                <a:tab pos="601980" algn="l"/>
                <a:tab pos="602615" algn="l"/>
              </a:tabLst>
            </a:pPr>
            <a:r>
              <a:rPr sz="2400" b="1" dirty="0">
                <a:solidFill>
                  <a:srgbClr val="000099"/>
                </a:solidFill>
                <a:latin typeface="Arial"/>
                <a:cs typeface="Arial"/>
              </a:rPr>
              <a:t>77%</a:t>
            </a:r>
            <a:r>
              <a:rPr sz="2400" b="1" spc="5" dirty="0">
                <a:solidFill>
                  <a:srgbClr val="000099"/>
                </a:solidFill>
                <a:latin typeface="Arial"/>
                <a:cs typeface="Arial"/>
              </a:rPr>
              <a:t> </a:t>
            </a:r>
            <a:r>
              <a:rPr sz="2400" b="1" spc="-5" dirty="0">
                <a:solidFill>
                  <a:srgbClr val="000099"/>
                </a:solidFill>
                <a:latin typeface="Arial"/>
                <a:cs typeface="Arial"/>
              </a:rPr>
              <a:t>domestic Production</a:t>
            </a:r>
            <a:r>
              <a:rPr sz="2400" b="1" spc="-25" dirty="0">
                <a:solidFill>
                  <a:srgbClr val="000099"/>
                </a:solidFill>
                <a:latin typeface="Arial"/>
                <a:cs typeface="Arial"/>
              </a:rPr>
              <a:t> </a:t>
            </a:r>
            <a:r>
              <a:rPr sz="2400" b="1" dirty="0">
                <a:solidFill>
                  <a:srgbClr val="000099"/>
                </a:solidFill>
                <a:latin typeface="Arial"/>
                <a:cs typeface="Arial"/>
              </a:rPr>
              <a:t>is</a:t>
            </a:r>
            <a:r>
              <a:rPr sz="2400" b="1" spc="-5" dirty="0">
                <a:solidFill>
                  <a:srgbClr val="000099"/>
                </a:solidFill>
                <a:latin typeface="Arial"/>
                <a:cs typeface="Arial"/>
              </a:rPr>
              <a:t> used</a:t>
            </a:r>
            <a:r>
              <a:rPr sz="2400" b="1" spc="-10" dirty="0">
                <a:solidFill>
                  <a:srgbClr val="000099"/>
                </a:solidFill>
                <a:latin typeface="Arial"/>
                <a:cs typeface="Arial"/>
              </a:rPr>
              <a:t> </a:t>
            </a:r>
            <a:r>
              <a:rPr sz="2400" b="1" dirty="0">
                <a:solidFill>
                  <a:srgbClr val="000099"/>
                </a:solidFill>
                <a:latin typeface="Arial"/>
                <a:cs typeface="Arial"/>
              </a:rPr>
              <a:t>for</a:t>
            </a:r>
            <a:r>
              <a:rPr sz="2400" b="1" spc="-5" dirty="0">
                <a:solidFill>
                  <a:srgbClr val="000099"/>
                </a:solidFill>
                <a:latin typeface="Arial"/>
                <a:cs typeface="Arial"/>
              </a:rPr>
              <a:t> </a:t>
            </a:r>
            <a:r>
              <a:rPr sz="2400" b="1" dirty="0">
                <a:solidFill>
                  <a:srgbClr val="000099"/>
                </a:solidFill>
                <a:latin typeface="Arial"/>
                <a:cs typeface="Arial"/>
              </a:rPr>
              <a:t>Power</a:t>
            </a:r>
            <a:r>
              <a:rPr sz="2400" b="1" spc="-35" dirty="0">
                <a:solidFill>
                  <a:srgbClr val="000099"/>
                </a:solidFill>
                <a:latin typeface="Arial"/>
                <a:cs typeface="Arial"/>
              </a:rPr>
              <a:t> </a:t>
            </a:r>
            <a:r>
              <a:rPr sz="2400" b="1" dirty="0">
                <a:solidFill>
                  <a:srgbClr val="000099"/>
                </a:solidFill>
                <a:latin typeface="Arial"/>
                <a:cs typeface="Arial"/>
              </a:rPr>
              <a:t>Generation</a:t>
            </a:r>
            <a:endParaRPr sz="2400" dirty="0">
              <a:latin typeface="Arial"/>
              <a:cs typeface="Arial"/>
            </a:endParaRPr>
          </a:p>
          <a:p>
            <a:pPr marL="629920" indent="-252095">
              <a:spcBef>
                <a:spcPts val="145"/>
              </a:spcBef>
              <a:buFont typeface="Arial MT"/>
              <a:buChar char="•"/>
              <a:tabLst>
                <a:tab pos="629285" algn="l"/>
                <a:tab pos="629920" algn="l"/>
              </a:tabLst>
            </a:pPr>
            <a:r>
              <a:rPr sz="2400" b="1" spc="-5" dirty="0">
                <a:solidFill>
                  <a:srgbClr val="000099"/>
                </a:solidFill>
                <a:latin typeface="Arial"/>
                <a:cs typeface="Arial"/>
              </a:rPr>
              <a:t>Coal</a:t>
            </a:r>
            <a:r>
              <a:rPr sz="2400" b="1" spc="10" dirty="0">
                <a:solidFill>
                  <a:srgbClr val="000099"/>
                </a:solidFill>
                <a:latin typeface="Arial"/>
                <a:cs typeface="Arial"/>
              </a:rPr>
              <a:t> </a:t>
            </a:r>
            <a:r>
              <a:rPr sz="2400" b="1" spc="-5" dirty="0">
                <a:solidFill>
                  <a:srgbClr val="000099"/>
                </a:solidFill>
                <a:latin typeface="Arial"/>
                <a:cs typeface="Arial"/>
              </a:rPr>
              <a:t>is</a:t>
            </a:r>
            <a:r>
              <a:rPr sz="2400" b="1" spc="5" dirty="0">
                <a:solidFill>
                  <a:srgbClr val="000099"/>
                </a:solidFill>
                <a:latin typeface="Arial"/>
                <a:cs typeface="Arial"/>
              </a:rPr>
              <a:t> </a:t>
            </a:r>
            <a:r>
              <a:rPr sz="2400" b="1" spc="-5" dirty="0">
                <a:solidFill>
                  <a:srgbClr val="000099"/>
                </a:solidFill>
                <a:latin typeface="Arial"/>
                <a:cs typeface="Arial"/>
              </a:rPr>
              <a:t>going</a:t>
            </a:r>
            <a:r>
              <a:rPr sz="2400" b="1" spc="-20" dirty="0">
                <a:solidFill>
                  <a:srgbClr val="000099"/>
                </a:solidFill>
                <a:latin typeface="Arial"/>
                <a:cs typeface="Arial"/>
              </a:rPr>
              <a:t> </a:t>
            </a:r>
            <a:r>
              <a:rPr sz="2400" b="1" dirty="0">
                <a:solidFill>
                  <a:srgbClr val="000099"/>
                </a:solidFill>
                <a:latin typeface="Arial"/>
                <a:cs typeface="Arial"/>
              </a:rPr>
              <a:t>to</a:t>
            </a:r>
            <a:r>
              <a:rPr sz="2400" b="1" spc="-15" dirty="0">
                <a:solidFill>
                  <a:srgbClr val="000099"/>
                </a:solidFill>
                <a:latin typeface="Arial"/>
                <a:cs typeface="Arial"/>
              </a:rPr>
              <a:t> </a:t>
            </a:r>
            <a:r>
              <a:rPr sz="2400" b="1" spc="-5" dirty="0">
                <a:solidFill>
                  <a:srgbClr val="000099"/>
                </a:solidFill>
                <a:latin typeface="Arial"/>
                <a:cs typeface="Arial"/>
              </a:rPr>
              <a:t>be</a:t>
            </a:r>
            <a:r>
              <a:rPr sz="2400" b="1" spc="5" dirty="0">
                <a:solidFill>
                  <a:srgbClr val="000099"/>
                </a:solidFill>
                <a:latin typeface="Arial"/>
                <a:cs typeface="Arial"/>
              </a:rPr>
              <a:t> </a:t>
            </a:r>
            <a:r>
              <a:rPr sz="2400" b="1" spc="-5" dirty="0">
                <a:solidFill>
                  <a:srgbClr val="000099"/>
                </a:solidFill>
                <a:latin typeface="Arial"/>
                <a:cs typeface="Arial"/>
              </a:rPr>
              <a:t>the main</a:t>
            </a:r>
            <a:r>
              <a:rPr sz="2400" b="1" spc="5" dirty="0">
                <a:solidFill>
                  <a:srgbClr val="000099"/>
                </a:solidFill>
                <a:latin typeface="Arial"/>
                <a:cs typeface="Arial"/>
              </a:rPr>
              <a:t> </a:t>
            </a:r>
            <a:r>
              <a:rPr sz="2400" b="1" spc="-5" dirty="0">
                <a:solidFill>
                  <a:srgbClr val="000099"/>
                </a:solidFill>
                <a:latin typeface="Arial"/>
                <a:cs typeface="Arial"/>
              </a:rPr>
              <a:t>stay</a:t>
            </a:r>
            <a:r>
              <a:rPr sz="2400" b="1" dirty="0">
                <a:solidFill>
                  <a:srgbClr val="000099"/>
                </a:solidFill>
                <a:latin typeface="Arial"/>
                <a:cs typeface="Arial"/>
              </a:rPr>
              <a:t> of</a:t>
            </a:r>
            <a:r>
              <a:rPr sz="2400" b="1" spc="5" dirty="0">
                <a:solidFill>
                  <a:srgbClr val="000099"/>
                </a:solidFill>
                <a:latin typeface="Arial"/>
                <a:cs typeface="Arial"/>
              </a:rPr>
              <a:t> </a:t>
            </a:r>
            <a:r>
              <a:rPr sz="2400" b="1" dirty="0">
                <a:solidFill>
                  <a:srgbClr val="000099"/>
                </a:solidFill>
                <a:latin typeface="Arial"/>
                <a:cs typeface="Arial"/>
              </a:rPr>
              <a:t>power</a:t>
            </a:r>
            <a:r>
              <a:rPr sz="2400" b="1" spc="-30" dirty="0">
                <a:solidFill>
                  <a:srgbClr val="000099"/>
                </a:solidFill>
                <a:latin typeface="Arial"/>
                <a:cs typeface="Arial"/>
              </a:rPr>
              <a:t> </a:t>
            </a:r>
            <a:r>
              <a:rPr sz="2400" b="1" spc="-5" dirty="0">
                <a:solidFill>
                  <a:srgbClr val="000099"/>
                </a:solidFill>
                <a:latin typeface="Arial"/>
                <a:cs typeface="Arial"/>
              </a:rPr>
              <a:t>generation</a:t>
            </a:r>
            <a:r>
              <a:rPr sz="2400" b="1" spc="-10" dirty="0">
                <a:solidFill>
                  <a:srgbClr val="000099"/>
                </a:solidFill>
                <a:latin typeface="Arial"/>
                <a:cs typeface="Arial"/>
              </a:rPr>
              <a:t> </a:t>
            </a:r>
            <a:r>
              <a:rPr sz="2400" b="1" dirty="0">
                <a:solidFill>
                  <a:srgbClr val="000099"/>
                </a:solidFill>
                <a:latin typeface="Arial"/>
                <a:cs typeface="Arial"/>
              </a:rPr>
              <a:t>in</a:t>
            </a:r>
            <a:r>
              <a:rPr sz="2400" b="1" spc="-15" dirty="0">
                <a:solidFill>
                  <a:srgbClr val="000099"/>
                </a:solidFill>
                <a:latin typeface="Arial"/>
                <a:cs typeface="Arial"/>
              </a:rPr>
              <a:t> </a:t>
            </a:r>
            <a:r>
              <a:rPr sz="2400" b="1" spc="-5" dirty="0">
                <a:solidFill>
                  <a:srgbClr val="000099"/>
                </a:solidFill>
                <a:latin typeface="Arial"/>
                <a:cs typeface="Arial"/>
              </a:rPr>
              <a:t>the</a:t>
            </a:r>
            <a:endParaRPr sz="2400" dirty="0">
              <a:latin typeface="Arial"/>
              <a:cs typeface="Arial"/>
            </a:endParaRPr>
          </a:p>
        </p:txBody>
      </p:sp>
      <p:sp>
        <p:nvSpPr>
          <p:cNvPr id="11" name="object 11"/>
          <p:cNvSpPr txBox="1">
            <a:spLocks noGrp="1"/>
          </p:cNvSpPr>
          <p:nvPr>
            <p:ph type="title"/>
          </p:nvPr>
        </p:nvSpPr>
        <p:spPr>
          <a:xfrm>
            <a:off x="3162427" y="351485"/>
            <a:ext cx="7299325" cy="1304844"/>
          </a:xfrm>
          <a:prstGeom prst="rect">
            <a:avLst/>
          </a:prstGeom>
          <a:solidFill>
            <a:schemeClr val="accent2">
              <a:lumMod val="20000"/>
              <a:lumOff val="80000"/>
            </a:schemeClr>
          </a:solidFill>
          <a:ln>
            <a:solidFill>
              <a:schemeClr val="accent1"/>
            </a:solidFill>
          </a:ln>
        </p:spPr>
        <p:txBody>
          <a:bodyPr vert="horz" wrap="square" lIns="0" tIns="12065" rIns="0" bIns="0" rtlCol="0" anchor="t">
            <a:spAutoFit/>
          </a:bodyPr>
          <a:lstStyle/>
          <a:p>
            <a:pPr marL="659130" marR="5080" indent="-646430">
              <a:lnSpc>
                <a:spcPct val="100000"/>
              </a:lnSpc>
              <a:spcBef>
                <a:spcPts val="95"/>
              </a:spcBef>
            </a:pPr>
            <a:r>
              <a:rPr sz="2800" spc="-5" dirty="0"/>
              <a:t>Coal</a:t>
            </a:r>
            <a:r>
              <a:rPr sz="2800" spc="10" dirty="0"/>
              <a:t> </a:t>
            </a:r>
            <a:r>
              <a:rPr sz="2800" spc="-5" dirty="0"/>
              <a:t>is</a:t>
            </a:r>
            <a:r>
              <a:rPr sz="2800" dirty="0"/>
              <a:t> </a:t>
            </a:r>
            <a:r>
              <a:rPr sz="2800" spc="-5" dirty="0"/>
              <a:t>the</a:t>
            </a:r>
            <a:r>
              <a:rPr sz="2800" spc="10" dirty="0"/>
              <a:t> </a:t>
            </a:r>
            <a:r>
              <a:rPr sz="2800" spc="-5" dirty="0"/>
              <a:t>only</a:t>
            </a:r>
            <a:r>
              <a:rPr sz="2800" spc="10" dirty="0"/>
              <a:t> </a:t>
            </a:r>
            <a:r>
              <a:rPr sz="2800" spc="-5" dirty="0"/>
              <a:t>proven</a:t>
            </a:r>
            <a:r>
              <a:rPr sz="2800" dirty="0"/>
              <a:t> </a:t>
            </a:r>
            <a:r>
              <a:rPr sz="2800" spc="-5" dirty="0"/>
              <a:t>source</a:t>
            </a:r>
            <a:r>
              <a:rPr sz="2800" spc="30" dirty="0"/>
              <a:t> </a:t>
            </a:r>
            <a:r>
              <a:rPr sz="2800" spc="-5" dirty="0"/>
              <a:t>of domestic </a:t>
            </a:r>
            <a:r>
              <a:rPr sz="2800" spc="-760" dirty="0"/>
              <a:t> </a:t>
            </a:r>
            <a:r>
              <a:rPr sz="2800" spc="-5" dirty="0"/>
              <a:t>fuel</a:t>
            </a:r>
            <a:r>
              <a:rPr sz="2800" spc="5" dirty="0"/>
              <a:t> </a:t>
            </a:r>
            <a:r>
              <a:rPr sz="2800" spc="-5" dirty="0"/>
              <a:t>for</a:t>
            </a:r>
            <a:r>
              <a:rPr sz="2800" spc="5" dirty="0"/>
              <a:t> </a:t>
            </a:r>
            <a:r>
              <a:rPr sz="2800" spc="-5" dirty="0"/>
              <a:t>long</a:t>
            </a:r>
            <a:r>
              <a:rPr sz="2800" spc="10" dirty="0"/>
              <a:t> </a:t>
            </a:r>
            <a:r>
              <a:rPr sz="2800" spc="-5" dirty="0"/>
              <a:t>term </a:t>
            </a:r>
            <a:r>
              <a:rPr sz="2800" spc="-10" dirty="0"/>
              <a:t>power</a:t>
            </a:r>
            <a:r>
              <a:rPr sz="2800" spc="10" dirty="0"/>
              <a:t> </a:t>
            </a:r>
            <a:r>
              <a:rPr sz="2800" spc="-5" dirty="0"/>
              <a:t>generation</a:t>
            </a:r>
            <a:endParaRPr sz="2800" dirty="0"/>
          </a:p>
        </p:txBody>
      </p:sp>
      <p:sp>
        <p:nvSpPr>
          <p:cNvPr id="12" name="object 12"/>
          <p:cNvSpPr txBox="1"/>
          <p:nvPr/>
        </p:nvSpPr>
        <p:spPr>
          <a:xfrm>
            <a:off x="10306558" y="6279592"/>
            <a:ext cx="165735" cy="166071"/>
          </a:xfrm>
          <a:prstGeom prst="rect">
            <a:avLst/>
          </a:prstGeom>
        </p:spPr>
        <p:txBody>
          <a:bodyPr vert="horz" wrap="square" lIns="0" tIns="12065" rIns="0" bIns="0" rtlCol="0">
            <a:spAutoFit/>
          </a:bodyPr>
          <a:lstStyle/>
          <a:p>
            <a:pPr marL="12700">
              <a:spcBef>
                <a:spcPts val="95"/>
              </a:spcBef>
            </a:pPr>
            <a:r>
              <a:rPr sz="1000" spc="-10" dirty="0">
                <a:latin typeface="Arial MT"/>
                <a:cs typeface="Arial MT"/>
              </a:rPr>
              <a:t>26</a:t>
            </a:r>
            <a:endParaRPr sz="1000">
              <a:latin typeface="Arial MT"/>
              <a:cs typeface="Arial M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ADCE13F-1A68-E6A8-FEE4-72C63EB9D981}"/>
              </a:ext>
            </a:extLst>
          </p:cNvPr>
          <p:cNvPicPr>
            <a:picLocks noChangeAspect="1"/>
          </p:cNvPicPr>
          <p:nvPr/>
        </p:nvPicPr>
        <p:blipFill>
          <a:blip r:embed="rId2"/>
          <a:stretch>
            <a:fillRect/>
          </a:stretch>
        </p:blipFill>
        <p:spPr>
          <a:xfrm>
            <a:off x="1624614" y="1"/>
            <a:ext cx="7572652" cy="5967412"/>
          </a:xfrm>
          <a:prstGeom prst="rect">
            <a:avLst/>
          </a:prstGeom>
        </p:spPr>
      </p:pic>
    </p:spTree>
    <p:extLst>
      <p:ext uri="{BB962C8B-B14F-4D97-AF65-F5344CB8AC3E}">
        <p14:creationId xmlns:p14="http://schemas.microsoft.com/office/powerpoint/2010/main" val="813753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13AB4443-3DA9-5338-6A2F-4495DFFD4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981" y="532550"/>
            <a:ext cx="8691238" cy="559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20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E9B0ACB-6000-3B07-DD04-DF50F79CA61B}"/>
              </a:ext>
            </a:extLst>
          </p:cNvPr>
          <p:cNvPicPr>
            <a:picLocks noChangeAspect="1"/>
          </p:cNvPicPr>
          <p:nvPr/>
        </p:nvPicPr>
        <p:blipFill>
          <a:blip r:embed="rId3"/>
          <a:stretch>
            <a:fillRect/>
          </a:stretch>
        </p:blipFill>
        <p:spPr>
          <a:xfrm>
            <a:off x="1056903" y="1068778"/>
            <a:ext cx="9742985" cy="4762005"/>
          </a:xfrm>
          <a:prstGeom prst="rect">
            <a:avLst/>
          </a:prstGeom>
          <a:ln>
            <a:solidFill>
              <a:schemeClr val="accent1"/>
            </a:solidFill>
          </a:ln>
        </p:spPr>
      </p:pic>
      <p:sp>
        <p:nvSpPr>
          <p:cNvPr id="3" name="TextBox 2">
            <a:extLst>
              <a:ext uri="{FF2B5EF4-FFF2-40B4-BE49-F238E27FC236}">
                <a16:creationId xmlns="" xmlns:a16="http://schemas.microsoft.com/office/drawing/2014/main" id="{016E9C55-7C39-02E7-5202-795204BD348F}"/>
              </a:ext>
            </a:extLst>
          </p:cNvPr>
          <p:cNvSpPr txBox="1"/>
          <p:nvPr/>
        </p:nvSpPr>
        <p:spPr>
          <a:xfrm>
            <a:off x="2042556" y="154379"/>
            <a:ext cx="9488384" cy="707886"/>
          </a:xfrm>
          <a:prstGeom prst="rect">
            <a:avLst/>
          </a:prstGeom>
          <a:noFill/>
        </p:spPr>
        <p:txBody>
          <a:bodyPr wrap="square" rtlCol="0">
            <a:spAutoFit/>
          </a:bodyPr>
          <a:lstStyle/>
          <a:p>
            <a:r>
              <a:rPr lang="en-US" sz="4000" dirty="0">
                <a:solidFill>
                  <a:srgbClr val="FF0000"/>
                </a:solidFill>
              </a:rPr>
              <a:t>CONTRIBUTION OF PRIVATE SECTOR</a:t>
            </a:r>
          </a:p>
        </p:txBody>
      </p:sp>
    </p:spTree>
    <p:extLst>
      <p:ext uri="{BB962C8B-B14F-4D97-AF65-F5344CB8AC3E}">
        <p14:creationId xmlns:p14="http://schemas.microsoft.com/office/powerpoint/2010/main" val="3077118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992188"/>
            <a:ext cx="981551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 xmlns:a16="http://schemas.microsoft.com/office/drawing/2014/main" id="{95866B44-A044-4F59-ACA7-29F5DC46C839}"/>
              </a:ext>
            </a:extLst>
          </p:cNvPr>
          <p:cNvSpPr txBox="1">
            <a:spLocks/>
          </p:cNvSpPr>
          <p:nvPr/>
        </p:nvSpPr>
        <p:spPr>
          <a:xfrm>
            <a:off x="2127183" y="125128"/>
            <a:ext cx="8420315" cy="625643"/>
          </a:xfrm>
          <a:prstGeom prst="rect">
            <a:avLst/>
          </a:prstGeom>
          <a:solidFill>
            <a:srgbClr val="FFFF00"/>
          </a:solidFill>
          <a:ln>
            <a:solidFill>
              <a:schemeClr val="accent1"/>
            </a:solidFill>
          </a:ln>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3600" dirty="0" smtClean="0"/>
              <a:t>    STRUCTURE OF POWER SECTOR</a:t>
            </a:r>
            <a:endParaRPr lang="en-US" sz="3600" dirty="0"/>
          </a:p>
        </p:txBody>
      </p:sp>
    </p:spTree>
    <p:extLst>
      <p:ext uri="{BB962C8B-B14F-4D97-AF65-F5344CB8AC3E}">
        <p14:creationId xmlns:p14="http://schemas.microsoft.com/office/powerpoint/2010/main" val="555349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0909" y="452387"/>
            <a:ext cx="7488455" cy="369332"/>
          </a:xfrm>
          <a:prstGeom prst="rect">
            <a:avLst/>
          </a:prstGeom>
          <a:noFill/>
        </p:spPr>
        <p:txBody>
          <a:bodyPr wrap="square" rtlCol="0">
            <a:spAutoFit/>
          </a:bodyPr>
          <a:lstStyle/>
          <a:p>
            <a:endParaRPr lang="en-US" dirty="0"/>
          </a:p>
        </p:txBody>
      </p:sp>
      <p:sp>
        <p:nvSpPr>
          <p:cNvPr id="5" name="TextBox 2"/>
          <p:cNvSpPr txBox="1"/>
          <p:nvPr/>
        </p:nvSpPr>
        <p:spPr>
          <a:xfrm>
            <a:off x="1626670" y="529389"/>
            <a:ext cx="7680960" cy="846386"/>
          </a:xfrm>
          <a:prstGeom prst="rect">
            <a:avLst/>
          </a:prstGeom>
          <a:solidFill>
            <a:srgbClr val="C0504D">
              <a:lumMod val="20000"/>
              <a:lumOff val="80000"/>
            </a:srgbClr>
          </a:solidFill>
          <a:ln>
            <a:solidFill>
              <a:srgbClr val="FF0000"/>
            </a:solidFill>
          </a:ln>
        </p:spPr>
        <p:txBody>
          <a:bodyPr vert="horz" wrap="square" lIns="0" tIns="0" rIns="0" bIns="0" rtlCol="0">
            <a:spAutoFit/>
          </a:bodyPr>
          <a:lstStyle/>
          <a:p>
            <a:pPr marL="0" marR="0" lvl="0" indent="0" defTabSz="914400" eaLnBrk="1" fontAlgn="auto" latinLnBrk="0" hangingPunct="1">
              <a:lnSpc>
                <a:spcPts val="3286"/>
              </a:lnSpc>
              <a:spcBef>
                <a:spcPts val="0"/>
              </a:spcBef>
              <a:spcAft>
                <a:spcPts val="0"/>
              </a:spcAft>
              <a:buClrTx/>
              <a:buSzTx/>
              <a:buFontTx/>
              <a:buNone/>
              <a:tabLst/>
              <a:defRPr/>
            </a:pPr>
            <a:endParaRPr kumimoji="0" lang="en-CA" sz="4000" b="0" i="0" u="none" strike="noStrike" kern="0" cap="none" spc="0" normalizeH="0" baseline="0" noProof="0" dirty="0">
              <a:ln>
                <a:noFill/>
              </a:ln>
              <a:solidFill>
                <a:srgbClr val="F79646">
                  <a:lumMod val="75000"/>
                </a:srgbClr>
              </a:solidFill>
              <a:effectLst/>
              <a:uLnTx/>
              <a:uFillTx/>
              <a:latin typeface="Times New Roman"/>
              <a:cs typeface="Times New Roman"/>
            </a:endParaRPr>
          </a:p>
          <a:p>
            <a:pPr marL="0" marR="0" lvl="0" indent="0" defTabSz="914400" eaLnBrk="1" fontAlgn="auto" latinLnBrk="0" hangingPunct="1">
              <a:lnSpc>
                <a:spcPts val="3286"/>
              </a:lnSpc>
              <a:spcBef>
                <a:spcPts val="0"/>
              </a:spcBef>
              <a:spcAft>
                <a:spcPts val="0"/>
              </a:spcAft>
              <a:buClrTx/>
              <a:buSzTx/>
              <a:buFontTx/>
              <a:buNone/>
              <a:tabLst/>
              <a:defRPr/>
            </a:pPr>
            <a:r>
              <a:rPr kumimoji="0" lang="en-CA" sz="4000" b="0" i="0" u="none" strike="noStrike" kern="0" cap="none" spc="0" normalizeH="0" baseline="0" noProof="0" dirty="0" smtClean="0">
                <a:ln>
                  <a:noFill/>
                </a:ln>
                <a:solidFill>
                  <a:srgbClr val="C00000"/>
                </a:solidFill>
                <a:effectLst/>
                <a:uLnTx/>
                <a:uFillTx/>
                <a:latin typeface="Times New Roman"/>
                <a:cs typeface="Times New Roman"/>
              </a:rPr>
              <a:t> FINANCIAL </a:t>
            </a:r>
            <a:r>
              <a:rPr kumimoji="0" lang="en-CA" sz="4000" b="0" i="0" u="none" strike="noStrike" kern="0" cap="none" spc="0" normalizeH="0" baseline="0" noProof="0" dirty="0">
                <a:ln>
                  <a:noFill/>
                </a:ln>
                <a:solidFill>
                  <a:srgbClr val="C00000"/>
                </a:solidFill>
                <a:effectLst/>
                <a:uLnTx/>
                <a:uFillTx/>
                <a:latin typeface="Times New Roman"/>
                <a:cs typeface="Times New Roman"/>
              </a:rPr>
              <a:t>SICKNESS OF SEBs</a:t>
            </a:r>
            <a:endParaRPr kumimoji="0" lang="en-CA" sz="2864" b="0" i="0" u="none" strike="noStrike" kern="0" cap="none" spc="0" normalizeH="0" baseline="0" noProof="0" dirty="0">
              <a:ln>
                <a:noFill/>
              </a:ln>
              <a:solidFill>
                <a:srgbClr val="C00000"/>
              </a:solidFill>
              <a:effectLst/>
              <a:uLnTx/>
              <a:uFillTx/>
            </a:endParaRPr>
          </a:p>
        </p:txBody>
      </p:sp>
      <p:sp>
        <p:nvSpPr>
          <p:cNvPr id="4" name="TextBox 3"/>
          <p:cNvSpPr txBox="1"/>
          <p:nvPr/>
        </p:nvSpPr>
        <p:spPr>
          <a:xfrm>
            <a:off x="1722922" y="1732547"/>
            <a:ext cx="8508733" cy="3139321"/>
          </a:xfrm>
          <a:prstGeom prst="rect">
            <a:avLst/>
          </a:prstGeom>
          <a:solidFill>
            <a:schemeClr val="accent3">
              <a:lumMod val="20000"/>
              <a:lumOff val="80000"/>
            </a:schemeClr>
          </a:solidFill>
        </p:spPr>
        <p:txBody>
          <a:bodyPr wrap="square" rtlCol="0">
            <a:spAutoFit/>
          </a:bodyPr>
          <a:lstStyle/>
          <a:p>
            <a:pPr marL="285750" indent="-285750">
              <a:buFont typeface="Wingdings" pitchFamily="2" charset="2"/>
              <a:buChar char="v"/>
            </a:pPr>
            <a:r>
              <a:rPr lang="en-US" dirty="0"/>
              <a:t>Indian power sector operated in a monopolistic environment where decisions</a:t>
            </a:r>
            <a:br>
              <a:rPr lang="en-US" dirty="0"/>
            </a:br>
            <a:r>
              <a:rPr lang="en-US" dirty="0"/>
              <a:t>	were not always taken on a commercial </a:t>
            </a:r>
            <a:r>
              <a:rPr lang="en-US" dirty="0" smtClean="0"/>
              <a:t>basis.</a:t>
            </a:r>
          </a:p>
          <a:p>
            <a:pPr marL="285750" indent="-285750">
              <a:buFont typeface="Wingdings" pitchFamily="2" charset="2"/>
              <a:buChar char="v"/>
            </a:pPr>
            <a:r>
              <a:rPr lang="en-US" dirty="0"/>
              <a:t>SEBs have long been caught in a vicious circle of shortage of resources and</a:t>
            </a:r>
            <a:br>
              <a:rPr lang="en-US" dirty="0"/>
            </a:br>
            <a:r>
              <a:rPr lang="en-US" dirty="0"/>
              <a:t>	poor operational and financial performances due </a:t>
            </a:r>
            <a:r>
              <a:rPr lang="en-US" dirty="0" smtClean="0"/>
              <a:t>to:-</a:t>
            </a:r>
          </a:p>
          <a:p>
            <a:r>
              <a:rPr lang="en-US" dirty="0" smtClean="0"/>
              <a:t>    a. Politicized </a:t>
            </a:r>
            <a:r>
              <a:rPr lang="en-US" dirty="0"/>
              <a:t>irrational tariff </a:t>
            </a:r>
            <a:r>
              <a:rPr lang="en-US" dirty="0" smtClean="0"/>
              <a:t>structure.</a:t>
            </a:r>
          </a:p>
          <a:p>
            <a:r>
              <a:rPr lang="en-US" dirty="0"/>
              <a:t>    </a:t>
            </a:r>
            <a:r>
              <a:rPr lang="en-US" dirty="0" smtClean="0"/>
              <a:t>b. </a:t>
            </a:r>
            <a:r>
              <a:rPr lang="en-US" dirty="0"/>
              <a:t>High T &amp; D losses mainly due to theft in collusion with SEB employees</a:t>
            </a:r>
            <a:br>
              <a:rPr lang="en-US" dirty="0"/>
            </a:br>
            <a:r>
              <a:rPr lang="en-US" dirty="0"/>
              <a:t> </a:t>
            </a:r>
            <a:r>
              <a:rPr lang="en-US" dirty="0" smtClean="0"/>
              <a:t>   c. Overstaffing.</a:t>
            </a:r>
          </a:p>
          <a:p>
            <a:r>
              <a:rPr lang="en-US" dirty="0"/>
              <a:t>    </a:t>
            </a:r>
            <a:r>
              <a:rPr lang="en-US" dirty="0" smtClean="0"/>
              <a:t>d.  </a:t>
            </a:r>
            <a:r>
              <a:rPr lang="en-US" dirty="0"/>
              <a:t>Poor collection </a:t>
            </a:r>
            <a:r>
              <a:rPr lang="en-US" dirty="0" smtClean="0"/>
              <a:t>efficiencies.</a:t>
            </a:r>
          </a:p>
          <a:p>
            <a:r>
              <a:rPr lang="en-US" dirty="0"/>
              <a:t>    </a:t>
            </a:r>
            <a:r>
              <a:rPr lang="en-US" dirty="0" smtClean="0"/>
              <a:t>e.  </a:t>
            </a:r>
            <a:r>
              <a:rPr lang="en-US" dirty="0"/>
              <a:t>Billing </a:t>
            </a:r>
            <a:r>
              <a:rPr lang="en-US" dirty="0" smtClean="0"/>
              <a:t>errors.</a:t>
            </a:r>
          </a:p>
          <a:p>
            <a:r>
              <a:rPr lang="en-US" dirty="0"/>
              <a:t>    </a:t>
            </a:r>
            <a:r>
              <a:rPr lang="en-US" dirty="0" smtClean="0"/>
              <a:t>f.  </a:t>
            </a:r>
            <a:r>
              <a:rPr lang="en-US" dirty="0"/>
              <a:t>High auxiliary consumption and low PLF of thermal power </a:t>
            </a:r>
            <a:r>
              <a:rPr lang="en-US" dirty="0" smtClean="0"/>
              <a:t>plants.</a:t>
            </a:r>
            <a:endParaRPr lang="en-US" dirty="0"/>
          </a:p>
          <a:p>
            <a:endParaRPr lang="en-US" dirty="0"/>
          </a:p>
        </p:txBody>
      </p:sp>
    </p:spTree>
    <p:extLst>
      <p:ext uri="{BB962C8B-B14F-4D97-AF65-F5344CB8AC3E}">
        <p14:creationId xmlns:p14="http://schemas.microsoft.com/office/powerpoint/2010/main" val="278571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rc\Downloads\IMG_20250320_133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900" y="837398"/>
            <a:ext cx="4629752" cy="4803006"/>
          </a:xfrm>
          <a:prstGeom prst="rect">
            <a:avLst/>
          </a:prstGeom>
          <a:noFill/>
          <a:ln>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6156" y="125128"/>
            <a:ext cx="4061861" cy="369332"/>
          </a:xfrm>
          <a:prstGeom prst="rect">
            <a:avLst/>
          </a:prstGeom>
          <a:solidFill>
            <a:srgbClr val="00B0F0"/>
          </a:solidFill>
        </p:spPr>
        <p:txBody>
          <a:bodyPr wrap="square" rtlCol="0">
            <a:spAutoFit/>
          </a:bodyPr>
          <a:lstStyle/>
          <a:p>
            <a:r>
              <a:rPr lang="en-US" dirty="0" smtClean="0"/>
              <a:t>POWER LINES CONDITION BEFORE</a:t>
            </a:r>
            <a:endParaRPr lang="en-US" dirty="0"/>
          </a:p>
        </p:txBody>
      </p:sp>
      <p:pic>
        <p:nvPicPr>
          <p:cNvPr id="1026" name="Picture 2" descr="C:\Users\nrc\Downloads\IMG_20250324_202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4463" y="837398"/>
            <a:ext cx="4653244" cy="4803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4463" y="125128"/>
            <a:ext cx="4581054" cy="369332"/>
          </a:xfrm>
          <a:prstGeom prst="rect">
            <a:avLst/>
          </a:prstGeom>
          <a:solidFill>
            <a:srgbClr val="FFC000"/>
          </a:solidFill>
        </p:spPr>
        <p:txBody>
          <a:bodyPr wrap="square" rtlCol="0">
            <a:spAutoFit/>
          </a:bodyPr>
          <a:lstStyle/>
          <a:p>
            <a:r>
              <a:rPr lang="en-US" dirty="0" smtClean="0"/>
              <a:t>     POWER LINES CONDITION NOW</a:t>
            </a:r>
            <a:endParaRPr lang="en-US" dirty="0"/>
          </a:p>
        </p:txBody>
      </p:sp>
    </p:spTree>
    <p:extLst>
      <p:ext uri="{BB962C8B-B14F-4D97-AF65-F5344CB8AC3E}">
        <p14:creationId xmlns:p14="http://schemas.microsoft.com/office/powerpoint/2010/main" val="3919584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222FF5-DAB7-40FE-A5E5-5E72421D957D}"/>
              </a:ext>
            </a:extLst>
          </p:cNvPr>
          <p:cNvSpPr>
            <a:spLocks noGrp="1"/>
          </p:cNvSpPr>
          <p:nvPr>
            <p:ph type="title"/>
          </p:nvPr>
        </p:nvSpPr>
        <p:spPr>
          <a:xfrm>
            <a:off x="1451579" y="447040"/>
            <a:ext cx="9285831" cy="648430"/>
          </a:xfrm>
          <a:solidFill>
            <a:schemeClr val="accent6">
              <a:lumMod val="40000"/>
              <a:lumOff val="60000"/>
            </a:schemeClr>
          </a:solidFill>
        </p:spPr>
        <p:txBody>
          <a:bodyPr>
            <a:normAutofit/>
          </a:bodyPr>
          <a:lstStyle/>
          <a:p>
            <a:r>
              <a:rPr lang="en-US" sz="4000" dirty="0">
                <a:solidFill>
                  <a:srgbClr val="C00000"/>
                </a:solidFill>
              </a:rPr>
              <a:t>POWER SECTOR SCENARIO IN INDIA</a:t>
            </a:r>
            <a:endParaRPr lang="en-US" sz="4000" dirty="0"/>
          </a:p>
        </p:txBody>
      </p:sp>
      <p:sp>
        <p:nvSpPr>
          <p:cNvPr id="3" name="Content Placeholder 2">
            <a:extLst>
              <a:ext uri="{FF2B5EF4-FFF2-40B4-BE49-F238E27FC236}">
                <a16:creationId xmlns="" xmlns:a16="http://schemas.microsoft.com/office/drawing/2014/main" id="{0AA0D4C0-E0A9-4BCD-BB0A-FF78F4AE12C7}"/>
              </a:ext>
            </a:extLst>
          </p:cNvPr>
          <p:cNvSpPr>
            <a:spLocks noGrp="1"/>
          </p:cNvSpPr>
          <p:nvPr>
            <p:ph idx="1"/>
          </p:nvPr>
        </p:nvSpPr>
        <p:spPr>
          <a:xfrm>
            <a:off x="1451579" y="1940560"/>
            <a:ext cx="9557435" cy="3799337"/>
          </a:xfrm>
          <a:solidFill>
            <a:schemeClr val="bg1"/>
          </a:solidFill>
          <a:ln>
            <a:solidFill>
              <a:schemeClr val="accent1"/>
            </a:solidFill>
          </a:ln>
        </p:spPr>
        <p:txBody>
          <a:bodyPr>
            <a:normAutofit/>
          </a:bodyPr>
          <a:lstStyle/>
          <a:p>
            <a:r>
              <a:rPr lang="en-US" sz="3200" dirty="0">
                <a:solidFill>
                  <a:srgbClr val="0070C0"/>
                </a:solidFill>
              </a:rPr>
              <a:t>INTRODUCTION</a:t>
            </a:r>
            <a:r>
              <a:rPr lang="en-US" sz="3200" dirty="0" smtClean="0">
                <a:solidFill>
                  <a:srgbClr val="0070C0"/>
                </a:solidFill>
              </a:rPr>
              <a:t>:-</a:t>
            </a:r>
          </a:p>
          <a:p>
            <a:r>
              <a:rPr lang="en-US" sz="1800" dirty="0" smtClean="0">
                <a:solidFill>
                  <a:srgbClr val="0070C0"/>
                </a:solidFill>
              </a:rPr>
              <a:t>TODAY EECTRICITY IS A PART AND PARCEL OF OUR DAILY LIFE AND WITHOUT  ELECTRICITY WE CAN NOT THINK OF OUR SURVIVAL .</a:t>
            </a:r>
            <a:endParaRPr lang="en-US" sz="1800" dirty="0">
              <a:solidFill>
                <a:srgbClr val="0070C0"/>
              </a:solidFill>
            </a:endParaRPr>
          </a:p>
          <a:p>
            <a:r>
              <a:rPr lang="en-US" sz="1800" dirty="0"/>
              <a:t>ELECTRICITY IS A FORM OF ENERGY WHICH CAN BE EASILY PRODUCED , EASY TO </a:t>
            </a:r>
            <a:r>
              <a:rPr lang="en-US" sz="1800" dirty="0" smtClean="0"/>
              <a:t>TRANSPORT, EASY </a:t>
            </a:r>
            <a:r>
              <a:rPr lang="en-US" sz="1800" dirty="0"/>
              <a:t>TO USE .</a:t>
            </a:r>
          </a:p>
          <a:p>
            <a:r>
              <a:rPr lang="en-US" sz="1800" dirty="0" smtClean="0"/>
              <a:t>IT </a:t>
            </a:r>
            <a:r>
              <a:rPr lang="en-US" sz="1800" dirty="0"/>
              <a:t>IS THE </a:t>
            </a:r>
            <a:r>
              <a:rPr lang="en-US" sz="1800" dirty="0">
                <a:solidFill>
                  <a:srgbClr val="C00000"/>
                </a:solidFill>
              </a:rPr>
              <a:t>TERMINAL FORM OF ENERGY </a:t>
            </a:r>
            <a:r>
              <a:rPr lang="en-US" sz="1800" dirty="0"/>
              <a:t>FOR TRANSMISSION AND DISTRIBUTION.</a:t>
            </a:r>
          </a:p>
          <a:p>
            <a:r>
              <a:rPr lang="en-US" sz="1800" dirty="0"/>
              <a:t>PER CAPITA ELECTRICITY CONSUMPTION IS ONE OF THE INDEX OF </a:t>
            </a:r>
            <a:r>
              <a:rPr lang="en-US" sz="1800" dirty="0" smtClean="0"/>
              <a:t>LIVING STANDARD </a:t>
            </a:r>
            <a:r>
              <a:rPr lang="en-US" sz="1800" dirty="0"/>
              <a:t>OF PEOPLE OF A PARTICULAR PLACE OR OF A COUNTRY</a:t>
            </a:r>
            <a:r>
              <a:rPr lang="en-US" sz="1800" dirty="0" smtClean="0"/>
              <a:t>.   </a:t>
            </a:r>
            <a:endParaRPr lang="en-US" sz="1800" dirty="0"/>
          </a:p>
        </p:txBody>
      </p:sp>
    </p:spTree>
    <p:extLst>
      <p:ext uri="{BB962C8B-B14F-4D97-AF65-F5344CB8AC3E}">
        <p14:creationId xmlns:p14="http://schemas.microsoft.com/office/powerpoint/2010/main" val="492901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17" name="TextBox 2"/>
          <p:cNvSpPr txBox="1"/>
          <p:nvPr/>
        </p:nvSpPr>
        <p:spPr>
          <a:xfrm>
            <a:off x="1514395" y="783772"/>
            <a:ext cx="524182" cy="333425"/>
          </a:xfrm>
          <a:prstGeom prst="rect">
            <a:avLst/>
          </a:prstGeom>
          <a:noFill/>
        </p:spPr>
        <p:txBody>
          <a:bodyPr vert="horz" wrap="none" lIns="0" tIns="0" rIns="0" bIns="0" rtlCol="0">
            <a:spAutoFit/>
          </a:bodyPr>
          <a:lstStyle/>
          <a:p>
            <a:pPr>
              <a:lnSpc>
                <a:spcPts val="1252"/>
              </a:lnSpc>
            </a:pPr>
            <a:r>
              <a:rPr lang="en-CA" sz="1103" dirty="0">
                <a:solidFill>
                  <a:srgbClr val="FFFFFF"/>
                </a:solidFill>
                <a:latin typeface="Times New Roman"/>
                <a:cs typeface="Times New Roman"/>
              </a:rPr>
              <a:t>Exhibit 3</a:t>
            </a:r>
          </a:p>
          <a:p>
            <a:pPr>
              <a:lnSpc>
                <a:spcPts val="1252"/>
              </a:lnSpc>
            </a:pPr>
            <a:endParaRPr lang="en-CA" sz="1103" dirty="0">
              <a:solidFill>
                <a:srgbClr val="000000"/>
              </a:solidFill>
            </a:endParaRPr>
          </a:p>
        </p:txBody>
      </p:sp>
      <p:sp>
        <p:nvSpPr>
          <p:cNvPr id="3" name="TextBox 3"/>
          <p:cNvSpPr txBox="1"/>
          <p:nvPr/>
        </p:nvSpPr>
        <p:spPr>
          <a:xfrm>
            <a:off x="1249297" y="863236"/>
            <a:ext cx="9540624" cy="692497"/>
          </a:xfrm>
          <a:prstGeom prst="rect">
            <a:avLst/>
          </a:prstGeom>
          <a:solidFill>
            <a:schemeClr val="accent2">
              <a:lumMod val="50000"/>
            </a:schemeClr>
          </a:solidFill>
          <a:ln>
            <a:solidFill>
              <a:srgbClr val="FF0000"/>
            </a:solidFill>
          </a:ln>
        </p:spPr>
        <p:txBody>
          <a:bodyPr vert="horz" wrap="square" lIns="0" tIns="0" rIns="0" bIns="0" rtlCol="0">
            <a:spAutoFit/>
          </a:bodyPr>
          <a:lstStyle/>
          <a:p>
            <a:pPr>
              <a:lnSpc>
                <a:spcPts val="1820"/>
              </a:lnSpc>
            </a:pPr>
            <a:endParaRPr lang="en-CA" sz="2400" dirty="0">
              <a:solidFill>
                <a:prstClr val="white"/>
              </a:solidFill>
              <a:latin typeface="Times New Roman"/>
              <a:cs typeface="Times New Roman"/>
            </a:endParaRPr>
          </a:p>
          <a:p>
            <a:pPr>
              <a:lnSpc>
                <a:spcPts val="1820"/>
              </a:lnSpc>
            </a:pPr>
            <a:r>
              <a:rPr lang="en-CA" sz="2400" dirty="0">
                <a:solidFill>
                  <a:prstClr val="white"/>
                </a:solidFill>
                <a:latin typeface="Times New Roman"/>
                <a:cs typeface="Times New Roman"/>
              </a:rPr>
              <a:t>SEBs ARE IN A VISCIOUS CYCLE OF </a:t>
            </a:r>
            <a:r>
              <a:rPr lang="en-CA" sz="2400" dirty="0" smtClean="0">
                <a:solidFill>
                  <a:prstClr val="white"/>
                </a:solidFill>
                <a:latin typeface="Times New Roman"/>
                <a:cs typeface="Times New Roman"/>
              </a:rPr>
              <a:t>UNDER PERFORMANCE</a:t>
            </a:r>
            <a:endParaRPr lang="en-CA" sz="2400" dirty="0">
              <a:solidFill>
                <a:prstClr val="white"/>
              </a:solidFill>
              <a:latin typeface="Times New Roman"/>
              <a:cs typeface="Times New Roman"/>
            </a:endParaRPr>
          </a:p>
          <a:p>
            <a:pPr>
              <a:lnSpc>
                <a:spcPts val="1820"/>
              </a:lnSpc>
            </a:pPr>
            <a:endParaRPr lang="en-CA" sz="1723" dirty="0">
              <a:solidFill>
                <a:srgbClr val="000000"/>
              </a:solidFill>
            </a:endParaRPr>
          </a:p>
        </p:txBody>
      </p:sp>
      <p:sp>
        <p:nvSpPr>
          <p:cNvPr id="5" name="TextBox 5"/>
          <p:cNvSpPr txBox="1"/>
          <p:nvPr/>
        </p:nvSpPr>
        <p:spPr>
          <a:xfrm>
            <a:off x="4084704" y="2247580"/>
            <a:ext cx="1077218" cy="461665"/>
          </a:xfrm>
          <a:prstGeom prst="rect">
            <a:avLst/>
          </a:prstGeom>
          <a:noFill/>
        </p:spPr>
        <p:txBody>
          <a:bodyPr vert="horz" wrap="none" lIns="0" tIns="0" rIns="0" bIns="0" rtlCol="0">
            <a:spAutoFit/>
          </a:bodyPr>
          <a:lstStyle/>
          <a:p>
            <a:pPr indent="20769">
              <a:lnSpc>
                <a:spcPts val="1180"/>
              </a:lnSpc>
            </a:pPr>
            <a:r>
              <a:rPr lang="en-CA" sz="1103">
                <a:solidFill>
                  <a:srgbClr val="FFFF99"/>
                </a:solidFill>
                <a:latin typeface="Times New Roman"/>
                <a:cs typeface="Times New Roman"/>
              </a:rPr>
              <a:t>Poor perception of</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potential value and</a:t>
            </a:r>
          </a:p>
          <a:p>
            <a:pPr>
              <a:lnSpc>
                <a:spcPts val="1180"/>
              </a:lnSpc>
            </a:pPr>
            <a:endParaRPr lang="en-CA" sz="1103">
              <a:solidFill>
                <a:srgbClr val="000000"/>
              </a:solidFill>
            </a:endParaRPr>
          </a:p>
        </p:txBody>
      </p:sp>
      <p:sp>
        <p:nvSpPr>
          <p:cNvPr id="6" name="TextBox 6"/>
          <p:cNvSpPr txBox="1"/>
          <p:nvPr/>
        </p:nvSpPr>
        <p:spPr>
          <a:xfrm>
            <a:off x="4004022" y="2547258"/>
            <a:ext cx="1210268" cy="566309"/>
          </a:xfrm>
          <a:prstGeom prst="rect">
            <a:avLst/>
          </a:prstGeom>
          <a:noFill/>
        </p:spPr>
        <p:txBody>
          <a:bodyPr vert="horz" wrap="none" lIns="0" tIns="0" rIns="0" bIns="0" rtlCol="0">
            <a:spAutoFit/>
          </a:bodyPr>
          <a:lstStyle/>
          <a:p>
            <a:pPr>
              <a:lnSpc>
                <a:spcPts val="1089"/>
              </a:lnSpc>
            </a:pPr>
            <a:r>
              <a:rPr lang="en-CA" sz="1103">
                <a:solidFill>
                  <a:srgbClr val="FFFF99"/>
                </a:solidFill>
                <a:latin typeface="Times New Roman"/>
                <a:cs typeface="Times New Roman"/>
              </a:rPr>
              <a:t>protectionist political</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environment leads to</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reluctance to change</a:t>
            </a:r>
          </a:p>
          <a:p>
            <a:pPr>
              <a:lnSpc>
                <a:spcPts val="1130"/>
              </a:lnSpc>
            </a:pPr>
            <a:endParaRPr lang="en-CA" sz="1103">
              <a:solidFill>
                <a:srgbClr val="000000"/>
              </a:solidFill>
            </a:endParaRPr>
          </a:p>
        </p:txBody>
      </p:sp>
      <p:sp>
        <p:nvSpPr>
          <p:cNvPr id="7" name="TextBox 7"/>
          <p:cNvSpPr txBox="1"/>
          <p:nvPr/>
        </p:nvSpPr>
        <p:spPr>
          <a:xfrm>
            <a:off x="3635188" y="4264639"/>
            <a:ext cx="1178208" cy="425245"/>
          </a:xfrm>
          <a:prstGeom prst="rect">
            <a:avLst/>
          </a:prstGeom>
          <a:noFill/>
        </p:spPr>
        <p:txBody>
          <a:bodyPr vert="horz" wrap="none" lIns="0" tIns="0" rIns="0" bIns="0" rtlCol="0">
            <a:spAutoFit/>
          </a:bodyPr>
          <a:lstStyle/>
          <a:p>
            <a:pPr>
              <a:lnSpc>
                <a:spcPts val="1089"/>
              </a:lnSpc>
            </a:pPr>
            <a:r>
              <a:rPr lang="en-CA" sz="1103" dirty="0">
                <a:solidFill>
                  <a:srgbClr val="FFFF99"/>
                </a:solidFill>
                <a:latin typeface="Times New Roman"/>
                <a:cs typeface="Times New Roman"/>
              </a:rPr>
              <a:t>Poor financial health</a:t>
            </a:r>
            <a:r>
              <a:rPr lang="en-CA" sz="1103" dirty="0">
                <a:solidFill>
                  <a:srgbClr val="000000"/>
                </a:solidFill>
                <a:latin typeface="Times New Roman"/>
              </a:rPr>
              <a:t/>
            </a:r>
            <a:br>
              <a:rPr lang="en-CA" sz="1103" dirty="0">
                <a:solidFill>
                  <a:srgbClr val="000000"/>
                </a:solidFill>
                <a:latin typeface="Times New Roman"/>
              </a:rPr>
            </a:br>
            <a:r>
              <a:rPr lang="en-CA" sz="1103" dirty="0">
                <a:solidFill>
                  <a:srgbClr val="FFFF99"/>
                </a:solidFill>
                <a:latin typeface="Times New Roman"/>
                <a:cs typeface="Times New Roman"/>
              </a:rPr>
              <a:t>and near bankruptcy</a:t>
            </a:r>
          </a:p>
          <a:p>
            <a:pPr>
              <a:lnSpc>
                <a:spcPts val="1130"/>
              </a:lnSpc>
            </a:pPr>
            <a:endParaRPr lang="en-CA" sz="1103" dirty="0">
              <a:solidFill>
                <a:srgbClr val="000000"/>
              </a:solidFill>
            </a:endParaRPr>
          </a:p>
        </p:txBody>
      </p:sp>
      <p:sp>
        <p:nvSpPr>
          <p:cNvPr id="8" name="TextBox 8"/>
          <p:cNvSpPr txBox="1"/>
          <p:nvPr/>
        </p:nvSpPr>
        <p:spPr>
          <a:xfrm>
            <a:off x="7127582" y="2627940"/>
            <a:ext cx="1194238" cy="566309"/>
          </a:xfrm>
          <a:prstGeom prst="rect">
            <a:avLst/>
          </a:prstGeom>
          <a:noFill/>
        </p:spPr>
        <p:txBody>
          <a:bodyPr vert="horz" wrap="none" lIns="0" tIns="0" rIns="0" bIns="0" rtlCol="0">
            <a:spAutoFit/>
          </a:bodyPr>
          <a:lstStyle/>
          <a:p>
            <a:pPr indent="40127">
              <a:lnSpc>
                <a:spcPts val="1089"/>
              </a:lnSpc>
              <a:tabLst>
                <a:tab pos="80686" algn="l"/>
              </a:tabLst>
            </a:pPr>
            <a:r>
              <a:rPr lang="en-CA" sz="1103">
                <a:solidFill>
                  <a:srgbClr val="FFFF99"/>
                </a:solidFill>
                <a:latin typeface="Times New Roman"/>
                <a:cs typeface="Times New Roman"/>
              </a:rPr>
              <a:t>Leads to inability to</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	abstract capital for</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future investments &amp;</a:t>
            </a:r>
          </a:p>
          <a:p>
            <a:pPr>
              <a:lnSpc>
                <a:spcPts val="1130"/>
              </a:lnSpc>
            </a:pPr>
            <a:endParaRPr lang="en-CA" sz="1103">
              <a:solidFill>
                <a:srgbClr val="000000"/>
              </a:solidFill>
            </a:endParaRPr>
          </a:p>
        </p:txBody>
      </p:sp>
      <p:sp>
        <p:nvSpPr>
          <p:cNvPr id="9" name="TextBox 9"/>
          <p:cNvSpPr txBox="1"/>
          <p:nvPr/>
        </p:nvSpPr>
        <p:spPr>
          <a:xfrm>
            <a:off x="7669306" y="3054403"/>
            <a:ext cx="400751" cy="284180"/>
          </a:xfrm>
          <a:prstGeom prst="rect">
            <a:avLst/>
          </a:prstGeom>
          <a:noFill/>
        </p:spPr>
        <p:txBody>
          <a:bodyPr vert="horz" wrap="none" lIns="0" tIns="0" rIns="0" bIns="0" rtlCol="0">
            <a:spAutoFit/>
          </a:bodyPr>
          <a:lstStyle/>
          <a:p>
            <a:pPr>
              <a:lnSpc>
                <a:spcPts val="1089"/>
              </a:lnSpc>
            </a:pPr>
            <a:r>
              <a:rPr lang="en-CA" sz="1103">
                <a:solidFill>
                  <a:srgbClr val="FFFF99"/>
                </a:solidFill>
                <a:latin typeface="Times New Roman"/>
                <a:cs typeface="Times New Roman"/>
              </a:rPr>
              <a:t>growth</a:t>
            </a:r>
          </a:p>
          <a:p>
            <a:pPr>
              <a:lnSpc>
                <a:spcPts val="1130"/>
              </a:lnSpc>
            </a:pPr>
            <a:endParaRPr lang="en-CA" sz="1103">
              <a:solidFill>
                <a:srgbClr val="000000"/>
              </a:solidFill>
            </a:endParaRPr>
          </a:p>
        </p:txBody>
      </p:sp>
      <p:sp>
        <p:nvSpPr>
          <p:cNvPr id="10" name="TextBox 10"/>
          <p:cNvSpPr txBox="1"/>
          <p:nvPr/>
        </p:nvSpPr>
        <p:spPr>
          <a:xfrm>
            <a:off x="6032607" y="3354081"/>
            <a:ext cx="763029" cy="425245"/>
          </a:xfrm>
          <a:prstGeom prst="rect">
            <a:avLst/>
          </a:prstGeom>
          <a:noFill/>
        </p:spPr>
        <p:txBody>
          <a:bodyPr vert="horz" wrap="none" lIns="0" tIns="0" rIns="0" bIns="0" rtlCol="0">
            <a:spAutoFit/>
          </a:bodyPr>
          <a:lstStyle/>
          <a:p>
            <a:pPr>
              <a:lnSpc>
                <a:spcPts val="1089"/>
              </a:lnSpc>
            </a:pPr>
            <a:r>
              <a:rPr lang="en-CA" sz="1103" dirty="0">
                <a:solidFill>
                  <a:srgbClr val="F79646">
                    <a:lumMod val="75000"/>
                  </a:srgbClr>
                </a:solidFill>
                <a:latin typeface="Times New Roman"/>
                <a:cs typeface="Times New Roman"/>
              </a:rPr>
              <a:t>Continuously</a:t>
            </a:r>
            <a:r>
              <a:rPr lang="en-CA" sz="1103" dirty="0">
                <a:solidFill>
                  <a:srgbClr val="F79646">
                    <a:lumMod val="75000"/>
                  </a:srgbClr>
                </a:solidFill>
                <a:latin typeface="Times New Roman"/>
              </a:rPr>
              <a:t/>
            </a:r>
            <a:br>
              <a:rPr lang="en-CA" sz="1103" dirty="0">
                <a:solidFill>
                  <a:srgbClr val="F79646">
                    <a:lumMod val="75000"/>
                  </a:srgbClr>
                </a:solidFill>
                <a:latin typeface="Times New Roman"/>
              </a:rPr>
            </a:br>
            <a:r>
              <a:rPr lang="en-CA" sz="1103" dirty="0">
                <a:solidFill>
                  <a:srgbClr val="F79646">
                    <a:lumMod val="75000"/>
                  </a:srgbClr>
                </a:solidFill>
                <a:latin typeface="Times New Roman"/>
                <a:cs typeface="Times New Roman"/>
              </a:rPr>
              <a:t>tightening</a:t>
            </a:r>
          </a:p>
          <a:p>
            <a:pPr>
              <a:lnSpc>
                <a:spcPts val="1130"/>
              </a:lnSpc>
            </a:pPr>
            <a:endParaRPr lang="en-CA" sz="1103" dirty="0">
              <a:solidFill>
                <a:srgbClr val="000000"/>
              </a:solidFill>
            </a:endParaRPr>
          </a:p>
        </p:txBody>
      </p:sp>
      <p:sp>
        <p:nvSpPr>
          <p:cNvPr id="11" name="TextBox 11"/>
          <p:cNvSpPr txBox="1"/>
          <p:nvPr/>
        </p:nvSpPr>
        <p:spPr>
          <a:xfrm>
            <a:off x="6032607" y="3642232"/>
            <a:ext cx="634789" cy="425245"/>
          </a:xfrm>
          <a:prstGeom prst="rect">
            <a:avLst/>
          </a:prstGeom>
          <a:noFill/>
        </p:spPr>
        <p:txBody>
          <a:bodyPr vert="horz" wrap="none" lIns="0" tIns="0" rIns="0" bIns="0" rtlCol="0">
            <a:spAutoFit/>
          </a:bodyPr>
          <a:lstStyle/>
          <a:p>
            <a:pPr>
              <a:lnSpc>
                <a:spcPts val="1089"/>
              </a:lnSpc>
            </a:pPr>
            <a:r>
              <a:rPr lang="en-CA" sz="1103" dirty="0">
                <a:solidFill>
                  <a:srgbClr val="F79646">
                    <a:lumMod val="75000"/>
                  </a:srgbClr>
                </a:solidFill>
                <a:latin typeface="Times New Roman"/>
                <a:cs typeface="Times New Roman"/>
              </a:rPr>
              <a:t>noose of</a:t>
            </a:r>
            <a:r>
              <a:rPr lang="en-CA" sz="1103" dirty="0">
                <a:solidFill>
                  <a:srgbClr val="F79646">
                    <a:lumMod val="75000"/>
                  </a:srgbClr>
                </a:solidFill>
                <a:latin typeface="Times New Roman"/>
              </a:rPr>
              <a:t/>
            </a:r>
            <a:br>
              <a:rPr lang="en-CA" sz="1103" dirty="0">
                <a:solidFill>
                  <a:srgbClr val="F79646">
                    <a:lumMod val="75000"/>
                  </a:srgbClr>
                </a:solidFill>
                <a:latin typeface="Times New Roman"/>
              </a:rPr>
            </a:br>
            <a:r>
              <a:rPr lang="en-CA" sz="1103" dirty="0">
                <a:solidFill>
                  <a:srgbClr val="F79646">
                    <a:lumMod val="75000"/>
                  </a:srgbClr>
                </a:solidFill>
                <a:latin typeface="Times New Roman"/>
                <a:cs typeface="Times New Roman"/>
              </a:rPr>
              <a:t>bankruptcy</a:t>
            </a:r>
          </a:p>
          <a:p>
            <a:pPr>
              <a:lnSpc>
                <a:spcPts val="1130"/>
              </a:lnSpc>
            </a:pPr>
            <a:endParaRPr lang="en-CA" sz="1103" dirty="0">
              <a:solidFill>
                <a:srgbClr val="000000"/>
              </a:solidFill>
            </a:endParaRPr>
          </a:p>
        </p:txBody>
      </p:sp>
      <p:sp>
        <p:nvSpPr>
          <p:cNvPr id="12" name="TextBox 12"/>
          <p:cNvSpPr txBox="1"/>
          <p:nvPr/>
        </p:nvSpPr>
        <p:spPr>
          <a:xfrm>
            <a:off x="6701117" y="4541264"/>
            <a:ext cx="1346522" cy="425245"/>
          </a:xfrm>
          <a:prstGeom prst="rect">
            <a:avLst/>
          </a:prstGeom>
          <a:noFill/>
        </p:spPr>
        <p:txBody>
          <a:bodyPr vert="horz" wrap="none" lIns="0" tIns="0" rIns="0" bIns="0" rtlCol="0">
            <a:spAutoFit/>
          </a:bodyPr>
          <a:lstStyle/>
          <a:p>
            <a:pPr indent="131386">
              <a:lnSpc>
                <a:spcPts val="1089"/>
              </a:lnSpc>
            </a:pPr>
            <a:r>
              <a:rPr lang="en-CA" sz="1103">
                <a:solidFill>
                  <a:srgbClr val="FFFF99"/>
                </a:solidFill>
                <a:latin typeface="Times New Roman"/>
                <a:cs typeface="Times New Roman"/>
              </a:rPr>
              <a:t>Poor operational and</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customer service record</a:t>
            </a:r>
          </a:p>
          <a:p>
            <a:pPr>
              <a:lnSpc>
                <a:spcPts val="1130"/>
              </a:lnSpc>
            </a:pPr>
            <a:endParaRPr lang="en-CA" sz="1103">
              <a:solidFill>
                <a:srgbClr val="000000"/>
              </a:solidFill>
            </a:endParaRPr>
          </a:p>
        </p:txBody>
      </p:sp>
      <p:sp>
        <p:nvSpPr>
          <p:cNvPr id="13" name="TextBox 13"/>
          <p:cNvSpPr txBox="1"/>
          <p:nvPr/>
        </p:nvSpPr>
        <p:spPr>
          <a:xfrm>
            <a:off x="6701118" y="4817889"/>
            <a:ext cx="1376980" cy="425245"/>
          </a:xfrm>
          <a:prstGeom prst="rect">
            <a:avLst/>
          </a:prstGeom>
          <a:noFill/>
        </p:spPr>
        <p:txBody>
          <a:bodyPr vert="horz" wrap="none" lIns="0" tIns="0" rIns="0" bIns="0" rtlCol="0">
            <a:spAutoFit/>
          </a:bodyPr>
          <a:lstStyle/>
          <a:p>
            <a:pPr indent="403832">
              <a:lnSpc>
                <a:spcPts val="1089"/>
              </a:lnSpc>
            </a:pPr>
            <a:r>
              <a:rPr lang="en-CA" sz="1103">
                <a:solidFill>
                  <a:srgbClr val="FFFF99"/>
                </a:solidFill>
                <a:latin typeface="Times New Roman"/>
                <a:cs typeface="Times New Roman"/>
              </a:rPr>
              <a:t>due to lack of</a:t>
            </a:r>
            <a:r>
              <a:rPr lang="en-CA" sz="1103">
                <a:solidFill>
                  <a:srgbClr val="000000"/>
                </a:solidFill>
                <a:latin typeface="Times New Roman"/>
              </a:rPr>
              <a:t/>
            </a:r>
            <a:br>
              <a:rPr lang="en-CA" sz="1103">
                <a:solidFill>
                  <a:srgbClr val="000000"/>
                </a:solidFill>
                <a:latin typeface="Times New Roman"/>
              </a:rPr>
            </a:br>
            <a:r>
              <a:rPr lang="en-CA" sz="1103">
                <a:solidFill>
                  <a:srgbClr val="FFFF99"/>
                </a:solidFill>
                <a:latin typeface="Times New Roman"/>
                <a:cs typeface="Times New Roman"/>
              </a:rPr>
              <a:t>performance monitoring</a:t>
            </a:r>
          </a:p>
          <a:p>
            <a:pPr>
              <a:lnSpc>
                <a:spcPts val="1130"/>
              </a:lnSpc>
            </a:pPr>
            <a:endParaRPr lang="en-CA" sz="1103">
              <a:solidFill>
                <a:srgbClr val="000000"/>
              </a:solidFill>
            </a:endParaRPr>
          </a:p>
        </p:txBody>
      </p:sp>
      <p:sp>
        <p:nvSpPr>
          <p:cNvPr id="14" name="TextBox 14"/>
          <p:cNvSpPr txBox="1"/>
          <p:nvPr/>
        </p:nvSpPr>
        <p:spPr>
          <a:xfrm>
            <a:off x="1514395" y="5832182"/>
            <a:ext cx="2662588" cy="333425"/>
          </a:xfrm>
          <a:prstGeom prst="rect">
            <a:avLst/>
          </a:prstGeom>
          <a:noFill/>
        </p:spPr>
        <p:txBody>
          <a:bodyPr vert="horz" wrap="none" lIns="0" tIns="0" rIns="0" bIns="0" rtlCol="0">
            <a:spAutoFit/>
          </a:bodyPr>
          <a:lstStyle/>
          <a:p>
            <a:pPr>
              <a:lnSpc>
                <a:spcPts val="1252"/>
              </a:lnSpc>
            </a:pPr>
            <a:r>
              <a:rPr lang="en-CA" sz="1103">
                <a:solidFill>
                  <a:srgbClr val="FFFFFF"/>
                </a:solidFill>
                <a:latin typeface="Times New Roman"/>
                <a:cs typeface="Times New Roman"/>
              </a:rPr>
              <a:t>Source: Press searches and  McKinsey analysis</a:t>
            </a:r>
          </a:p>
          <a:p>
            <a:pPr>
              <a:lnSpc>
                <a:spcPts val="1252"/>
              </a:lnSpc>
            </a:pPr>
            <a:endParaRPr lang="en-CA" sz="1103">
              <a:solidFill>
                <a:srgbClr val="000000"/>
              </a:solidFill>
            </a:endParaRPr>
          </a:p>
        </p:txBody>
      </p:sp>
      <p:sp>
        <p:nvSpPr>
          <p:cNvPr id="16" name="TextBox 16"/>
          <p:cNvSpPr txBox="1"/>
          <p:nvPr/>
        </p:nvSpPr>
        <p:spPr>
          <a:xfrm>
            <a:off x="10619975" y="5958968"/>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16</a:t>
            </a:r>
          </a:p>
          <a:p>
            <a:pPr>
              <a:lnSpc>
                <a:spcPts val="835"/>
              </a:lnSpc>
            </a:pPr>
            <a:endParaRPr lang="en-CA" sz="719">
              <a:solidFill>
                <a:srgbClr val="595959"/>
              </a:solidFill>
              <a:latin typeface="Times New Roman"/>
              <a:cs typeface="Times New Roman"/>
            </a:endParaRPr>
          </a:p>
        </p:txBody>
      </p:sp>
    </p:spTree>
    <p:extLst>
      <p:ext uri="{BB962C8B-B14F-4D97-AF65-F5344CB8AC3E}">
        <p14:creationId xmlns:p14="http://schemas.microsoft.com/office/powerpoint/2010/main" val="11327880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736270" y="0"/>
            <a:ext cx="11008426" cy="6846474"/>
          </a:xfrm>
          <a:prstGeom prst="rect">
            <a:avLst/>
          </a:prstGeom>
        </p:spPr>
      </p:pic>
      <p:sp>
        <p:nvSpPr>
          <p:cNvPr id="20" name="TextBox 2"/>
          <p:cNvSpPr txBox="1"/>
          <p:nvPr/>
        </p:nvSpPr>
        <p:spPr>
          <a:xfrm>
            <a:off x="625642" y="702644"/>
            <a:ext cx="11119053" cy="846386"/>
          </a:xfrm>
          <a:prstGeom prst="rect">
            <a:avLst/>
          </a:prstGeom>
          <a:solidFill>
            <a:schemeClr val="accent5">
              <a:lumMod val="40000"/>
              <a:lumOff val="60000"/>
            </a:schemeClr>
          </a:solidFill>
          <a:ln>
            <a:solidFill>
              <a:srgbClr val="FF0000"/>
            </a:solidFill>
          </a:ln>
        </p:spPr>
        <p:txBody>
          <a:bodyPr vert="horz" wrap="square" lIns="0" tIns="0" rIns="0" bIns="0" rtlCol="0">
            <a:spAutoFit/>
          </a:bodyPr>
          <a:lstStyle/>
          <a:p>
            <a:pPr>
              <a:lnSpc>
                <a:spcPts val="3286"/>
              </a:lnSpc>
            </a:pPr>
            <a:r>
              <a:rPr lang="en-CA" sz="3200" dirty="0">
                <a:solidFill>
                  <a:srgbClr val="0070C0"/>
                </a:solidFill>
                <a:latin typeface="Times New Roman"/>
                <a:cs typeface="Times New Roman"/>
              </a:rPr>
              <a:t>  </a:t>
            </a:r>
          </a:p>
          <a:p>
            <a:pPr>
              <a:lnSpc>
                <a:spcPts val="3286"/>
              </a:lnSpc>
            </a:pPr>
            <a:r>
              <a:rPr lang="en-CA" sz="4000" dirty="0">
                <a:solidFill>
                  <a:srgbClr val="C00000"/>
                </a:solidFill>
                <a:latin typeface="Times New Roman"/>
                <a:cs typeface="Times New Roman"/>
              </a:rPr>
              <a:t>NEED FOR THE NEW LEGISLATION</a:t>
            </a:r>
            <a:endParaRPr lang="en-CA" sz="4000" dirty="0">
              <a:solidFill>
                <a:srgbClr val="000000"/>
              </a:solidFill>
            </a:endParaRPr>
          </a:p>
        </p:txBody>
      </p:sp>
      <p:sp>
        <p:nvSpPr>
          <p:cNvPr id="3" name="TextBox 3"/>
          <p:cNvSpPr txBox="1"/>
          <p:nvPr/>
        </p:nvSpPr>
        <p:spPr>
          <a:xfrm>
            <a:off x="1687286" y="2189950"/>
            <a:ext cx="70532" cy="518027"/>
          </a:xfrm>
          <a:prstGeom prst="rect">
            <a:avLst/>
          </a:prstGeom>
          <a:noFill/>
        </p:spPr>
        <p:txBody>
          <a:bodyPr vert="horz" wrap="none" lIns="0" tIns="0" rIns="0" bIns="0" rtlCol="0">
            <a:spAutoFit/>
          </a:bodyPr>
          <a:lstStyle/>
          <a:p>
            <a:pPr>
              <a:lnSpc>
                <a:spcPts val="2087"/>
              </a:lnSpc>
            </a:pPr>
            <a:r>
              <a:rPr lang="en-CA" sz="1555">
                <a:solidFill>
                  <a:srgbClr val="FFFFFF"/>
                </a:solidFill>
                <a:latin typeface="Times New Roman"/>
                <a:cs typeface="Times New Roman"/>
              </a:rPr>
              <a:t>•</a:t>
            </a:r>
          </a:p>
          <a:p>
            <a:pPr>
              <a:lnSpc>
                <a:spcPts val="2087"/>
              </a:lnSpc>
            </a:pPr>
            <a:endParaRPr lang="en-CA" sz="1555">
              <a:solidFill>
                <a:srgbClr val="FFFFFF"/>
              </a:solidFill>
              <a:latin typeface="Times New Roman"/>
              <a:cs typeface="Times New Roman"/>
            </a:endParaRPr>
          </a:p>
        </p:txBody>
      </p:sp>
      <p:sp>
        <p:nvSpPr>
          <p:cNvPr id="4" name="TextBox 4"/>
          <p:cNvSpPr txBox="1"/>
          <p:nvPr/>
        </p:nvSpPr>
        <p:spPr>
          <a:xfrm>
            <a:off x="1440116" y="1988112"/>
            <a:ext cx="10390457" cy="518027"/>
          </a:xfrm>
          <a:prstGeom prst="rect">
            <a:avLst/>
          </a:prstGeom>
          <a:noFill/>
        </p:spPr>
        <p:txBody>
          <a:bodyPr vert="horz" wrap="square" lIns="0" tIns="0" rIns="0" bIns="0" rtlCol="0">
            <a:spAutoFit/>
          </a:bodyPr>
          <a:lstStyle/>
          <a:p>
            <a:pPr>
              <a:lnSpc>
                <a:spcPts val="2087"/>
              </a:lnSpc>
            </a:pPr>
            <a:r>
              <a:rPr lang="en-CA" sz="2400" dirty="0">
                <a:solidFill>
                  <a:srgbClr val="333333"/>
                </a:solidFill>
                <a:latin typeface="Times New Roman"/>
                <a:cs typeface="Times New Roman"/>
              </a:rPr>
              <a:t>Requirement of harmonizing and rationalizing the provisions in the existing laws to</a:t>
            </a:r>
          </a:p>
          <a:p>
            <a:pPr>
              <a:lnSpc>
                <a:spcPts val="2087"/>
              </a:lnSpc>
            </a:pPr>
            <a:endParaRPr lang="en-CA" sz="1555" dirty="0">
              <a:solidFill>
                <a:srgbClr val="333333"/>
              </a:solidFill>
              <a:latin typeface="Times New Roman"/>
              <a:cs typeface="Times New Roman"/>
            </a:endParaRPr>
          </a:p>
        </p:txBody>
      </p:sp>
      <p:sp>
        <p:nvSpPr>
          <p:cNvPr id="5" name="TextBox 5"/>
          <p:cNvSpPr txBox="1"/>
          <p:nvPr/>
        </p:nvSpPr>
        <p:spPr>
          <a:xfrm>
            <a:off x="2090697" y="2570310"/>
            <a:ext cx="65724" cy="518027"/>
          </a:xfrm>
          <a:prstGeom prst="rect">
            <a:avLst/>
          </a:prstGeom>
          <a:noFill/>
        </p:spPr>
        <p:txBody>
          <a:bodyPr vert="horz" wrap="none" lIns="0" tIns="0" rIns="0" bIns="0" rtlCol="0">
            <a:spAutoFit/>
          </a:bodyPr>
          <a:lstStyle/>
          <a:p>
            <a:pPr>
              <a:lnSpc>
                <a:spcPts val="2087"/>
              </a:lnSpc>
            </a:pPr>
            <a:r>
              <a:rPr lang="en-CA" sz="1555">
                <a:solidFill>
                  <a:srgbClr val="333333"/>
                </a:solidFill>
                <a:latin typeface="Times New Roman"/>
                <a:cs typeface="Times New Roman"/>
              </a:rPr>
              <a:t>-</a:t>
            </a:r>
          </a:p>
          <a:p>
            <a:pPr>
              <a:lnSpc>
                <a:spcPts val="2087"/>
              </a:lnSpc>
            </a:pPr>
            <a:endParaRPr lang="en-CA" sz="1555">
              <a:solidFill>
                <a:srgbClr val="333333"/>
              </a:solidFill>
              <a:latin typeface="Times New Roman"/>
              <a:cs typeface="Times New Roman"/>
            </a:endParaRPr>
          </a:p>
        </p:txBody>
      </p:sp>
      <p:sp>
        <p:nvSpPr>
          <p:cNvPr id="6" name="TextBox 6"/>
          <p:cNvSpPr txBox="1"/>
          <p:nvPr/>
        </p:nvSpPr>
        <p:spPr>
          <a:xfrm>
            <a:off x="2260125" y="2553342"/>
            <a:ext cx="5828519" cy="538609"/>
          </a:xfrm>
          <a:prstGeom prst="rect">
            <a:avLst/>
          </a:prstGeom>
          <a:noFill/>
        </p:spPr>
        <p:txBody>
          <a:bodyPr vert="horz" wrap="none" lIns="0" tIns="0" rIns="0" bIns="0" rtlCol="0">
            <a:spAutoFit/>
          </a:bodyPr>
          <a:lstStyle/>
          <a:p>
            <a:pPr>
              <a:lnSpc>
                <a:spcPts val="2087"/>
              </a:lnSpc>
            </a:pPr>
            <a:r>
              <a:rPr lang="en-CA" dirty="0">
                <a:solidFill>
                  <a:srgbClr val="333333"/>
                </a:solidFill>
                <a:latin typeface="Times New Roman"/>
                <a:cs typeface="Times New Roman"/>
              </a:rPr>
              <a:t>Create competitive environment which will result in enhancing</a:t>
            </a:r>
          </a:p>
          <a:p>
            <a:pPr>
              <a:lnSpc>
                <a:spcPts val="2087"/>
              </a:lnSpc>
            </a:pPr>
            <a:endParaRPr lang="en-CA" dirty="0">
              <a:solidFill>
                <a:srgbClr val="333333"/>
              </a:solidFill>
              <a:latin typeface="Times New Roman"/>
              <a:cs typeface="Times New Roman"/>
            </a:endParaRPr>
          </a:p>
        </p:txBody>
      </p:sp>
      <p:sp>
        <p:nvSpPr>
          <p:cNvPr id="7" name="TextBox 7"/>
          <p:cNvSpPr txBox="1"/>
          <p:nvPr/>
        </p:nvSpPr>
        <p:spPr>
          <a:xfrm>
            <a:off x="8088645" y="2570310"/>
            <a:ext cx="1762848" cy="518027"/>
          </a:xfrm>
          <a:prstGeom prst="rect">
            <a:avLst/>
          </a:prstGeom>
          <a:noFill/>
        </p:spPr>
        <p:txBody>
          <a:bodyPr vert="horz" wrap="square" lIns="0" tIns="0" rIns="0" bIns="0" rtlCol="0">
            <a:spAutoFit/>
          </a:bodyPr>
          <a:lstStyle/>
          <a:p>
            <a:pPr>
              <a:lnSpc>
                <a:spcPts val="2087"/>
              </a:lnSpc>
            </a:pPr>
            <a:r>
              <a:rPr lang="en-CA" dirty="0">
                <a:solidFill>
                  <a:srgbClr val="333333"/>
                </a:solidFill>
                <a:latin typeface="Times New Roman"/>
                <a:cs typeface="Times New Roman"/>
              </a:rPr>
              <a:t>quality</a:t>
            </a:r>
            <a:r>
              <a:rPr lang="en-CA" sz="1555" dirty="0">
                <a:solidFill>
                  <a:srgbClr val="333333"/>
                </a:solidFill>
                <a:latin typeface="Times New Roman"/>
                <a:cs typeface="Times New Roman"/>
              </a:rPr>
              <a:t> and</a:t>
            </a:r>
          </a:p>
          <a:p>
            <a:pPr>
              <a:lnSpc>
                <a:spcPts val="2087"/>
              </a:lnSpc>
            </a:pPr>
            <a:endParaRPr lang="en-CA" sz="1555" dirty="0">
              <a:solidFill>
                <a:srgbClr val="333333"/>
              </a:solidFill>
              <a:latin typeface="Times New Roman"/>
              <a:cs typeface="Times New Roman"/>
            </a:endParaRPr>
          </a:p>
        </p:txBody>
      </p:sp>
      <p:sp>
        <p:nvSpPr>
          <p:cNvPr id="8" name="TextBox 8"/>
          <p:cNvSpPr txBox="1"/>
          <p:nvPr/>
        </p:nvSpPr>
        <p:spPr>
          <a:xfrm>
            <a:off x="2410975" y="2812357"/>
            <a:ext cx="3521474" cy="500137"/>
          </a:xfrm>
          <a:prstGeom prst="rect">
            <a:avLst/>
          </a:prstGeom>
          <a:noFill/>
        </p:spPr>
        <p:txBody>
          <a:bodyPr vert="horz" wrap="square" lIns="0" tIns="0" rIns="0" bIns="0" rtlCol="0">
            <a:spAutoFit/>
          </a:bodyPr>
          <a:lstStyle/>
          <a:p>
            <a:pPr>
              <a:lnSpc>
                <a:spcPts val="2087"/>
              </a:lnSpc>
            </a:pPr>
            <a:r>
              <a:rPr lang="en-CA" dirty="0">
                <a:solidFill>
                  <a:srgbClr val="333333"/>
                </a:solidFill>
                <a:latin typeface="Times New Roman"/>
                <a:cs typeface="Times New Roman"/>
              </a:rPr>
              <a:t>reliability of service to consumer.</a:t>
            </a:r>
          </a:p>
          <a:p>
            <a:pPr>
              <a:lnSpc>
                <a:spcPts val="1829"/>
              </a:lnSpc>
            </a:pPr>
            <a:endParaRPr lang="en-CA" sz="1555" dirty="0">
              <a:solidFill>
                <a:srgbClr val="333333"/>
              </a:solidFill>
              <a:latin typeface="Times New Roman"/>
              <a:cs typeface="Times New Roman"/>
            </a:endParaRPr>
          </a:p>
        </p:txBody>
      </p:sp>
      <p:sp>
        <p:nvSpPr>
          <p:cNvPr id="9" name="TextBox 9"/>
          <p:cNvSpPr txBox="1"/>
          <p:nvPr/>
        </p:nvSpPr>
        <p:spPr>
          <a:xfrm>
            <a:off x="2090697" y="3181190"/>
            <a:ext cx="65724" cy="518027"/>
          </a:xfrm>
          <a:prstGeom prst="rect">
            <a:avLst/>
          </a:prstGeom>
          <a:noFill/>
        </p:spPr>
        <p:txBody>
          <a:bodyPr vert="horz" wrap="none" lIns="0" tIns="0" rIns="0" bIns="0" rtlCol="0">
            <a:spAutoFit/>
          </a:bodyPr>
          <a:lstStyle/>
          <a:p>
            <a:pPr>
              <a:lnSpc>
                <a:spcPts val="2087"/>
              </a:lnSpc>
            </a:pPr>
            <a:r>
              <a:rPr lang="en-CA" sz="1555">
                <a:solidFill>
                  <a:srgbClr val="333333"/>
                </a:solidFill>
                <a:latin typeface="Times New Roman"/>
                <a:cs typeface="Times New Roman"/>
              </a:rPr>
              <a:t>-</a:t>
            </a:r>
          </a:p>
          <a:p>
            <a:pPr>
              <a:lnSpc>
                <a:spcPts val="2087"/>
              </a:lnSpc>
            </a:pPr>
            <a:endParaRPr lang="en-CA" sz="1555">
              <a:solidFill>
                <a:srgbClr val="333333"/>
              </a:solidFill>
              <a:latin typeface="Times New Roman"/>
              <a:cs typeface="Times New Roman"/>
            </a:endParaRPr>
          </a:p>
        </p:txBody>
      </p:sp>
      <p:sp>
        <p:nvSpPr>
          <p:cNvPr id="10" name="TextBox 10"/>
          <p:cNvSpPr txBox="1"/>
          <p:nvPr/>
        </p:nvSpPr>
        <p:spPr>
          <a:xfrm>
            <a:off x="2448005" y="3181190"/>
            <a:ext cx="4230325" cy="518027"/>
          </a:xfrm>
          <a:prstGeom prst="rect">
            <a:avLst/>
          </a:prstGeom>
          <a:noFill/>
        </p:spPr>
        <p:txBody>
          <a:bodyPr vert="horz" wrap="none" lIns="0" tIns="0" rIns="0" bIns="0" rtlCol="0">
            <a:spAutoFit/>
          </a:bodyPr>
          <a:lstStyle/>
          <a:p>
            <a:pPr>
              <a:lnSpc>
                <a:spcPts val="2087"/>
              </a:lnSpc>
            </a:pPr>
            <a:r>
              <a:rPr lang="en-CA" dirty="0">
                <a:solidFill>
                  <a:srgbClr val="333333"/>
                </a:solidFill>
                <a:latin typeface="Times New Roman"/>
                <a:cs typeface="Times New Roman"/>
              </a:rPr>
              <a:t>distancing regulatory responsibilities of Govt</a:t>
            </a:r>
            <a:r>
              <a:rPr lang="en-CA" sz="1555" dirty="0">
                <a:solidFill>
                  <a:srgbClr val="333333"/>
                </a:solidFill>
                <a:latin typeface="Times New Roman"/>
                <a:cs typeface="Times New Roman"/>
              </a:rPr>
              <a:t>.</a:t>
            </a:r>
          </a:p>
          <a:p>
            <a:pPr>
              <a:lnSpc>
                <a:spcPts val="2087"/>
              </a:lnSpc>
            </a:pPr>
            <a:endParaRPr lang="en-CA" sz="1555" dirty="0">
              <a:solidFill>
                <a:srgbClr val="333333"/>
              </a:solidFill>
              <a:latin typeface="Times New Roman"/>
              <a:cs typeface="Times New Roman"/>
            </a:endParaRPr>
          </a:p>
        </p:txBody>
      </p:sp>
      <p:sp>
        <p:nvSpPr>
          <p:cNvPr id="11" name="TextBox 11"/>
          <p:cNvSpPr txBox="1"/>
          <p:nvPr/>
        </p:nvSpPr>
        <p:spPr>
          <a:xfrm>
            <a:off x="1687286" y="3561550"/>
            <a:ext cx="70532" cy="518027"/>
          </a:xfrm>
          <a:prstGeom prst="rect">
            <a:avLst/>
          </a:prstGeom>
          <a:noFill/>
        </p:spPr>
        <p:txBody>
          <a:bodyPr vert="horz" wrap="none" lIns="0" tIns="0" rIns="0" bIns="0" rtlCol="0">
            <a:spAutoFit/>
          </a:bodyPr>
          <a:lstStyle/>
          <a:p>
            <a:pPr>
              <a:lnSpc>
                <a:spcPts val="2087"/>
              </a:lnSpc>
            </a:pPr>
            <a:r>
              <a:rPr lang="en-CA" sz="1555">
                <a:solidFill>
                  <a:srgbClr val="FFFFFF"/>
                </a:solidFill>
                <a:latin typeface="Times New Roman"/>
                <a:cs typeface="Times New Roman"/>
              </a:rPr>
              <a:t>•</a:t>
            </a:r>
          </a:p>
          <a:p>
            <a:pPr>
              <a:lnSpc>
                <a:spcPts val="2087"/>
              </a:lnSpc>
            </a:pPr>
            <a:endParaRPr lang="en-CA" sz="1555">
              <a:solidFill>
                <a:srgbClr val="FFFFFF"/>
              </a:solidFill>
              <a:latin typeface="Times New Roman"/>
              <a:cs typeface="Times New Roman"/>
            </a:endParaRPr>
          </a:p>
        </p:txBody>
      </p:sp>
      <p:sp>
        <p:nvSpPr>
          <p:cNvPr id="12" name="TextBox 12"/>
          <p:cNvSpPr txBox="1"/>
          <p:nvPr/>
        </p:nvSpPr>
        <p:spPr>
          <a:xfrm>
            <a:off x="2090698" y="3561550"/>
            <a:ext cx="6282169" cy="518027"/>
          </a:xfrm>
          <a:prstGeom prst="rect">
            <a:avLst/>
          </a:prstGeom>
          <a:noFill/>
        </p:spPr>
        <p:txBody>
          <a:bodyPr vert="horz" wrap="none" lIns="0" tIns="0" rIns="0" bIns="0" rtlCol="0">
            <a:spAutoFit/>
          </a:bodyPr>
          <a:lstStyle/>
          <a:p>
            <a:pPr>
              <a:lnSpc>
                <a:spcPts val="2087"/>
              </a:lnSpc>
            </a:pPr>
            <a:r>
              <a:rPr lang="en-CA" dirty="0">
                <a:solidFill>
                  <a:srgbClr val="333333"/>
                </a:solidFill>
                <a:latin typeface="Times New Roman"/>
                <a:cs typeface="Times New Roman"/>
              </a:rPr>
              <a:t>Obviating</a:t>
            </a:r>
            <a:r>
              <a:rPr lang="en-CA" sz="1555" dirty="0">
                <a:solidFill>
                  <a:srgbClr val="333333"/>
                </a:solidFill>
                <a:latin typeface="Times New Roman"/>
                <a:cs typeface="Times New Roman"/>
              </a:rPr>
              <a:t> </a:t>
            </a:r>
            <a:r>
              <a:rPr lang="en-CA" dirty="0">
                <a:solidFill>
                  <a:srgbClr val="333333"/>
                </a:solidFill>
                <a:latin typeface="Times New Roman"/>
                <a:cs typeface="Times New Roman"/>
              </a:rPr>
              <a:t>need for individual States to enact their own reform laws.</a:t>
            </a:r>
          </a:p>
          <a:p>
            <a:pPr>
              <a:lnSpc>
                <a:spcPts val="2087"/>
              </a:lnSpc>
            </a:pPr>
            <a:endParaRPr lang="en-CA" sz="1555" dirty="0">
              <a:solidFill>
                <a:srgbClr val="333333"/>
              </a:solidFill>
              <a:latin typeface="Times New Roman"/>
              <a:cs typeface="Times New Roman"/>
            </a:endParaRPr>
          </a:p>
        </p:txBody>
      </p:sp>
      <p:sp>
        <p:nvSpPr>
          <p:cNvPr id="13" name="TextBox 13"/>
          <p:cNvSpPr txBox="1"/>
          <p:nvPr/>
        </p:nvSpPr>
        <p:spPr>
          <a:xfrm>
            <a:off x="1687286" y="3941910"/>
            <a:ext cx="70532" cy="518027"/>
          </a:xfrm>
          <a:prstGeom prst="rect">
            <a:avLst/>
          </a:prstGeom>
          <a:noFill/>
        </p:spPr>
        <p:txBody>
          <a:bodyPr vert="horz" wrap="none" lIns="0" tIns="0" rIns="0" bIns="0" rtlCol="0">
            <a:spAutoFit/>
          </a:bodyPr>
          <a:lstStyle/>
          <a:p>
            <a:pPr>
              <a:lnSpc>
                <a:spcPts val="2087"/>
              </a:lnSpc>
            </a:pPr>
            <a:r>
              <a:rPr lang="en-CA" sz="1555">
                <a:solidFill>
                  <a:srgbClr val="FFFFFF"/>
                </a:solidFill>
                <a:latin typeface="Times New Roman"/>
                <a:cs typeface="Times New Roman"/>
              </a:rPr>
              <a:t>•</a:t>
            </a:r>
          </a:p>
          <a:p>
            <a:pPr>
              <a:lnSpc>
                <a:spcPts val="2087"/>
              </a:lnSpc>
            </a:pPr>
            <a:endParaRPr lang="en-CA" sz="1555">
              <a:solidFill>
                <a:srgbClr val="FFFFFF"/>
              </a:solidFill>
              <a:latin typeface="Times New Roman"/>
              <a:cs typeface="Times New Roman"/>
            </a:endParaRPr>
          </a:p>
        </p:txBody>
      </p:sp>
      <p:sp>
        <p:nvSpPr>
          <p:cNvPr id="14" name="TextBox 14"/>
          <p:cNvSpPr txBox="1"/>
          <p:nvPr/>
        </p:nvSpPr>
        <p:spPr>
          <a:xfrm>
            <a:off x="2090698" y="3941910"/>
            <a:ext cx="7994240" cy="518027"/>
          </a:xfrm>
          <a:prstGeom prst="rect">
            <a:avLst/>
          </a:prstGeom>
          <a:noFill/>
        </p:spPr>
        <p:txBody>
          <a:bodyPr vert="horz" wrap="none" lIns="0" tIns="0" rIns="0" bIns="0" rtlCol="0">
            <a:spAutoFit/>
          </a:bodyPr>
          <a:lstStyle/>
          <a:p>
            <a:pPr>
              <a:lnSpc>
                <a:spcPts val="2087"/>
              </a:lnSpc>
            </a:pPr>
            <a:r>
              <a:rPr lang="en-CA" sz="1555" dirty="0">
                <a:solidFill>
                  <a:srgbClr val="333333"/>
                </a:solidFill>
                <a:latin typeface="Times New Roman"/>
                <a:cs typeface="Times New Roman"/>
              </a:rPr>
              <a:t>R</a:t>
            </a:r>
            <a:r>
              <a:rPr lang="en-CA" dirty="0">
                <a:solidFill>
                  <a:srgbClr val="333333"/>
                </a:solidFill>
                <a:latin typeface="Times New Roman"/>
                <a:cs typeface="Times New Roman"/>
              </a:rPr>
              <a:t>equirement of introducing newer concepts like power trading, open access, Appellate</a:t>
            </a:r>
          </a:p>
          <a:p>
            <a:pPr>
              <a:lnSpc>
                <a:spcPts val="2087"/>
              </a:lnSpc>
            </a:pPr>
            <a:endParaRPr lang="en-CA" sz="1555" dirty="0">
              <a:solidFill>
                <a:srgbClr val="333333"/>
              </a:solidFill>
              <a:latin typeface="Times New Roman"/>
              <a:cs typeface="Times New Roman"/>
            </a:endParaRPr>
          </a:p>
        </p:txBody>
      </p:sp>
      <p:sp>
        <p:nvSpPr>
          <p:cNvPr id="15" name="TextBox 15"/>
          <p:cNvSpPr txBox="1"/>
          <p:nvPr/>
        </p:nvSpPr>
        <p:spPr>
          <a:xfrm>
            <a:off x="2134009" y="4188463"/>
            <a:ext cx="1118768" cy="461665"/>
          </a:xfrm>
          <a:prstGeom prst="rect">
            <a:avLst/>
          </a:prstGeom>
          <a:noFill/>
        </p:spPr>
        <p:txBody>
          <a:bodyPr vert="horz" wrap="none" lIns="0" tIns="0" rIns="0" bIns="0" rtlCol="0">
            <a:spAutoFit/>
          </a:bodyPr>
          <a:lstStyle/>
          <a:p>
            <a:pPr>
              <a:lnSpc>
                <a:spcPts val="1815"/>
              </a:lnSpc>
            </a:pPr>
            <a:r>
              <a:rPr lang="en-CA" dirty="0">
                <a:solidFill>
                  <a:srgbClr val="333333"/>
                </a:solidFill>
                <a:latin typeface="Times New Roman"/>
                <a:cs typeface="Times New Roman"/>
              </a:rPr>
              <a:t>Tribunal</a:t>
            </a:r>
            <a:r>
              <a:rPr lang="en-CA" sz="1555" dirty="0">
                <a:solidFill>
                  <a:srgbClr val="333333"/>
                </a:solidFill>
                <a:latin typeface="Times New Roman"/>
                <a:cs typeface="Times New Roman"/>
              </a:rPr>
              <a:t> etc.</a:t>
            </a:r>
          </a:p>
          <a:p>
            <a:pPr>
              <a:lnSpc>
                <a:spcPts val="1815"/>
              </a:lnSpc>
            </a:pPr>
            <a:endParaRPr lang="en-CA" sz="1555" dirty="0">
              <a:solidFill>
                <a:srgbClr val="333333"/>
              </a:solidFill>
              <a:latin typeface="Times New Roman"/>
              <a:cs typeface="Times New Roman"/>
            </a:endParaRPr>
          </a:p>
        </p:txBody>
      </p:sp>
      <p:sp>
        <p:nvSpPr>
          <p:cNvPr id="16" name="TextBox 16"/>
          <p:cNvSpPr txBox="1"/>
          <p:nvPr/>
        </p:nvSpPr>
        <p:spPr>
          <a:xfrm>
            <a:off x="1687286" y="4564316"/>
            <a:ext cx="70532" cy="518027"/>
          </a:xfrm>
          <a:prstGeom prst="rect">
            <a:avLst/>
          </a:prstGeom>
          <a:noFill/>
        </p:spPr>
        <p:txBody>
          <a:bodyPr vert="horz" wrap="none" lIns="0" tIns="0" rIns="0" bIns="0" rtlCol="0">
            <a:spAutoFit/>
          </a:bodyPr>
          <a:lstStyle/>
          <a:p>
            <a:pPr>
              <a:lnSpc>
                <a:spcPts val="2087"/>
              </a:lnSpc>
            </a:pPr>
            <a:r>
              <a:rPr lang="en-CA" sz="1555">
                <a:solidFill>
                  <a:srgbClr val="FFFFFF"/>
                </a:solidFill>
                <a:latin typeface="Times New Roman"/>
                <a:cs typeface="Times New Roman"/>
              </a:rPr>
              <a:t>•</a:t>
            </a:r>
          </a:p>
          <a:p>
            <a:pPr>
              <a:lnSpc>
                <a:spcPts val="2087"/>
              </a:lnSpc>
            </a:pPr>
            <a:endParaRPr lang="en-CA" sz="1555">
              <a:solidFill>
                <a:srgbClr val="FFFFFF"/>
              </a:solidFill>
              <a:latin typeface="Times New Roman"/>
              <a:cs typeface="Times New Roman"/>
            </a:endParaRPr>
          </a:p>
        </p:txBody>
      </p:sp>
      <p:sp>
        <p:nvSpPr>
          <p:cNvPr id="17" name="TextBox 17"/>
          <p:cNvSpPr txBox="1"/>
          <p:nvPr/>
        </p:nvSpPr>
        <p:spPr>
          <a:xfrm>
            <a:off x="2090698" y="4564316"/>
            <a:ext cx="3436838" cy="538609"/>
          </a:xfrm>
          <a:prstGeom prst="rect">
            <a:avLst/>
          </a:prstGeom>
          <a:noFill/>
        </p:spPr>
        <p:txBody>
          <a:bodyPr vert="horz" wrap="none" lIns="0" tIns="0" rIns="0" bIns="0" rtlCol="0">
            <a:spAutoFit/>
          </a:bodyPr>
          <a:lstStyle/>
          <a:p>
            <a:pPr>
              <a:lnSpc>
                <a:spcPts val="2087"/>
              </a:lnSpc>
            </a:pPr>
            <a:r>
              <a:rPr lang="en-CA" dirty="0">
                <a:solidFill>
                  <a:srgbClr val="333333"/>
                </a:solidFill>
                <a:latin typeface="Times New Roman"/>
                <a:cs typeface="Times New Roman"/>
              </a:rPr>
              <a:t>Special provision for the Rural areas.</a:t>
            </a:r>
          </a:p>
          <a:p>
            <a:pPr>
              <a:lnSpc>
                <a:spcPts val="2087"/>
              </a:lnSpc>
            </a:pPr>
            <a:endParaRPr lang="en-CA" sz="1555" dirty="0">
              <a:solidFill>
                <a:srgbClr val="333333"/>
              </a:solidFill>
              <a:latin typeface="Times New Roman"/>
              <a:cs typeface="Times New Roman"/>
            </a:endParaRPr>
          </a:p>
        </p:txBody>
      </p:sp>
      <p:sp>
        <p:nvSpPr>
          <p:cNvPr id="19" name="TextBox 19"/>
          <p:cNvSpPr txBox="1"/>
          <p:nvPr/>
        </p:nvSpPr>
        <p:spPr>
          <a:xfrm>
            <a:off x="10619975" y="5958968"/>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17</a:t>
            </a:r>
          </a:p>
          <a:p>
            <a:pPr>
              <a:lnSpc>
                <a:spcPts val="835"/>
              </a:lnSpc>
            </a:pPr>
            <a:endParaRPr lang="en-CA" sz="719">
              <a:solidFill>
                <a:srgbClr val="595959"/>
              </a:solidFill>
              <a:latin typeface="Times New Roman"/>
              <a:cs typeface="Times New Roman"/>
            </a:endParaRPr>
          </a:p>
        </p:txBody>
      </p:sp>
    </p:spTree>
    <p:extLst>
      <p:ext uri="{BB962C8B-B14F-4D97-AF65-F5344CB8AC3E}">
        <p14:creationId xmlns:p14="http://schemas.microsoft.com/office/powerpoint/2010/main" val="2339190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14" name="TextBox 2"/>
          <p:cNvSpPr txBox="1"/>
          <p:nvPr/>
        </p:nvSpPr>
        <p:spPr>
          <a:xfrm>
            <a:off x="3923340" y="899032"/>
            <a:ext cx="4385816" cy="846386"/>
          </a:xfrm>
          <a:prstGeom prst="rect">
            <a:avLst/>
          </a:prstGeom>
          <a:noFill/>
        </p:spPr>
        <p:txBody>
          <a:bodyPr vert="horz" wrap="none" lIns="0" tIns="0" rIns="0" bIns="0" rtlCol="0">
            <a:spAutoFit/>
          </a:bodyPr>
          <a:lstStyle/>
          <a:p>
            <a:pPr>
              <a:lnSpc>
                <a:spcPts val="3286"/>
              </a:lnSpc>
            </a:pPr>
            <a:r>
              <a:rPr lang="en-CA" sz="2864">
                <a:solidFill>
                  <a:srgbClr val="FFFFFF"/>
                </a:solidFill>
                <a:latin typeface="Times New Roman"/>
                <a:cs typeface="Times New Roman"/>
              </a:rPr>
              <a:t>Click to edit Master title style</a:t>
            </a:r>
          </a:p>
          <a:p>
            <a:pPr>
              <a:lnSpc>
                <a:spcPts val="3286"/>
              </a:lnSpc>
            </a:pPr>
            <a:endParaRPr lang="en-CA" sz="2864">
              <a:solidFill>
                <a:srgbClr val="000000"/>
              </a:solidFill>
            </a:endParaRPr>
          </a:p>
        </p:txBody>
      </p:sp>
      <p:sp>
        <p:nvSpPr>
          <p:cNvPr id="3" name="TextBox 3"/>
          <p:cNvSpPr txBox="1"/>
          <p:nvPr/>
        </p:nvSpPr>
        <p:spPr>
          <a:xfrm>
            <a:off x="1249295" y="731520"/>
            <a:ext cx="9693409" cy="795089"/>
          </a:xfrm>
          <a:prstGeom prst="rect">
            <a:avLst/>
          </a:prstGeom>
          <a:solidFill>
            <a:srgbClr val="FFC000"/>
          </a:solidFill>
          <a:ln>
            <a:solidFill>
              <a:srgbClr val="FF0000"/>
            </a:solidFill>
          </a:ln>
        </p:spPr>
        <p:txBody>
          <a:bodyPr vert="horz" wrap="square" lIns="0" tIns="0" rIns="0" bIns="0" rtlCol="0">
            <a:spAutoFit/>
          </a:bodyPr>
          <a:lstStyle/>
          <a:p>
            <a:pPr>
              <a:lnSpc>
                <a:spcPts val="3145"/>
              </a:lnSpc>
            </a:pPr>
            <a:endParaRPr lang="en-CA" sz="4000" dirty="0">
              <a:solidFill>
                <a:srgbClr val="FF0000"/>
              </a:solidFill>
              <a:latin typeface="Times New Roman"/>
              <a:cs typeface="Times New Roman"/>
            </a:endParaRPr>
          </a:p>
          <a:p>
            <a:pPr>
              <a:lnSpc>
                <a:spcPts val="3145"/>
              </a:lnSpc>
            </a:pPr>
            <a:r>
              <a:rPr lang="en-CA" sz="4000" dirty="0">
                <a:solidFill>
                  <a:srgbClr val="FF0000"/>
                </a:solidFill>
                <a:latin typeface="Times New Roman"/>
                <a:cs typeface="Times New Roman"/>
              </a:rPr>
              <a:t>ELECTRICITY ACT 2003</a:t>
            </a:r>
            <a:endParaRPr lang="en-CA" sz="3507" dirty="0">
              <a:solidFill>
                <a:srgbClr val="FF0000"/>
              </a:solidFill>
            </a:endParaRPr>
          </a:p>
        </p:txBody>
      </p:sp>
      <p:sp>
        <p:nvSpPr>
          <p:cNvPr id="4" name="TextBox 4"/>
          <p:cNvSpPr txBox="1"/>
          <p:nvPr/>
        </p:nvSpPr>
        <p:spPr>
          <a:xfrm>
            <a:off x="1491343" y="2097742"/>
            <a:ext cx="8235973" cy="564257"/>
          </a:xfrm>
          <a:prstGeom prst="rect">
            <a:avLst/>
          </a:prstGeom>
          <a:noFill/>
        </p:spPr>
        <p:txBody>
          <a:bodyPr vert="horz" wrap="none" lIns="0" tIns="0" rIns="0" bIns="0" rtlCol="0">
            <a:spAutoFit/>
          </a:bodyPr>
          <a:lstStyle/>
          <a:p>
            <a:pPr>
              <a:lnSpc>
                <a:spcPts val="2192"/>
              </a:lnSpc>
            </a:pPr>
            <a:r>
              <a:rPr lang="en-CA" sz="1905" dirty="0">
                <a:solidFill>
                  <a:srgbClr val="000000"/>
                </a:solidFill>
                <a:latin typeface="Times New Roman"/>
                <a:cs typeface="Times New Roman"/>
              </a:rPr>
              <a:t>• The Act creates a liberal and progressive framework for power sector development</a:t>
            </a:r>
          </a:p>
          <a:p>
            <a:pPr>
              <a:lnSpc>
                <a:spcPts val="2192"/>
              </a:lnSpc>
            </a:pPr>
            <a:endParaRPr lang="en-CA" sz="1905" dirty="0">
              <a:solidFill>
                <a:srgbClr val="000000"/>
              </a:solidFill>
            </a:endParaRPr>
          </a:p>
        </p:txBody>
      </p:sp>
      <p:sp>
        <p:nvSpPr>
          <p:cNvPr id="5" name="TextBox 5"/>
          <p:cNvSpPr txBox="1"/>
          <p:nvPr/>
        </p:nvSpPr>
        <p:spPr>
          <a:xfrm>
            <a:off x="1491343" y="2443523"/>
            <a:ext cx="7611058" cy="946156"/>
          </a:xfrm>
          <a:prstGeom prst="rect">
            <a:avLst/>
          </a:prstGeom>
          <a:noFill/>
        </p:spPr>
        <p:txBody>
          <a:bodyPr vert="horz" wrap="none" lIns="0" tIns="0" rIns="0" bIns="0" rtlCol="0">
            <a:spAutoFit/>
          </a:bodyPr>
          <a:lstStyle/>
          <a:p>
            <a:pPr>
              <a:lnSpc>
                <a:spcPts val="2541"/>
              </a:lnSpc>
            </a:pPr>
            <a:r>
              <a:rPr lang="en-CA" sz="1905" dirty="0">
                <a:solidFill>
                  <a:srgbClr val="000000"/>
                </a:solidFill>
                <a:latin typeface="Times New Roman"/>
                <a:cs typeface="Times New Roman"/>
              </a:rPr>
              <a:t>• It facilitates investment by creating competitive environment, and reforming</a:t>
            </a:r>
            <a:r>
              <a:rPr lang="en-CA" sz="1905" dirty="0">
                <a:solidFill>
                  <a:srgbClr val="000000"/>
                </a:solidFill>
                <a:latin typeface="Times New Roman"/>
              </a:rPr>
              <a:t/>
            </a:r>
            <a:br>
              <a:rPr lang="en-CA" sz="1905" dirty="0">
                <a:solidFill>
                  <a:srgbClr val="000000"/>
                </a:solidFill>
                <a:latin typeface="Times New Roman"/>
              </a:rPr>
            </a:br>
            <a:r>
              <a:rPr lang="en-CA" sz="1905" dirty="0">
                <a:solidFill>
                  <a:srgbClr val="000000"/>
                </a:solidFill>
                <a:latin typeface="Times New Roman"/>
                <a:cs typeface="Times New Roman"/>
              </a:rPr>
              <a:t>distribution segment of power industry</a:t>
            </a:r>
          </a:p>
          <a:p>
            <a:pPr>
              <a:lnSpc>
                <a:spcPts val="2541"/>
              </a:lnSpc>
            </a:pPr>
            <a:endParaRPr lang="en-CA" sz="1905" dirty="0">
              <a:solidFill>
                <a:srgbClr val="000000"/>
              </a:solidFill>
            </a:endParaRPr>
          </a:p>
        </p:txBody>
      </p:sp>
      <p:sp>
        <p:nvSpPr>
          <p:cNvPr id="6" name="TextBox 6"/>
          <p:cNvSpPr txBox="1"/>
          <p:nvPr/>
        </p:nvSpPr>
        <p:spPr>
          <a:xfrm>
            <a:off x="1491343" y="3181190"/>
            <a:ext cx="3464090" cy="564257"/>
          </a:xfrm>
          <a:prstGeom prst="rect">
            <a:avLst/>
          </a:prstGeom>
          <a:noFill/>
        </p:spPr>
        <p:txBody>
          <a:bodyPr vert="horz" wrap="none" lIns="0" tIns="0" rIns="0" bIns="0" rtlCol="0">
            <a:spAutoFit/>
          </a:bodyPr>
          <a:lstStyle/>
          <a:p>
            <a:pPr>
              <a:lnSpc>
                <a:spcPts val="2192"/>
              </a:lnSpc>
            </a:pPr>
            <a:r>
              <a:rPr lang="en-CA" sz="1905">
                <a:solidFill>
                  <a:srgbClr val="000000"/>
                </a:solidFill>
                <a:latin typeface="Times New Roman"/>
                <a:cs typeface="Times New Roman"/>
              </a:rPr>
              <a:t>• Entry barriers removed/reduced :-</a:t>
            </a:r>
          </a:p>
          <a:p>
            <a:pPr>
              <a:lnSpc>
                <a:spcPts val="2192"/>
              </a:lnSpc>
            </a:pPr>
            <a:endParaRPr lang="en-CA" sz="1905">
              <a:solidFill>
                <a:srgbClr val="000000"/>
              </a:solidFill>
            </a:endParaRPr>
          </a:p>
        </p:txBody>
      </p:sp>
      <p:sp>
        <p:nvSpPr>
          <p:cNvPr id="7" name="TextBox 7"/>
          <p:cNvSpPr txBox="1"/>
          <p:nvPr/>
        </p:nvSpPr>
        <p:spPr>
          <a:xfrm>
            <a:off x="1491343" y="3526972"/>
            <a:ext cx="8197757" cy="946156"/>
          </a:xfrm>
          <a:prstGeom prst="rect">
            <a:avLst/>
          </a:prstGeom>
          <a:noFill/>
        </p:spPr>
        <p:txBody>
          <a:bodyPr vert="horz" wrap="none" lIns="0" tIns="0" rIns="0" bIns="0" rtlCol="0">
            <a:spAutoFit/>
          </a:bodyPr>
          <a:lstStyle/>
          <a:p>
            <a:pPr>
              <a:lnSpc>
                <a:spcPts val="2541"/>
              </a:lnSpc>
            </a:pPr>
            <a:r>
              <a:rPr lang="en-CA" sz="1905" dirty="0">
                <a:solidFill>
                  <a:srgbClr val="000000"/>
                </a:solidFill>
                <a:latin typeface="Times New Roman"/>
                <a:cs typeface="Times New Roman"/>
              </a:rPr>
              <a:t>• Generation de - licensed, freed from all controls for thermal, with some checks for</a:t>
            </a:r>
            <a:r>
              <a:rPr lang="en-CA" sz="1905" dirty="0">
                <a:solidFill>
                  <a:srgbClr val="000000"/>
                </a:solidFill>
                <a:latin typeface="Times New Roman"/>
              </a:rPr>
              <a:t/>
            </a:r>
            <a:br>
              <a:rPr lang="en-CA" sz="1905" dirty="0">
                <a:solidFill>
                  <a:srgbClr val="000000"/>
                </a:solidFill>
                <a:latin typeface="Times New Roman"/>
              </a:rPr>
            </a:br>
            <a:r>
              <a:rPr lang="en-CA" sz="1905" dirty="0">
                <a:solidFill>
                  <a:srgbClr val="000000"/>
                </a:solidFill>
                <a:latin typeface="Times New Roman"/>
                <a:cs typeface="Times New Roman"/>
              </a:rPr>
              <a:t>hydro</a:t>
            </a:r>
          </a:p>
          <a:p>
            <a:pPr>
              <a:lnSpc>
                <a:spcPts val="2541"/>
              </a:lnSpc>
            </a:pPr>
            <a:endParaRPr lang="en-CA" sz="1905" dirty="0">
              <a:solidFill>
                <a:srgbClr val="000000"/>
              </a:solidFill>
            </a:endParaRPr>
          </a:p>
        </p:txBody>
      </p:sp>
      <p:sp>
        <p:nvSpPr>
          <p:cNvPr id="8" name="TextBox 8"/>
          <p:cNvSpPr txBox="1"/>
          <p:nvPr/>
        </p:nvSpPr>
        <p:spPr>
          <a:xfrm>
            <a:off x="1491343" y="4264639"/>
            <a:ext cx="5440592" cy="564257"/>
          </a:xfrm>
          <a:prstGeom prst="rect">
            <a:avLst/>
          </a:prstGeom>
          <a:noFill/>
        </p:spPr>
        <p:txBody>
          <a:bodyPr vert="horz" wrap="none" lIns="0" tIns="0" rIns="0" bIns="0" rtlCol="0">
            <a:spAutoFit/>
          </a:bodyPr>
          <a:lstStyle/>
          <a:p>
            <a:pPr>
              <a:lnSpc>
                <a:spcPts val="2192"/>
              </a:lnSpc>
            </a:pPr>
            <a:r>
              <a:rPr lang="en-CA" sz="1905">
                <a:solidFill>
                  <a:srgbClr val="000000"/>
                </a:solidFill>
                <a:latin typeface="Times New Roman"/>
                <a:cs typeface="Times New Roman"/>
              </a:rPr>
              <a:t>•Freedom to captive generation including group captive</a:t>
            </a:r>
          </a:p>
          <a:p>
            <a:pPr>
              <a:lnSpc>
                <a:spcPts val="2192"/>
              </a:lnSpc>
            </a:pPr>
            <a:endParaRPr lang="en-CA" sz="1905">
              <a:solidFill>
                <a:srgbClr val="000000"/>
              </a:solidFill>
            </a:endParaRPr>
          </a:p>
        </p:txBody>
      </p:sp>
      <p:sp>
        <p:nvSpPr>
          <p:cNvPr id="9" name="TextBox 9"/>
          <p:cNvSpPr txBox="1"/>
          <p:nvPr/>
        </p:nvSpPr>
        <p:spPr>
          <a:xfrm>
            <a:off x="1491343" y="4644999"/>
            <a:ext cx="4565352" cy="564257"/>
          </a:xfrm>
          <a:prstGeom prst="rect">
            <a:avLst/>
          </a:prstGeom>
          <a:noFill/>
        </p:spPr>
        <p:txBody>
          <a:bodyPr vert="horz" wrap="none" lIns="0" tIns="0" rIns="0" bIns="0" rtlCol="0">
            <a:spAutoFit/>
          </a:bodyPr>
          <a:lstStyle/>
          <a:p>
            <a:pPr>
              <a:lnSpc>
                <a:spcPts val="2192"/>
              </a:lnSpc>
            </a:pPr>
            <a:r>
              <a:rPr lang="en-CA" sz="1905" dirty="0">
                <a:solidFill>
                  <a:srgbClr val="000000"/>
                </a:solidFill>
                <a:latin typeface="Times New Roman"/>
                <a:cs typeface="Times New Roman"/>
              </a:rPr>
              <a:t>•Recognizes trading as an independent activity</a:t>
            </a:r>
          </a:p>
          <a:p>
            <a:pPr>
              <a:lnSpc>
                <a:spcPts val="2192"/>
              </a:lnSpc>
            </a:pPr>
            <a:endParaRPr lang="en-CA" sz="1905" dirty="0">
              <a:solidFill>
                <a:srgbClr val="000000"/>
              </a:solidFill>
            </a:endParaRPr>
          </a:p>
        </p:txBody>
      </p:sp>
      <p:sp>
        <p:nvSpPr>
          <p:cNvPr id="10" name="TextBox 10"/>
          <p:cNvSpPr txBox="1"/>
          <p:nvPr/>
        </p:nvSpPr>
        <p:spPr>
          <a:xfrm>
            <a:off x="1491343" y="5025358"/>
            <a:ext cx="3800720" cy="564257"/>
          </a:xfrm>
          <a:prstGeom prst="rect">
            <a:avLst/>
          </a:prstGeom>
          <a:noFill/>
        </p:spPr>
        <p:txBody>
          <a:bodyPr vert="horz" wrap="none" lIns="0" tIns="0" rIns="0" bIns="0" rtlCol="0">
            <a:spAutoFit/>
          </a:bodyPr>
          <a:lstStyle/>
          <a:p>
            <a:pPr>
              <a:lnSpc>
                <a:spcPts val="2192"/>
              </a:lnSpc>
            </a:pPr>
            <a:r>
              <a:rPr lang="en-CA" sz="1905" dirty="0">
                <a:solidFill>
                  <a:srgbClr val="000000"/>
                </a:solidFill>
                <a:latin typeface="Times New Roman"/>
                <a:cs typeface="Times New Roman"/>
              </a:rPr>
              <a:t>•Mandates open access in transmission</a:t>
            </a:r>
          </a:p>
          <a:p>
            <a:pPr>
              <a:lnSpc>
                <a:spcPts val="2192"/>
              </a:lnSpc>
            </a:pPr>
            <a:endParaRPr lang="en-CA" sz="1905" dirty="0">
              <a:solidFill>
                <a:srgbClr val="000000"/>
              </a:solidFill>
            </a:endParaRPr>
          </a:p>
        </p:txBody>
      </p:sp>
      <p:sp>
        <p:nvSpPr>
          <p:cNvPr id="11" name="TextBox 11"/>
          <p:cNvSpPr txBox="1"/>
          <p:nvPr/>
        </p:nvSpPr>
        <p:spPr>
          <a:xfrm>
            <a:off x="7473363" y="5486401"/>
            <a:ext cx="894476" cy="333425"/>
          </a:xfrm>
          <a:prstGeom prst="rect">
            <a:avLst/>
          </a:prstGeom>
          <a:noFill/>
        </p:spPr>
        <p:txBody>
          <a:bodyPr vert="horz" wrap="none" lIns="0" tIns="0" rIns="0" bIns="0" rtlCol="0">
            <a:spAutoFit/>
          </a:bodyPr>
          <a:lstStyle/>
          <a:p>
            <a:pPr>
              <a:lnSpc>
                <a:spcPts val="1252"/>
              </a:lnSpc>
            </a:pPr>
            <a:r>
              <a:rPr lang="en-CA" sz="1111" dirty="0" smtClean="0">
                <a:solidFill>
                  <a:srgbClr val="000000"/>
                </a:solidFill>
                <a:latin typeface="Times New Roman"/>
                <a:cs typeface="Times New Roman"/>
              </a:rPr>
              <a:t>…</a:t>
            </a:r>
            <a:r>
              <a:rPr lang="en-CA" sz="2400" dirty="0" err="1" smtClean="0">
                <a:solidFill>
                  <a:srgbClr val="000000"/>
                </a:solidFill>
                <a:latin typeface="Times New Roman"/>
                <a:cs typeface="Times New Roman"/>
              </a:rPr>
              <a:t>Contd</a:t>
            </a:r>
            <a:endParaRPr lang="en-CA" sz="2400" dirty="0">
              <a:solidFill>
                <a:srgbClr val="000000"/>
              </a:solidFill>
              <a:latin typeface="Times New Roman"/>
              <a:cs typeface="Times New Roman"/>
            </a:endParaRPr>
          </a:p>
          <a:p>
            <a:pPr>
              <a:lnSpc>
                <a:spcPts val="1252"/>
              </a:lnSpc>
            </a:pPr>
            <a:endParaRPr lang="en-CA" sz="1111" dirty="0">
              <a:solidFill>
                <a:srgbClr val="000000"/>
              </a:solidFill>
            </a:endParaRPr>
          </a:p>
        </p:txBody>
      </p:sp>
      <p:sp>
        <p:nvSpPr>
          <p:cNvPr id="13" name="TextBox 13"/>
          <p:cNvSpPr txBox="1"/>
          <p:nvPr/>
        </p:nvSpPr>
        <p:spPr>
          <a:xfrm>
            <a:off x="10619975" y="5958968"/>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18</a:t>
            </a:r>
          </a:p>
          <a:p>
            <a:pPr>
              <a:lnSpc>
                <a:spcPts val="835"/>
              </a:lnSpc>
            </a:pPr>
            <a:endParaRPr lang="en-CA" sz="719">
              <a:solidFill>
                <a:srgbClr val="595959"/>
              </a:solidFill>
              <a:latin typeface="Times New Roman"/>
              <a:cs typeface="Times New Roman"/>
            </a:endParaRPr>
          </a:p>
        </p:txBody>
      </p:sp>
    </p:spTree>
    <p:extLst>
      <p:ext uri="{BB962C8B-B14F-4D97-AF65-F5344CB8AC3E}">
        <p14:creationId xmlns:p14="http://schemas.microsoft.com/office/powerpoint/2010/main" val="3341576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9" name="TextBox 2"/>
          <p:cNvSpPr txBox="1"/>
          <p:nvPr/>
        </p:nvSpPr>
        <p:spPr>
          <a:xfrm>
            <a:off x="3923340" y="899032"/>
            <a:ext cx="4385816" cy="846386"/>
          </a:xfrm>
          <a:prstGeom prst="rect">
            <a:avLst/>
          </a:prstGeom>
          <a:noFill/>
        </p:spPr>
        <p:txBody>
          <a:bodyPr vert="horz" wrap="none" lIns="0" tIns="0" rIns="0" bIns="0" rtlCol="0">
            <a:spAutoFit/>
          </a:bodyPr>
          <a:lstStyle/>
          <a:p>
            <a:pPr>
              <a:lnSpc>
                <a:spcPts val="3286"/>
              </a:lnSpc>
            </a:pPr>
            <a:r>
              <a:rPr lang="en-CA" sz="2864">
                <a:solidFill>
                  <a:srgbClr val="FFFFFF"/>
                </a:solidFill>
                <a:latin typeface="Times New Roman"/>
                <a:cs typeface="Times New Roman"/>
              </a:rPr>
              <a:t>Click to edit Master title style</a:t>
            </a:r>
          </a:p>
          <a:p>
            <a:pPr>
              <a:lnSpc>
                <a:spcPts val="3286"/>
              </a:lnSpc>
            </a:pPr>
            <a:endParaRPr lang="en-CA" sz="2864">
              <a:solidFill>
                <a:srgbClr val="000000"/>
              </a:solidFill>
            </a:endParaRPr>
          </a:p>
        </p:txBody>
      </p:sp>
      <p:sp>
        <p:nvSpPr>
          <p:cNvPr id="3" name="TextBox 3"/>
          <p:cNvSpPr txBox="1"/>
          <p:nvPr/>
        </p:nvSpPr>
        <p:spPr>
          <a:xfrm>
            <a:off x="1249296" y="818147"/>
            <a:ext cx="9693408" cy="795089"/>
          </a:xfrm>
          <a:prstGeom prst="rect">
            <a:avLst/>
          </a:prstGeom>
          <a:solidFill>
            <a:srgbClr val="FFC000"/>
          </a:solidFill>
          <a:ln>
            <a:solidFill>
              <a:srgbClr val="FF0000"/>
            </a:solidFill>
          </a:ln>
        </p:spPr>
        <p:txBody>
          <a:bodyPr vert="horz" wrap="square" lIns="0" tIns="0" rIns="0" bIns="0" rtlCol="0">
            <a:spAutoFit/>
          </a:bodyPr>
          <a:lstStyle/>
          <a:p>
            <a:pPr>
              <a:lnSpc>
                <a:spcPts val="3145"/>
              </a:lnSpc>
            </a:pPr>
            <a:endParaRPr lang="en-CA" sz="4000" dirty="0">
              <a:solidFill>
                <a:srgbClr val="C00000"/>
              </a:solidFill>
              <a:latin typeface="Times New Roman"/>
              <a:cs typeface="Times New Roman"/>
            </a:endParaRPr>
          </a:p>
          <a:p>
            <a:pPr>
              <a:lnSpc>
                <a:spcPts val="3145"/>
              </a:lnSpc>
            </a:pPr>
            <a:r>
              <a:rPr lang="en-CA" sz="4000" dirty="0">
                <a:solidFill>
                  <a:srgbClr val="FF0000"/>
                </a:solidFill>
                <a:latin typeface="Times New Roman"/>
                <a:cs typeface="Times New Roman"/>
              </a:rPr>
              <a:t>    ELECTRICITY ACT 2003</a:t>
            </a:r>
            <a:endParaRPr lang="en-CA" sz="3507" dirty="0">
              <a:solidFill>
                <a:srgbClr val="FF0000"/>
              </a:solidFill>
            </a:endParaRPr>
          </a:p>
        </p:txBody>
      </p:sp>
      <p:sp>
        <p:nvSpPr>
          <p:cNvPr id="4" name="TextBox 4"/>
          <p:cNvSpPr txBox="1"/>
          <p:nvPr/>
        </p:nvSpPr>
        <p:spPr>
          <a:xfrm>
            <a:off x="1491343" y="2063163"/>
            <a:ext cx="8491492" cy="946156"/>
          </a:xfrm>
          <a:prstGeom prst="rect">
            <a:avLst/>
          </a:prstGeom>
          <a:noFill/>
        </p:spPr>
        <p:txBody>
          <a:bodyPr vert="horz" wrap="none" lIns="0" tIns="0" rIns="0" bIns="0" rtlCol="0">
            <a:spAutoFit/>
          </a:bodyPr>
          <a:lstStyle/>
          <a:p>
            <a:pPr>
              <a:lnSpc>
                <a:spcPts val="2541"/>
              </a:lnSpc>
            </a:pPr>
            <a:r>
              <a:rPr lang="en-CA" sz="1905" dirty="0">
                <a:solidFill>
                  <a:srgbClr val="000000"/>
                </a:solidFill>
                <a:latin typeface="Times New Roman"/>
                <a:cs typeface="Times New Roman"/>
              </a:rPr>
              <a:t>•Open access to consumers above 1 MW within five years commencing from 27th  Jan</a:t>
            </a:r>
            <a:r>
              <a:rPr lang="en-CA" sz="1905" dirty="0">
                <a:solidFill>
                  <a:srgbClr val="000000"/>
                </a:solidFill>
                <a:latin typeface="Times New Roman"/>
              </a:rPr>
              <a:t/>
            </a:r>
            <a:br>
              <a:rPr lang="en-CA" sz="1905" dirty="0">
                <a:solidFill>
                  <a:srgbClr val="000000"/>
                </a:solidFill>
                <a:latin typeface="Times New Roman"/>
              </a:rPr>
            </a:br>
            <a:r>
              <a:rPr lang="en-CA" sz="1905" dirty="0">
                <a:solidFill>
                  <a:srgbClr val="000000"/>
                </a:solidFill>
                <a:latin typeface="Times New Roman"/>
                <a:cs typeface="Times New Roman"/>
              </a:rPr>
              <a:t>2004 (date of enforcement of amendment to Electricity  Act)</a:t>
            </a:r>
          </a:p>
          <a:p>
            <a:pPr>
              <a:lnSpc>
                <a:spcPts val="2541"/>
              </a:lnSpc>
            </a:pPr>
            <a:endParaRPr lang="en-CA" sz="1905" dirty="0">
              <a:solidFill>
                <a:srgbClr val="000000"/>
              </a:solidFill>
            </a:endParaRPr>
          </a:p>
        </p:txBody>
      </p:sp>
      <p:sp>
        <p:nvSpPr>
          <p:cNvPr id="5" name="TextBox 5"/>
          <p:cNvSpPr txBox="1"/>
          <p:nvPr/>
        </p:nvSpPr>
        <p:spPr>
          <a:xfrm>
            <a:off x="1491343" y="2800831"/>
            <a:ext cx="5461431" cy="564257"/>
          </a:xfrm>
          <a:prstGeom prst="rect">
            <a:avLst/>
          </a:prstGeom>
          <a:noFill/>
        </p:spPr>
        <p:txBody>
          <a:bodyPr vert="horz" wrap="none" lIns="0" tIns="0" rIns="0" bIns="0" rtlCol="0">
            <a:spAutoFit/>
          </a:bodyPr>
          <a:lstStyle/>
          <a:p>
            <a:pPr>
              <a:lnSpc>
                <a:spcPts val="2192"/>
              </a:lnSpc>
            </a:pPr>
            <a:r>
              <a:rPr lang="en-CA" sz="1905">
                <a:solidFill>
                  <a:srgbClr val="000000"/>
                </a:solidFill>
                <a:latin typeface="Times New Roman"/>
                <a:cs typeface="Times New Roman"/>
              </a:rPr>
              <a:t>•Permits multiple licensees in distribution for same area</a:t>
            </a:r>
          </a:p>
          <a:p>
            <a:pPr>
              <a:lnSpc>
                <a:spcPts val="2192"/>
              </a:lnSpc>
            </a:pPr>
            <a:endParaRPr lang="en-CA" sz="1905">
              <a:solidFill>
                <a:srgbClr val="000000"/>
              </a:solidFill>
            </a:endParaRPr>
          </a:p>
        </p:txBody>
      </p:sp>
      <p:sp>
        <p:nvSpPr>
          <p:cNvPr id="6" name="TextBox 6"/>
          <p:cNvSpPr txBox="1"/>
          <p:nvPr/>
        </p:nvSpPr>
        <p:spPr>
          <a:xfrm>
            <a:off x="1491343" y="3181190"/>
            <a:ext cx="6423233" cy="564257"/>
          </a:xfrm>
          <a:prstGeom prst="rect">
            <a:avLst/>
          </a:prstGeom>
          <a:noFill/>
        </p:spPr>
        <p:txBody>
          <a:bodyPr vert="horz" wrap="none" lIns="0" tIns="0" rIns="0" bIns="0" rtlCol="0">
            <a:spAutoFit/>
          </a:bodyPr>
          <a:lstStyle/>
          <a:p>
            <a:pPr>
              <a:lnSpc>
                <a:spcPts val="2192"/>
              </a:lnSpc>
            </a:pPr>
            <a:r>
              <a:rPr lang="en-CA" sz="1905">
                <a:solidFill>
                  <a:srgbClr val="000000"/>
                </a:solidFill>
                <a:latin typeface="Times New Roman"/>
                <a:cs typeface="Times New Roman"/>
              </a:rPr>
              <a:t>•Regulatory Commissions - to develop market (including trading)</a:t>
            </a:r>
          </a:p>
          <a:p>
            <a:pPr>
              <a:lnSpc>
                <a:spcPts val="2192"/>
              </a:lnSpc>
            </a:pPr>
            <a:endParaRPr lang="en-CA" sz="1905">
              <a:solidFill>
                <a:srgbClr val="000000"/>
              </a:solidFill>
            </a:endParaRPr>
          </a:p>
        </p:txBody>
      </p:sp>
      <p:sp>
        <p:nvSpPr>
          <p:cNvPr id="7" name="TextBox 7"/>
          <p:cNvSpPr txBox="1"/>
          <p:nvPr/>
        </p:nvSpPr>
        <p:spPr>
          <a:xfrm>
            <a:off x="1687286" y="5924390"/>
            <a:ext cx="2285882" cy="230832"/>
          </a:xfrm>
          <a:prstGeom prst="rect">
            <a:avLst/>
          </a:prstGeom>
          <a:noFill/>
        </p:spPr>
        <p:txBody>
          <a:bodyPr vert="horz" wrap="none" lIns="0" tIns="0" rIns="0" bIns="0" rtlCol="0">
            <a:spAutoFit/>
          </a:bodyPr>
          <a:lstStyle/>
          <a:p>
            <a:pPr>
              <a:lnSpc>
                <a:spcPts val="939"/>
              </a:lnSpc>
            </a:pPr>
            <a:r>
              <a:rPr lang="en-CA" sz="795">
                <a:solidFill>
                  <a:srgbClr val="A5A5A5"/>
                </a:solidFill>
                <a:latin typeface="Times New Roman"/>
                <a:cs typeface="Times New Roman"/>
              </a:rPr>
              <a:t>Copyright © 2016 Your Company All Rights Reserved.</a:t>
            </a:r>
          </a:p>
          <a:p>
            <a:pPr>
              <a:lnSpc>
                <a:spcPts val="939"/>
              </a:lnSpc>
            </a:pPr>
            <a:endParaRPr lang="en-CA" sz="795">
              <a:solidFill>
                <a:srgbClr val="A5A5A5"/>
              </a:solidFill>
              <a:latin typeface="Times New Roman"/>
              <a:cs typeface="Times New Roman"/>
            </a:endParaRPr>
          </a:p>
        </p:txBody>
      </p:sp>
      <p:sp>
        <p:nvSpPr>
          <p:cNvPr id="8" name="TextBox 8"/>
          <p:cNvSpPr txBox="1"/>
          <p:nvPr/>
        </p:nvSpPr>
        <p:spPr>
          <a:xfrm>
            <a:off x="10619975" y="5958968"/>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19</a:t>
            </a:r>
          </a:p>
          <a:p>
            <a:pPr>
              <a:lnSpc>
                <a:spcPts val="835"/>
              </a:lnSpc>
            </a:pPr>
            <a:endParaRPr lang="en-CA" sz="719">
              <a:solidFill>
                <a:srgbClr val="595959"/>
              </a:solidFill>
              <a:latin typeface="Times New Roman"/>
              <a:cs typeface="Times New Roman"/>
            </a:endParaRPr>
          </a:p>
        </p:txBody>
      </p:sp>
    </p:spTree>
    <p:extLst>
      <p:ext uri="{BB962C8B-B14F-4D97-AF65-F5344CB8AC3E}">
        <p14:creationId xmlns:p14="http://schemas.microsoft.com/office/powerpoint/2010/main" val="7183146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78B886A-4903-0B60-AF0D-E20F415CE45D}"/>
              </a:ext>
            </a:extLst>
          </p:cNvPr>
          <p:cNvPicPr>
            <a:picLocks noChangeAspect="1"/>
          </p:cNvPicPr>
          <p:nvPr/>
        </p:nvPicPr>
        <p:blipFill>
          <a:blip r:embed="rId2"/>
          <a:stretch>
            <a:fillRect/>
          </a:stretch>
        </p:blipFill>
        <p:spPr>
          <a:xfrm>
            <a:off x="-1" y="0"/>
            <a:ext cx="12226253" cy="6035235"/>
          </a:xfrm>
          <a:prstGeom prst="rect">
            <a:avLst/>
          </a:prstGeom>
          <a:ln>
            <a:solidFill>
              <a:srgbClr val="4F81BD"/>
            </a:solidFill>
          </a:ln>
        </p:spPr>
      </p:pic>
    </p:spTree>
    <p:extLst>
      <p:ext uri="{BB962C8B-B14F-4D97-AF65-F5344CB8AC3E}">
        <p14:creationId xmlns:p14="http://schemas.microsoft.com/office/powerpoint/2010/main" val="3975325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3" name="TextBox 3"/>
          <p:cNvSpPr txBox="1"/>
          <p:nvPr/>
        </p:nvSpPr>
        <p:spPr>
          <a:xfrm>
            <a:off x="1687286" y="5924390"/>
            <a:ext cx="2285882" cy="230832"/>
          </a:xfrm>
          <a:prstGeom prst="rect">
            <a:avLst/>
          </a:prstGeom>
          <a:noFill/>
        </p:spPr>
        <p:txBody>
          <a:bodyPr vert="horz" wrap="none" lIns="0" tIns="0" rIns="0" bIns="0" rtlCol="0">
            <a:spAutoFit/>
          </a:bodyPr>
          <a:lstStyle/>
          <a:p>
            <a:pPr>
              <a:lnSpc>
                <a:spcPts val="939"/>
              </a:lnSpc>
            </a:pPr>
            <a:r>
              <a:rPr lang="en-CA" sz="795">
                <a:solidFill>
                  <a:srgbClr val="A5A5A5"/>
                </a:solidFill>
                <a:latin typeface="Times New Roman"/>
                <a:cs typeface="Times New Roman"/>
              </a:rPr>
              <a:t>Copyright © 2016 Your Company All Rights Reserved.</a:t>
            </a:r>
          </a:p>
          <a:p>
            <a:pPr>
              <a:lnSpc>
                <a:spcPts val="939"/>
              </a:lnSpc>
            </a:pPr>
            <a:endParaRPr lang="en-CA" sz="795">
              <a:solidFill>
                <a:srgbClr val="A5A5A5"/>
              </a:solidFill>
              <a:latin typeface="Times New Roman"/>
              <a:cs typeface="Times New Roman"/>
            </a:endParaRPr>
          </a:p>
        </p:txBody>
      </p:sp>
      <p:sp>
        <p:nvSpPr>
          <p:cNvPr id="4" name="TextBox 4"/>
          <p:cNvSpPr txBox="1"/>
          <p:nvPr/>
        </p:nvSpPr>
        <p:spPr>
          <a:xfrm>
            <a:off x="10619975" y="5958968"/>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22</a:t>
            </a:r>
          </a:p>
          <a:p>
            <a:pPr>
              <a:lnSpc>
                <a:spcPts val="835"/>
              </a:lnSpc>
            </a:pPr>
            <a:endParaRPr lang="en-CA" sz="719">
              <a:solidFill>
                <a:srgbClr val="595959"/>
              </a:solidFill>
              <a:latin typeface="Times New Roman"/>
              <a:cs typeface="Times New Roman"/>
            </a:endParaRPr>
          </a:p>
        </p:txBody>
      </p:sp>
      <p:sp>
        <p:nvSpPr>
          <p:cNvPr id="6" name="Rectangle 5">
            <a:extLst>
              <a:ext uri="{FF2B5EF4-FFF2-40B4-BE49-F238E27FC236}">
                <a16:creationId xmlns="" xmlns:a16="http://schemas.microsoft.com/office/drawing/2014/main" id="{8786E6B4-7605-49C6-B45F-97A3AC18A954}"/>
              </a:ext>
            </a:extLst>
          </p:cNvPr>
          <p:cNvSpPr/>
          <p:nvPr/>
        </p:nvSpPr>
        <p:spPr>
          <a:xfrm>
            <a:off x="6880302" y="5653668"/>
            <a:ext cx="3832647" cy="27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PRESENT SCENARIO</a:t>
            </a:r>
          </a:p>
        </p:txBody>
      </p:sp>
      <p:sp>
        <p:nvSpPr>
          <p:cNvPr id="7" name="TextBox 6">
            <a:extLst>
              <a:ext uri="{FF2B5EF4-FFF2-40B4-BE49-F238E27FC236}">
                <a16:creationId xmlns="" xmlns:a16="http://schemas.microsoft.com/office/drawing/2014/main" id="{6C12A495-B4AE-1879-FD69-161DAAE4F9EA}"/>
              </a:ext>
            </a:extLst>
          </p:cNvPr>
          <p:cNvSpPr txBox="1"/>
          <p:nvPr/>
        </p:nvSpPr>
        <p:spPr>
          <a:xfrm>
            <a:off x="1357161" y="895149"/>
            <a:ext cx="9490511" cy="646331"/>
          </a:xfrm>
          <a:prstGeom prst="rect">
            <a:avLst/>
          </a:prstGeom>
          <a:solidFill>
            <a:schemeClr val="accent2">
              <a:lumMod val="40000"/>
              <a:lumOff val="60000"/>
            </a:schemeClr>
          </a:solidFill>
        </p:spPr>
        <p:txBody>
          <a:bodyPr wrap="square" rtlCol="0">
            <a:spAutoFit/>
          </a:bodyPr>
          <a:lstStyle/>
          <a:p>
            <a:r>
              <a:rPr lang="en-US" sz="3600" dirty="0">
                <a:solidFill>
                  <a:srgbClr val="C00000"/>
                </a:solidFill>
              </a:rPr>
              <a:t>POWER CONSUMPTION PATTERN IN INDIA</a:t>
            </a:r>
          </a:p>
        </p:txBody>
      </p:sp>
    </p:spTree>
    <p:extLst>
      <p:ext uri="{BB962C8B-B14F-4D97-AF65-F5344CB8AC3E}">
        <p14:creationId xmlns:p14="http://schemas.microsoft.com/office/powerpoint/2010/main" val="1880132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3" name="TextBox 2"/>
          <p:cNvSpPr txBox="1"/>
          <p:nvPr/>
        </p:nvSpPr>
        <p:spPr>
          <a:xfrm>
            <a:off x="3923340" y="899032"/>
            <a:ext cx="206082" cy="846386"/>
          </a:xfrm>
          <a:prstGeom prst="rect">
            <a:avLst/>
          </a:prstGeom>
          <a:noFill/>
        </p:spPr>
        <p:txBody>
          <a:bodyPr vert="horz" wrap="none" lIns="0" tIns="0" rIns="0" bIns="0" rtlCol="0">
            <a:spAutoFit/>
          </a:bodyPr>
          <a:lstStyle/>
          <a:p>
            <a:pPr>
              <a:lnSpc>
                <a:spcPts val="3286"/>
              </a:lnSpc>
            </a:pPr>
            <a:r>
              <a:rPr lang="en-CA" sz="2434" spc="-18">
                <a:solidFill>
                  <a:srgbClr val="FFFFFF"/>
                </a:solidFill>
                <a:latin typeface="Times New Roman"/>
                <a:cs typeface="Times New Roman"/>
              </a:rPr>
              <a:t>C</a:t>
            </a:r>
          </a:p>
          <a:p>
            <a:pPr>
              <a:lnSpc>
                <a:spcPts val="3286"/>
              </a:lnSpc>
            </a:pPr>
            <a:endParaRPr lang="en-CA" sz="2864">
              <a:solidFill>
                <a:srgbClr val="000000"/>
              </a:solidFill>
            </a:endParaRPr>
          </a:p>
        </p:txBody>
      </p:sp>
    </p:spTree>
    <p:extLst>
      <p:ext uri="{BB962C8B-B14F-4D97-AF65-F5344CB8AC3E}">
        <p14:creationId xmlns:p14="http://schemas.microsoft.com/office/powerpoint/2010/main" val="38676360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86" y="211756"/>
            <a:ext cx="10873105" cy="519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7393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273" y="-67377"/>
            <a:ext cx="8643486" cy="147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678" y="1405850"/>
            <a:ext cx="9968319" cy="3683675"/>
          </a:xfrm>
          <a:prstGeom prst="rect">
            <a:avLst/>
          </a:prstGeom>
          <a:solidFill>
            <a:schemeClr val="accent6">
              <a:lumMod val="60000"/>
              <a:lumOff val="40000"/>
            </a:schemeClr>
          </a:solidFill>
          <a:ln>
            <a:noFill/>
          </a:ln>
          <a:effectLst/>
        </p:spPr>
      </p:pic>
    </p:spTree>
    <p:extLst>
      <p:ext uri="{BB962C8B-B14F-4D97-AF65-F5344CB8AC3E}">
        <p14:creationId xmlns:p14="http://schemas.microsoft.com/office/powerpoint/2010/main" val="32609727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1" y="1145407"/>
            <a:ext cx="10218947" cy="3715520"/>
          </a:xfrm>
          <a:prstGeom prst="rect">
            <a:avLst/>
          </a:prstGeom>
          <a:solidFill>
            <a:schemeClr val="accent6">
              <a:lumMod val="60000"/>
              <a:lumOff val="40000"/>
            </a:schemeClr>
          </a:solidFill>
          <a:ln>
            <a:noFill/>
          </a:ln>
          <a:effectLst/>
        </p:spPr>
      </p:pic>
      <p:sp>
        <p:nvSpPr>
          <p:cNvPr id="3" name="TextBox 2"/>
          <p:cNvSpPr txBox="1"/>
          <p:nvPr/>
        </p:nvSpPr>
        <p:spPr>
          <a:xfrm>
            <a:off x="1578543" y="259882"/>
            <a:ext cx="3801979" cy="707886"/>
          </a:xfrm>
          <a:prstGeom prst="rect">
            <a:avLst/>
          </a:prstGeom>
          <a:solidFill>
            <a:schemeClr val="accent2">
              <a:lumMod val="75000"/>
            </a:schemeClr>
          </a:solidFill>
        </p:spPr>
        <p:txBody>
          <a:bodyPr wrap="square" rtlCol="0">
            <a:spAutoFit/>
          </a:bodyPr>
          <a:lstStyle/>
          <a:p>
            <a:r>
              <a:rPr lang="en-US" sz="4000" dirty="0" smtClean="0">
                <a:solidFill>
                  <a:schemeClr val="bg1"/>
                </a:solidFill>
              </a:rPr>
              <a:t>CONTINUED…</a:t>
            </a:r>
            <a:endParaRPr lang="en-US" sz="4000" dirty="0">
              <a:solidFill>
                <a:schemeClr val="bg1"/>
              </a:solidFill>
            </a:endParaRPr>
          </a:p>
        </p:txBody>
      </p:sp>
    </p:spTree>
    <p:extLst>
      <p:ext uri="{BB962C8B-B14F-4D97-AF65-F5344CB8AC3E}">
        <p14:creationId xmlns:p14="http://schemas.microsoft.com/office/powerpoint/2010/main" val="4186039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1E87665-B87F-4EB2-85FC-140279FE230C}"/>
              </a:ext>
            </a:extLst>
          </p:cNvPr>
          <p:cNvSpPr txBox="1"/>
          <p:nvPr/>
        </p:nvSpPr>
        <p:spPr>
          <a:xfrm>
            <a:off x="579862" y="1103971"/>
            <a:ext cx="11353057" cy="4344779"/>
          </a:xfrm>
          <a:prstGeom prst="rect">
            <a:avLst/>
          </a:prstGeom>
          <a:solidFill>
            <a:schemeClr val="bg1"/>
          </a:solidFill>
          <a:ln>
            <a:solidFill>
              <a:schemeClr val="accent1"/>
            </a:solidFill>
          </a:ln>
        </p:spPr>
        <p:txBody>
          <a:bodyPr wrap="square" rtlCol="0">
            <a:spAutoFit/>
          </a:bodyPr>
          <a:lstStyle/>
          <a:p>
            <a:pPr defTabSz="914400">
              <a:lnSpc>
                <a:spcPct val="120000"/>
              </a:lnSpc>
              <a:spcBef>
                <a:spcPts val="1000"/>
              </a:spcBef>
              <a:buClr>
                <a:srgbClr val="B71E42"/>
              </a:buClr>
              <a:buSzPct val="100000"/>
              <a:defRPr/>
            </a:pPr>
            <a:r>
              <a:rPr lang="en-US" sz="2000" dirty="0">
                <a:solidFill>
                  <a:srgbClr val="0070C0"/>
                </a:solidFill>
              </a:rPr>
              <a:t>IN BULK QUANTITY ELECTRICITY IS PRODUCED IN POWER PLANTS, WHICH CAN BE </a:t>
            </a:r>
            <a:r>
              <a:rPr lang="en-US" sz="2000" dirty="0" smtClean="0">
                <a:solidFill>
                  <a:srgbClr val="0070C0"/>
                </a:solidFill>
              </a:rPr>
              <a:t>:-</a:t>
            </a:r>
            <a:endParaRPr lang="en-US" sz="2000" dirty="0">
              <a:solidFill>
                <a:srgbClr val="0070C0"/>
              </a:solidFill>
            </a:endParaRPr>
          </a:p>
          <a:p>
            <a:pPr marR="0" lvl="0" algn="l" defTabSz="914400" rtl="0" eaLnBrk="1" fontAlgn="auto" latinLnBrk="0" hangingPunct="1">
              <a:lnSpc>
                <a:spcPct val="120000"/>
              </a:lnSpc>
              <a:spcBef>
                <a:spcPts val="1000"/>
              </a:spcBef>
              <a:spcAft>
                <a:spcPts val="0"/>
              </a:spcAft>
              <a:buClr>
                <a:srgbClr val="B71E42"/>
              </a:buClr>
              <a:buSzPct val="100000"/>
              <a:tabLst/>
              <a:defRPr/>
            </a:pPr>
            <a:r>
              <a:rPr kumimoji="0" lang="en-US" sz="1800" b="0" i="0" u="none" strike="noStrike" kern="1200" cap="none" spc="0" normalizeH="0" baseline="0" noProof="0" dirty="0">
                <a:ln>
                  <a:noFill/>
                </a:ln>
                <a:solidFill>
                  <a:srgbClr val="DE478E">
                    <a:lumMod val="75000"/>
                  </a:srgbClr>
                </a:solidFill>
                <a:effectLst/>
                <a:uLnTx/>
                <a:uFillTx/>
                <a:latin typeface="Gill Sans MT" panose="020B0502020104020203"/>
                <a:ea typeface="+mn-ea"/>
                <a:cs typeface="+mn-cs"/>
              </a:rPr>
              <a:t>1</a:t>
            </a:r>
            <a:r>
              <a:rPr kumimoji="0" lang="en-US" sz="2000" b="0" i="0" u="none" strike="noStrike" kern="1200" cap="none" spc="0" normalizeH="0" baseline="0" noProof="0" dirty="0">
                <a:ln>
                  <a:noFill/>
                </a:ln>
                <a:solidFill>
                  <a:srgbClr val="DE478E">
                    <a:lumMod val="75000"/>
                  </a:srgbClr>
                </a:solidFill>
                <a:effectLst/>
                <a:uLnTx/>
                <a:uFillTx/>
                <a:latin typeface="Gill Sans MT" panose="020B0502020104020203"/>
                <a:ea typeface="+mn-ea"/>
                <a:cs typeface="+mn-cs"/>
              </a:rPr>
              <a:t>. THERMAL</a:t>
            </a:r>
            <a:endParaRPr lang="en-US" sz="2000" dirty="0">
              <a:solidFill>
                <a:schemeClr val="accent2">
                  <a:lumMod val="75000"/>
                </a:schemeClr>
              </a:solidFill>
            </a:endParaRPr>
          </a:p>
          <a:p>
            <a:r>
              <a:rPr lang="en-US" sz="2000" dirty="0">
                <a:solidFill>
                  <a:schemeClr val="accent2">
                    <a:lumMod val="75000"/>
                  </a:schemeClr>
                </a:solidFill>
              </a:rPr>
              <a:t>2.NUCLEAR</a:t>
            </a:r>
          </a:p>
          <a:p>
            <a:r>
              <a:rPr lang="en-US" sz="2000" dirty="0">
                <a:solidFill>
                  <a:schemeClr val="accent2">
                    <a:lumMod val="75000"/>
                  </a:schemeClr>
                </a:solidFill>
              </a:rPr>
              <a:t>3.HYDRAULIC</a:t>
            </a:r>
          </a:p>
          <a:p>
            <a:r>
              <a:rPr lang="en-US" sz="2000" dirty="0">
                <a:solidFill>
                  <a:schemeClr val="accent2">
                    <a:lumMod val="75000"/>
                  </a:schemeClr>
                </a:solidFill>
              </a:rPr>
              <a:t>4. GAS TURBINE</a:t>
            </a:r>
          </a:p>
          <a:p>
            <a:r>
              <a:rPr lang="en-US" sz="2000" dirty="0">
                <a:solidFill>
                  <a:schemeClr val="accent2">
                    <a:lumMod val="75000"/>
                  </a:schemeClr>
                </a:solidFill>
              </a:rPr>
              <a:t>5. GEOTHERMAL</a:t>
            </a:r>
          </a:p>
          <a:p>
            <a:endParaRPr lang="en-US" sz="2000" dirty="0">
              <a:solidFill>
                <a:schemeClr val="accent2">
                  <a:lumMod val="75000"/>
                </a:schemeClr>
              </a:solidFill>
            </a:endParaRPr>
          </a:p>
          <a:p>
            <a:pPr marL="285750" indent="-285750">
              <a:buFont typeface="Wingdings" panose="05000000000000000000" pitchFamily="2" charset="2"/>
              <a:buChar char="q"/>
            </a:pPr>
            <a:r>
              <a:rPr lang="en-US" sz="2000" dirty="0"/>
              <a:t>THERMAL POWER PLANTS GENERATE MORE THAN 80% OF THE TOTAL ELECTRICITY PRODUCED IN THE WORLD. FOSSIL FUELS LIKE COAL,FUEL OIL AND NATURAL GAS ARE THE ENERGY SOURCE.</a:t>
            </a:r>
          </a:p>
          <a:p>
            <a:r>
              <a:rPr lang="en-US" sz="2000" dirty="0"/>
              <a:t>THERMAL, NUCLEAR AND GEOTHERMAL POWER PLANTS WORK WITH STEAM AS THE WORKING FLUID AND HAVE SIMILARITY IN THEIR </a:t>
            </a:r>
            <a:r>
              <a:rPr lang="en-US" sz="2000" dirty="0" smtClean="0"/>
              <a:t>CYCLE  </a:t>
            </a:r>
            <a:r>
              <a:rPr lang="en-US" sz="2000" dirty="0"/>
              <a:t>AND STRUCTURE.</a:t>
            </a:r>
          </a:p>
          <a:p>
            <a:endParaRPr lang="en-US" sz="2000" dirty="0"/>
          </a:p>
        </p:txBody>
      </p:sp>
      <p:sp>
        <p:nvSpPr>
          <p:cNvPr id="3" name="TextBox 2">
            <a:extLst>
              <a:ext uri="{FF2B5EF4-FFF2-40B4-BE49-F238E27FC236}">
                <a16:creationId xmlns="" xmlns:a16="http://schemas.microsoft.com/office/drawing/2014/main" id="{6F042F29-E88A-4207-B473-E03BE644CAD7}"/>
              </a:ext>
            </a:extLst>
          </p:cNvPr>
          <p:cNvSpPr txBox="1"/>
          <p:nvPr/>
        </p:nvSpPr>
        <p:spPr>
          <a:xfrm>
            <a:off x="2352907" y="189571"/>
            <a:ext cx="6055113" cy="707886"/>
          </a:xfrm>
          <a:prstGeom prst="rect">
            <a:avLst/>
          </a:prstGeom>
          <a:noFill/>
        </p:spPr>
        <p:txBody>
          <a:bodyPr wrap="square" rtlCol="0">
            <a:spAutoFit/>
          </a:bodyPr>
          <a:lstStyle/>
          <a:p>
            <a:r>
              <a:rPr lang="en-US" sz="4000" dirty="0">
                <a:solidFill>
                  <a:srgbClr val="0070C0"/>
                </a:solidFill>
              </a:rPr>
              <a:t>CONTINUED…</a:t>
            </a:r>
          </a:p>
        </p:txBody>
      </p:sp>
    </p:spTree>
    <p:extLst>
      <p:ext uri="{BB962C8B-B14F-4D97-AF65-F5344CB8AC3E}">
        <p14:creationId xmlns:p14="http://schemas.microsoft.com/office/powerpoint/2010/main" val="3798534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341" y="1289786"/>
            <a:ext cx="8705610" cy="4110890"/>
          </a:xfrm>
          <a:prstGeom prst="rect">
            <a:avLst/>
          </a:prstGeom>
          <a:solidFill>
            <a:schemeClr val="accent3">
              <a:lumMod val="20000"/>
              <a:lumOff val="80000"/>
            </a:schemeClr>
          </a:solidFill>
          <a:ln>
            <a:noFill/>
          </a:ln>
          <a:effec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057" y="0"/>
            <a:ext cx="639603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263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68" y="0"/>
            <a:ext cx="6188742" cy="138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335" y="1070652"/>
            <a:ext cx="9141446" cy="45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5225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725" y="1175657"/>
            <a:ext cx="7756522" cy="4329404"/>
          </a:xfrm>
          <a:prstGeom prst="rect">
            <a:avLst/>
          </a:prstGeom>
          <a:solidFill>
            <a:schemeClr val="accent2">
              <a:lumMod val="20000"/>
              <a:lumOff val="80000"/>
            </a:schemeClr>
          </a:solidFill>
          <a:ln>
            <a:noFill/>
          </a:ln>
          <a:effec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848" y="0"/>
            <a:ext cx="287813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701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442" y="149998"/>
            <a:ext cx="68214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037" y="1828800"/>
            <a:ext cx="8566139" cy="2806701"/>
          </a:xfrm>
          <a:prstGeom prst="rect">
            <a:avLst/>
          </a:prstGeom>
          <a:solidFill>
            <a:schemeClr val="accent3">
              <a:lumMod val="40000"/>
              <a:lumOff val="60000"/>
            </a:schemeClr>
          </a:solidFill>
          <a:ln>
            <a:noFill/>
          </a:ln>
          <a:effectLst/>
        </p:spPr>
      </p:pic>
    </p:spTree>
    <p:extLst>
      <p:ext uri="{BB962C8B-B14F-4D97-AF65-F5344CB8AC3E}">
        <p14:creationId xmlns:p14="http://schemas.microsoft.com/office/powerpoint/2010/main" val="1942731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189" y="195878"/>
            <a:ext cx="315753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583" y="1147665"/>
            <a:ext cx="9138817" cy="4232373"/>
          </a:xfrm>
          <a:prstGeom prst="rect">
            <a:avLst/>
          </a:prstGeom>
          <a:solidFill>
            <a:schemeClr val="accent3">
              <a:lumMod val="40000"/>
              <a:lumOff val="60000"/>
            </a:schemeClr>
          </a:solidFill>
          <a:ln>
            <a:noFill/>
          </a:ln>
          <a:effectLst/>
        </p:spPr>
      </p:pic>
    </p:spTree>
    <p:extLst>
      <p:ext uri="{BB962C8B-B14F-4D97-AF65-F5344CB8AC3E}">
        <p14:creationId xmlns:p14="http://schemas.microsoft.com/office/powerpoint/2010/main" val="2868377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87" y="1354667"/>
            <a:ext cx="10621288" cy="375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377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538"/>
            <a:ext cx="1219358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74532" y="1456267"/>
            <a:ext cx="4538135" cy="523220"/>
          </a:xfrm>
          <a:prstGeom prst="rect">
            <a:avLst/>
          </a:prstGeom>
          <a:solidFill>
            <a:schemeClr val="bg1"/>
          </a:solidFill>
        </p:spPr>
        <p:txBody>
          <a:bodyPr wrap="square" rtlCol="0">
            <a:spAutoFit/>
          </a:bodyPr>
          <a:lstStyle/>
          <a:p>
            <a:r>
              <a:rPr lang="en-US" sz="2800" dirty="0" smtClean="0"/>
              <a:t>NUCLEAR POWER PLANT</a:t>
            </a:r>
            <a:endParaRPr lang="en-US" sz="2800" dirty="0"/>
          </a:p>
        </p:txBody>
      </p:sp>
    </p:spTree>
    <p:extLst>
      <p:ext uri="{BB962C8B-B14F-4D97-AF65-F5344CB8AC3E}">
        <p14:creationId xmlns:p14="http://schemas.microsoft.com/office/powerpoint/2010/main" val="9614951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304800"/>
            <a:ext cx="6850058"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4298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67733"/>
            <a:ext cx="7808913"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4298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7" y="195263"/>
            <a:ext cx="11065934" cy="577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429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3BD14D-31A1-4080-8EA0-1CE10CE3147C}"/>
              </a:ext>
            </a:extLst>
          </p:cNvPr>
          <p:cNvSpPr>
            <a:spLocks noGrp="1"/>
          </p:cNvSpPr>
          <p:nvPr>
            <p:ph type="title"/>
          </p:nvPr>
        </p:nvSpPr>
        <p:spPr/>
        <p:txBody>
          <a:bodyPr>
            <a:normAutofit/>
          </a:bodyPr>
          <a:lstStyle/>
          <a:p>
            <a:r>
              <a:rPr lang="en-US" sz="4000" dirty="0">
                <a:solidFill>
                  <a:srgbClr val="0070C0"/>
                </a:solidFill>
              </a:rPr>
              <a:t>                     CONTINUED…</a:t>
            </a:r>
          </a:p>
        </p:txBody>
      </p:sp>
      <p:sp>
        <p:nvSpPr>
          <p:cNvPr id="3" name="Content Placeholder 2">
            <a:extLst>
              <a:ext uri="{FF2B5EF4-FFF2-40B4-BE49-F238E27FC236}">
                <a16:creationId xmlns="" xmlns:a16="http://schemas.microsoft.com/office/drawing/2014/main" id="{EEC41026-64A2-45A1-9701-14860824686E}"/>
              </a:ext>
            </a:extLst>
          </p:cNvPr>
          <p:cNvSpPr>
            <a:spLocks noGrp="1"/>
          </p:cNvSpPr>
          <p:nvPr>
            <p:ph idx="1"/>
          </p:nvPr>
        </p:nvSpPr>
        <p:spPr>
          <a:solidFill>
            <a:schemeClr val="bg1"/>
          </a:solidFill>
          <a:ln>
            <a:solidFill>
              <a:schemeClr val="accent1"/>
            </a:solidFill>
          </a:ln>
        </p:spPr>
        <p:txBody>
          <a:bodyPr/>
          <a:lstStyle/>
          <a:p>
            <a:pPr marL="285750" indent="-285750">
              <a:buFont typeface="Wingdings" panose="05000000000000000000" pitchFamily="2" charset="2"/>
              <a:buChar char="q"/>
            </a:pPr>
            <a:r>
              <a:rPr lang="en-US" sz="2000" dirty="0"/>
              <a:t>GAS TURBINE PLANTS ARE GENERALLY USED FOR PEAKING LOAD. THEY ARE BEING INCREASINGLY USED IN CONJUCTION WITH A BOTTOMING STEAM PLANT IN THE MODE OF COMBINED CYCLE POWER GENERATION TO INCREASE COMBINED EFFICIENCY.</a:t>
            </a:r>
          </a:p>
          <a:p>
            <a:pPr marL="285750" indent="-285750">
              <a:buFont typeface="Wingdings" panose="05000000000000000000" pitchFamily="2" charset="2"/>
              <a:buChar char="q"/>
            </a:pPr>
            <a:r>
              <a:rPr lang="en-US" sz="2000" dirty="0" smtClean="0">
                <a:solidFill>
                  <a:srgbClr val="FF0000"/>
                </a:solidFill>
              </a:rPr>
              <a:t>HYDRO- POWER </a:t>
            </a:r>
            <a:r>
              <a:rPr lang="en-US" sz="2000" dirty="0">
                <a:solidFill>
                  <a:srgbClr val="FF0000"/>
                </a:solidFill>
              </a:rPr>
              <a:t>PLANTS ARE ESSENTIALLY MULTIPURPOSE. BESIDES GENERATING POWER ,THEY ALSO CATER FOR IRRIGATION.FLOOD CONTROL,FISHERIES,NAVIGATION ETC. HYDROELECTRIC POWER PLANTS HAVE LONG GESTATION PERIOD AND EXPENSIVE.</a:t>
            </a:r>
          </a:p>
          <a:p>
            <a:endParaRPr lang="en-US" dirty="0"/>
          </a:p>
        </p:txBody>
      </p:sp>
    </p:spTree>
    <p:extLst>
      <p:ext uri="{BB962C8B-B14F-4D97-AF65-F5344CB8AC3E}">
        <p14:creationId xmlns:p14="http://schemas.microsoft.com/office/powerpoint/2010/main" val="14796147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7BD343D-F933-9513-3090-B92838EBF8E5}"/>
              </a:ext>
            </a:extLst>
          </p:cNvPr>
          <p:cNvSpPr txBox="1"/>
          <p:nvPr/>
        </p:nvSpPr>
        <p:spPr>
          <a:xfrm>
            <a:off x="1793289" y="1358283"/>
            <a:ext cx="8451542" cy="3908762"/>
          </a:xfrm>
          <a:prstGeom prst="rect">
            <a:avLst/>
          </a:prstGeom>
          <a:solidFill>
            <a:schemeClr val="accent6">
              <a:lumMod val="20000"/>
              <a:lumOff val="80000"/>
            </a:schemeClr>
          </a:solidFill>
          <a:ln>
            <a:solidFill>
              <a:srgbClr val="0070C0"/>
            </a:solidFill>
          </a:ln>
        </p:spPr>
        <p:txBody>
          <a:bodyPr wrap="square" rtlCol="0">
            <a:spAutoFit/>
          </a:bodyPr>
          <a:lstStyle/>
          <a:p>
            <a:r>
              <a:rPr lang="en-US" sz="2800" dirty="0">
                <a:solidFill>
                  <a:schemeClr val="accent2">
                    <a:lumMod val="75000"/>
                  </a:schemeClr>
                </a:solidFill>
              </a:rPr>
              <a:t>Nuclear Power Development around the World in 2017 </a:t>
            </a:r>
          </a:p>
          <a:p>
            <a:r>
              <a:rPr lang="en-US" dirty="0"/>
              <a:t>● </a:t>
            </a:r>
            <a:r>
              <a:rPr lang="en-US" sz="2000" dirty="0"/>
              <a:t>There were 448 operational nuclear power reactors in the world at the end of 2017, with a total net installed power capacity of 392 GW(e). </a:t>
            </a:r>
          </a:p>
          <a:p>
            <a:r>
              <a:rPr lang="en-US" sz="2000" dirty="0"/>
              <a:t>● An additional 59 units with a total capacity of 60 GW(e) were under construction.</a:t>
            </a:r>
          </a:p>
          <a:p>
            <a:r>
              <a:rPr lang="en-US" sz="2000" dirty="0"/>
              <a:t> ● During 2017, four new nuclear power reactors with a total capacity of 3373 MW(e) were connected to the grid, and five reactors with a total capacity of 3025 MW(e) were retired. In 2017, construction began on four new units that are expected to add a total capacity of 4254 MW(e). </a:t>
            </a:r>
          </a:p>
          <a:p>
            <a:r>
              <a:rPr lang="en-US" sz="2000" dirty="0"/>
              <a:t>● Electricity generation from operational nuclear reactors increased about 1% in 2017, reaching 2503 </a:t>
            </a:r>
            <a:r>
              <a:rPr lang="en-US" sz="2000" dirty="0" err="1"/>
              <a:t>TW∙h</a:t>
            </a:r>
            <a:r>
              <a:rPr lang="en-US" sz="2000" dirty="0"/>
              <a:t>. </a:t>
            </a:r>
          </a:p>
          <a:p>
            <a:r>
              <a:rPr lang="en-US" sz="2000" dirty="0"/>
              <a:t>● Nuclear power accounted for about 10% electricity production in 2017</a:t>
            </a:r>
          </a:p>
        </p:txBody>
      </p:sp>
      <p:sp>
        <p:nvSpPr>
          <p:cNvPr id="3" name="TextBox 2">
            <a:extLst>
              <a:ext uri="{FF2B5EF4-FFF2-40B4-BE49-F238E27FC236}">
                <a16:creationId xmlns="" xmlns:a16="http://schemas.microsoft.com/office/drawing/2014/main" id="{649203AE-FB68-85D9-6E7F-90E2225CD72E}"/>
              </a:ext>
            </a:extLst>
          </p:cNvPr>
          <p:cNvSpPr txBox="1"/>
          <p:nvPr/>
        </p:nvSpPr>
        <p:spPr>
          <a:xfrm>
            <a:off x="2352583" y="346229"/>
            <a:ext cx="7341833" cy="707886"/>
          </a:xfrm>
          <a:prstGeom prst="rect">
            <a:avLst/>
          </a:prstGeom>
          <a:noFill/>
        </p:spPr>
        <p:txBody>
          <a:bodyPr wrap="square" rtlCol="0">
            <a:spAutoFit/>
          </a:bodyPr>
          <a:lstStyle/>
          <a:p>
            <a:r>
              <a:rPr lang="en-US" sz="4000" dirty="0">
                <a:solidFill>
                  <a:srgbClr val="FF0000"/>
                </a:solidFill>
              </a:rPr>
              <a:t>THE NUCLEAR POWER OPTION</a:t>
            </a:r>
          </a:p>
        </p:txBody>
      </p:sp>
      <p:sp>
        <p:nvSpPr>
          <p:cNvPr id="4" name="TextBox 3">
            <a:extLst>
              <a:ext uri="{FF2B5EF4-FFF2-40B4-BE49-F238E27FC236}">
                <a16:creationId xmlns="" xmlns:a16="http://schemas.microsoft.com/office/drawing/2014/main" id="{05C0204C-065A-FACD-207F-C34F81230800}"/>
              </a:ext>
            </a:extLst>
          </p:cNvPr>
          <p:cNvSpPr txBox="1"/>
          <p:nvPr/>
        </p:nvSpPr>
        <p:spPr>
          <a:xfrm>
            <a:off x="7146524" y="5442012"/>
            <a:ext cx="2752078" cy="369332"/>
          </a:xfrm>
          <a:prstGeom prst="rect">
            <a:avLst/>
          </a:prstGeom>
          <a:noFill/>
        </p:spPr>
        <p:txBody>
          <a:bodyPr wrap="square" rtlCol="0">
            <a:spAutoFit/>
          </a:bodyPr>
          <a:lstStyle/>
          <a:p>
            <a:r>
              <a:rPr lang="en-US" dirty="0"/>
              <a:t>Source from IAEA</a:t>
            </a:r>
          </a:p>
        </p:txBody>
      </p:sp>
    </p:spTree>
    <p:extLst>
      <p:ext uri="{BB962C8B-B14F-4D97-AF65-F5344CB8AC3E}">
        <p14:creationId xmlns:p14="http://schemas.microsoft.com/office/powerpoint/2010/main" val="39661777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61</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20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extLst>
              <p:ext uri="{D42A27DB-BD31-4B8C-83A1-F6EECF244321}">
                <p14:modId xmlns:p14="http://schemas.microsoft.com/office/powerpoint/2010/main" val="3202183490"/>
              </p:ext>
            </p:extLst>
          </p:nvPr>
        </p:nvGraphicFramePr>
        <p:xfrm>
          <a:off x="1555750" y="116206"/>
          <a:ext cx="9079229" cy="855344"/>
        </p:xfrm>
        <a:graphic>
          <a:graphicData uri="http://schemas.openxmlformats.org/drawingml/2006/table">
            <a:tbl>
              <a:tblPr firstRow="1" bandRow="1">
                <a:tableStyleId>{2D5ABB26-0587-4C30-8999-92F81FD0307C}</a:tableStyleId>
              </a:tblPr>
              <a:tblGrid>
                <a:gridCol w="8591255">
                  <a:extLst>
                    <a:ext uri="{9D8B030D-6E8A-4147-A177-3AD203B41FA5}">
                      <a16:colId xmlns="" xmlns:a16="http://schemas.microsoft.com/office/drawing/2014/main" val="20000"/>
                    </a:ext>
                  </a:extLst>
                </a:gridCol>
                <a:gridCol w="487974">
                  <a:extLst>
                    <a:ext uri="{9D8B030D-6E8A-4147-A177-3AD203B41FA5}">
                      <a16:colId xmlns="" xmlns:a16="http://schemas.microsoft.com/office/drawing/2014/main" val="20001"/>
                    </a:ext>
                  </a:extLst>
                </a:gridCol>
              </a:tblGrid>
              <a:tr h="350603">
                <a:tc>
                  <a:txBody>
                    <a:bodyPr/>
                    <a:lstStyle/>
                    <a:p>
                      <a:pPr marL="944244">
                        <a:lnSpc>
                          <a:spcPts val="2605"/>
                        </a:lnSpc>
                        <a:spcBef>
                          <a:spcPts val="894"/>
                        </a:spcBef>
                      </a:pPr>
                      <a:r>
                        <a:rPr sz="2800" b="1" spc="-5" dirty="0">
                          <a:solidFill>
                            <a:srgbClr val="FFFF37"/>
                          </a:solidFill>
                          <a:latin typeface="Arial"/>
                          <a:cs typeface="Arial"/>
                        </a:rPr>
                        <a:t>Environmental</a:t>
                      </a:r>
                      <a:r>
                        <a:rPr sz="2800" b="1" spc="20" dirty="0">
                          <a:solidFill>
                            <a:srgbClr val="FFFF37"/>
                          </a:solidFill>
                          <a:latin typeface="Arial"/>
                          <a:cs typeface="Arial"/>
                        </a:rPr>
                        <a:t> </a:t>
                      </a:r>
                      <a:r>
                        <a:rPr sz="2800" b="1" spc="-5" dirty="0">
                          <a:solidFill>
                            <a:srgbClr val="FFFF37"/>
                          </a:solidFill>
                          <a:latin typeface="Arial"/>
                          <a:cs typeface="Arial"/>
                        </a:rPr>
                        <a:t>Benefits</a:t>
                      </a:r>
                      <a:r>
                        <a:rPr sz="2800" b="1" spc="35" dirty="0">
                          <a:solidFill>
                            <a:srgbClr val="FFFF37"/>
                          </a:solidFill>
                          <a:latin typeface="Arial"/>
                          <a:cs typeface="Arial"/>
                        </a:rPr>
                        <a:t> </a:t>
                      </a:r>
                      <a:r>
                        <a:rPr sz="2800" b="1" spc="-5" dirty="0">
                          <a:solidFill>
                            <a:srgbClr val="FFFF37"/>
                          </a:solidFill>
                          <a:latin typeface="Arial"/>
                          <a:cs typeface="Arial"/>
                        </a:rPr>
                        <a:t>of Nuclear</a:t>
                      </a:r>
                      <a:r>
                        <a:rPr sz="2800" b="1" spc="10" dirty="0">
                          <a:solidFill>
                            <a:srgbClr val="FFFF37"/>
                          </a:solidFill>
                          <a:latin typeface="Arial"/>
                          <a:cs typeface="Arial"/>
                        </a:rPr>
                        <a:t> </a:t>
                      </a:r>
                      <a:r>
                        <a:rPr sz="2800" b="1" spc="-5" dirty="0">
                          <a:solidFill>
                            <a:srgbClr val="FFFF37"/>
                          </a:solidFill>
                          <a:latin typeface="Arial"/>
                          <a:cs typeface="Arial"/>
                        </a:rPr>
                        <a:t>Energy</a:t>
                      </a:r>
                      <a:endParaRPr sz="2800">
                        <a:latin typeface="Arial"/>
                        <a:cs typeface="Arial"/>
                      </a:endParaRPr>
                    </a:p>
                  </a:txBody>
                  <a:tcPr marL="0" marR="0" marT="1136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50603">
                <a:tc>
                  <a:txBody>
                    <a:bodyPr/>
                    <a:lstStyle/>
                    <a:p>
                      <a:pPr>
                        <a:lnSpc>
                          <a:spcPct val="100000"/>
                        </a:lnSpc>
                      </a:pPr>
                      <a:endParaRPr sz="27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7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5" name="object 5"/>
          <p:cNvPicPr/>
          <p:nvPr/>
        </p:nvPicPr>
        <p:blipFill>
          <a:blip r:embed="rId2" cstate="print"/>
          <a:stretch>
            <a:fillRect/>
          </a:stretch>
        </p:blipFill>
        <p:spPr>
          <a:xfrm>
            <a:off x="1636713" y="1717676"/>
            <a:ext cx="8912225" cy="4302125"/>
          </a:xfrm>
          <a:prstGeom prst="rect">
            <a:avLst/>
          </a:prstGeom>
        </p:spPr>
      </p:pic>
      <p:sp>
        <p:nvSpPr>
          <p:cNvPr id="6" name="object 6"/>
          <p:cNvSpPr txBox="1"/>
          <p:nvPr/>
        </p:nvSpPr>
        <p:spPr>
          <a:xfrm>
            <a:off x="1715517" y="1653058"/>
            <a:ext cx="8028305" cy="3132909"/>
          </a:xfrm>
          <a:prstGeom prst="rect">
            <a:avLst/>
          </a:prstGeom>
        </p:spPr>
        <p:txBody>
          <a:bodyPr vert="horz" wrap="square" lIns="0" tIns="97790" rIns="0" bIns="0" rtlCol="0">
            <a:spAutoFit/>
          </a:bodyPr>
          <a:lstStyle/>
          <a:p>
            <a:pPr marL="481965" indent="-469900">
              <a:spcBef>
                <a:spcPts val="770"/>
              </a:spcBef>
              <a:buClr>
                <a:srgbClr val="CC0000"/>
              </a:buClr>
              <a:buSzPct val="69642"/>
              <a:buFont typeface="Wingdings"/>
              <a:buChar char=""/>
              <a:tabLst>
                <a:tab pos="481965" algn="l"/>
                <a:tab pos="482600" algn="l"/>
              </a:tabLst>
            </a:pPr>
            <a:r>
              <a:rPr sz="2800" spc="-5" dirty="0">
                <a:solidFill>
                  <a:srgbClr val="006FC0"/>
                </a:solidFill>
                <a:latin typeface="Times New Roman"/>
                <a:cs typeface="Times New Roman"/>
              </a:rPr>
              <a:t>Little</a:t>
            </a:r>
            <a:r>
              <a:rPr sz="2800" spc="-25" dirty="0">
                <a:solidFill>
                  <a:srgbClr val="006FC0"/>
                </a:solidFill>
                <a:latin typeface="Times New Roman"/>
                <a:cs typeface="Times New Roman"/>
              </a:rPr>
              <a:t> </a:t>
            </a:r>
            <a:r>
              <a:rPr sz="2800" spc="-5" dirty="0">
                <a:solidFill>
                  <a:srgbClr val="006FC0"/>
                </a:solidFill>
                <a:latin typeface="Times New Roman"/>
                <a:cs typeface="Times New Roman"/>
              </a:rPr>
              <a:t>or</a:t>
            </a:r>
            <a:r>
              <a:rPr sz="2800" spc="5" dirty="0">
                <a:solidFill>
                  <a:srgbClr val="006FC0"/>
                </a:solidFill>
                <a:latin typeface="Times New Roman"/>
                <a:cs typeface="Times New Roman"/>
              </a:rPr>
              <a:t> </a:t>
            </a:r>
            <a:r>
              <a:rPr sz="2800" spc="-5" dirty="0">
                <a:solidFill>
                  <a:srgbClr val="006FC0"/>
                </a:solidFill>
                <a:latin typeface="Times New Roman"/>
                <a:cs typeface="Times New Roman"/>
              </a:rPr>
              <a:t>no</a:t>
            </a:r>
            <a:r>
              <a:rPr sz="2800" spc="-15" dirty="0">
                <a:solidFill>
                  <a:srgbClr val="006FC0"/>
                </a:solidFill>
                <a:latin typeface="Times New Roman"/>
                <a:cs typeface="Times New Roman"/>
              </a:rPr>
              <a:t> </a:t>
            </a:r>
            <a:r>
              <a:rPr sz="2800" spc="-5" dirty="0">
                <a:solidFill>
                  <a:srgbClr val="006FC0"/>
                </a:solidFill>
                <a:latin typeface="Times New Roman"/>
                <a:cs typeface="Times New Roman"/>
              </a:rPr>
              <a:t>harmful</a:t>
            </a:r>
            <a:r>
              <a:rPr sz="2800" dirty="0">
                <a:solidFill>
                  <a:srgbClr val="006FC0"/>
                </a:solidFill>
                <a:latin typeface="Times New Roman"/>
                <a:cs typeface="Times New Roman"/>
              </a:rPr>
              <a:t> </a:t>
            </a:r>
            <a:r>
              <a:rPr sz="2800" spc="-5" dirty="0">
                <a:solidFill>
                  <a:srgbClr val="006FC0"/>
                </a:solidFill>
                <a:latin typeface="Times New Roman"/>
                <a:cs typeface="Times New Roman"/>
              </a:rPr>
              <a:t>emissions</a:t>
            </a:r>
            <a:endParaRPr sz="2800">
              <a:solidFill>
                <a:prstClr val="black"/>
              </a:solidFill>
              <a:latin typeface="Times New Roman"/>
              <a:cs typeface="Times New Roman"/>
            </a:endParaRPr>
          </a:p>
          <a:p>
            <a:pPr marL="481965" indent="-469900">
              <a:spcBef>
                <a:spcPts val="675"/>
              </a:spcBef>
              <a:buClr>
                <a:srgbClr val="CC0000"/>
              </a:buClr>
              <a:buSzPct val="69642"/>
              <a:buFont typeface="Wingdings"/>
              <a:buChar char=""/>
              <a:tabLst>
                <a:tab pos="481965" algn="l"/>
                <a:tab pos="482600" algn="l"/>
              </a:tabLst>
            </a:pPr>
            <a:r>
              <a:rPr sz="2800" spc="-5" dirty="0">
                <a:solidFill>
                  <a:srgbClr val="006FC0"/>
                </a:solidFill>
                <a:latin typeface="Times New Roman"/>
                <a:cs typeface="Times New Roman"/>
              </a:rPr>
              <a:t>Requires</a:t>
            </a:r>
            <a:r>
              <a:rPr sz="2800" spc="-10" dirty="0">
                <a:solidFill>
                  <a:srgbClr val="006FC0"/>
                </a:solidFill>
                <a:latin typeface="Times New Roman"/>
                <a:cs typeface="Times New Roman"/>
              </a:rPr>
              <a:t> </a:t>
            </a:r>
            <a:r>
              <a:rPr sz="2800" spc="-5" dirty="0">
                <a:solidFill>
                  <a:srgbClr val="006FC0"/>
                </a:solidFill>
                <a:latin typeface="Times New Roman"/>
                <a:cs typeface="Times New Roman"/>
              </a:rPr>
              <a:t>less </a:t>
            </a:r>
            <a:r>
              <a:rPr sz="2800" dirty="0">
                <a:solidFill>
                  <a:srgbClr val="006FC0"/>
                </a:solidFill>
                <a:latin typeface="Times New Roman"/>
                <a:cs typeface="Times New Roman"/>
              </a:rPr>
              <a:t>fuel</a:t>
            </a:r>
            <a:r>
              <a:rPr sz="2800" spc="-5" dirty="0">
                <a:solidFill>
                  <a:srgbClr val="006FC0"/>
                </a:solidFill>
                <a:latin typeface="Times New Roman"/>
                <a:cs typeface="Times New Roman"/>
              </a:rPr>
              <a:t> to</a:t>
            </a:r>
            <a:r>
              <a:rPr sz="2800" spc="-10" dirty="0">
                <a:solidFill>
                  <a:srgbClr val="006FC0"/>
                </a:solidFill>
                <a:latin typeface="Times New Roman"/>
                <a:cs typeface="Times New Roman"/>
              </a:rPr>
              <a:t> </a:t>
            </a:r>
            <a:r>
              <a:rPr sz="2800" spc="-5" dirty="0">
                <a:solidFill>
                  <a:srgbClr val="006FC0"/>
                </a:solidFill>
                <a:latin typeface="Times New Roman"/>
                <a:cs typeface="Times New Roman"/>
              </a:rPr>
              <a:t>produce </a:t>
            </a:r>
            <a:r>
              <a:rPr sz="2800" spc="-10" dirty="0">
                <a:solidFill>
                  <a:srgbClr val="006FC0"/>
                </a:solidFill>
                <a:latin typeface="Times New Roman"/>
                <a:cs typeface="Times New Roman"/>
              </a:rPr>
              <a:t>same</a:t>
            </a:r>
            <a:r>
              <a:rPr sz="2800" spc="-5" dirty="0">
                <a:solidFill>
                  <a:srgbClr val="006FC0"/>
                </a:solidFill>
                <a:latin typeface="Times New Roman"/>
                <a:cs typeface="Times New Roman"/>
              </a:rPr>
              <a:t> amount</a:t>
            </a:r>
            <a:r>
              <a:rPr sz="2800" dirty="0">
                <a:solidFill>
                  <a:srgbClr val="006FC0"/>
                </a:solidFill>
                <a:latin typeface="Times New Roman"/>
                <a:cs typeface="Times New Roman"/>
              </a:rPr>
              <a:t> </a:t>
            </a:r>
            <a:r>
              <a:rPr sz="2800" spc="-5" dirty="0">
                <a:solidFill>
                  <a:srgbClr val="006FC0"/>
                </a:solidFill>
                <a:latin typeface="Times New Roman"/>
                <a:cs typeface="Times New Roman"/>
              </a:rPr>
              <a:t>of</a:t>
            </a:r>
            <a:r>
              <a:rPr sz="2800" dirty="0">
                <a:solidFill>
                  <a:srgbClr val="006FC0"/>
                </a:solidFill>
                <a:latin typeface="Times New Roman"/>
                <a:cs typeface="Times New Roman"/>
              </a:rPr>
              <a:t> </a:t>
            </a:r>
            <a:r>
              <a:rPr sz="2800" spc="-5" dirty="0">
                <a:solidFill>
                  <a:srgbClr val="006FC0"/>
                </a:solidFill>
                <a:latin typeface="Times New Roman"/>
                <a:cs typeface="Times New Roman"/>
              </a:rPr>
              <a:t>energy</a:t>
            </a:r>
            <a:endParaRPr sz="2800">
              <a:solidFill>
                <a:prstClr val="black"/>
              </a:solidFill>
              <a:latin typeface="Times New Roman"/>
              <a:cs typeface="Times New Roman"/>
            </a:endParaRPr>
          </a:p>
          <a:p>
            <a:pPr marL="481965" indent="-469900">
              <a:spcBef>
                <a:spcPts val="670"/>
              </a:spcBef>
              <a:buClr>
                <a:srgbClr val="CC0000"/>
              </a:buClr>
              <a:buSzPct val="69642"/>
              <a:buFont typeface="Wingdings"/>
              <a:buChar char=""/>
              <a:tabLst>
                <a:tab pos="481965" algn="l"/>
                <a:tab pos="482600" algn="l"/>
              </a:tabLst>
            </a:pPr>
            <a:r>
              <a:rPr sz="2800" spc="-5" dirty="0">
                <a:solidFill>
                  <a:srgbClr val="006FC0"/>
                </a:solidFill>
                <a:latin typeface="Times New Roman"/>
                <a:cs typeface="Times New Roman"/>
              </a:rPr>
              <a:t>Less</a:t>
            </a:r>
            <a:r>
              <a:rPr sz="2800" spc="-10" dirty="0">
                <a:solidFill>
                  <a:srgbClr val="006FC0"/>
                </a:solidFill>
                <a:latin typeface="Times New Roman"/>
                <a:cs typeface="Times New Roman"/>
              </a:rPr>
              <a:t> </a:t>
            </a:r>
            <a:r>
              <a:rPr sz="2800" spc="-5" dirty="0">
                <a:solidFill>
                  <a:srgbClr val="006FC0"/>
                </a:solidFill>
                <a:latin typeface="Times New Roman"/>
                <a:cs typeface="Times New Roman"/>
              </a:rPr>
              <a:t>land</a:t>
            </a:r>
            <a:r>
              <a:rPr sz="2800" dirty="0">
                <a:solidFill>
                  <a:srgbClr val="006FC0"/>
                </a:solidFill>
                <a:latin typeface="Times New Roman"/>
                <a:cs typeface="Times New Roman"/>
              </a:rPr>
              <a:t> </a:t>
            </a:r>
            <a:r>
              <a:rPr sz="2800" spc="-5" dirty="0">
                <a:solidFill>
                  <a:srgbClr val="006FC0"/>
                </a:solidFill>
                <a:latin typeface="Times New Roman"/>
                <a:cs typeface="Times New Roman"/>
              </a:rPr>
              <a:t>area to</a:t>
            </a:r>
            <a:r>
              <a:rPr sz="2800" spc="-15" dirty="0">
                <a:solidFill>
                  <a:srgbClr val="006FC0"/>
                </a:solidFill>
                <a:latin typeface="Times New Roman"/>
                <a:cs typeface="Times New Roman"/>
              </a:rPr>
              <a:t> </a:t>
            </a:r>
            <a:r>
              <a:rPr sz="2800" dirty="0">
                <a:solidFill>
                  <a:srgbClr val="006FC0"/>
                </a:solidFill>
                <a:latin typeface="Times New Roman"/>
                <a:cs typeface="Times New Roman"/>
              </a:rPr>
              <a:t>produce</a:t>
            </a:r>
            <a:r>
              <a:rPr sz="2800" spc="-15" dirty="0">
                <a:solidFill>
                  <a:srgbClr val="006FC0"/>
                </a:solidFill>
                <a:latin typeface="Times New Roman"/>
                <a:cs typeface="Times New Roman"/>
              </a:rPr>
              <a:t> </a:t>
            </a:r>
            <a:r>
              <a:rPr sz="2800" spc="-10" dirty="0">
                <a:solidFill>
                  <a:srgbClr val="006FC0"/>
                </a:solidFill>
                <a:latin typeface="Times New Roman"/>
                <a:cs typeface="Times New Roman"/>
              </a:rPr>
              <a:t>same</a:t>
            </a:r>
            <a:r>
              <a:rPr sz="2800" spc="-5" dirty="0">
                <a:solidFill>
                  <a:srgbClr val="006FC0"/>
                </a:solidFill>
                <a:latin typeface="Times New Roman"/>
                <a:cs typeface="Times New Roman"/>
              </a:rPr>
              <a:t> amount of</a:t>
            </a:r>
            <a:r>
              <a:rPr sz="2800" dirty="0">
                <a:solidFill>
                  <a:srgbClr val="006FC0"/>
                </a:solidFill>
                <a:latin typeface="Times New Roman"/>
                <a:cs typeface="Times New Roman"/>
              </a:rPr>
              <a:t> </a:t>
            </a:r>
            <a:r>
              <a:rPr sz="2800" spc="-5" dirty="0">
                <a:solidFill>
                  <a:srgbClr val="006FC0"/>
                </a:solidFill>
                <a:latin typeface="Times New Roman"/>
                <a:cs typeface="Times New Roman"/>
              </a:rPr>
              <a:t>energy</a:t>
            </a:r>
            <a:endParaRPr sz="2800">
              <a:solidFill>
                <a:prstClr val="black"/>
              </a:solidFill>
              <a:latin typeface="Times New Roman"/>
              <a:cs typeface="Times New Roman"/>
            </a:endParaRPr>
          </a:p>
          <a:p>
            <a:pPr marL="481965" indent="-469900">
              <a:spcBef>
                <a:spcPts val="675"/>
              </a:spcBef>
              <a:buClr>
                <a:srgbClr val="CC0000"/>
              </a:buClr>
              <a:buSzPct val="69642"/>
              <a:buFont typeface="Wingdings"/>
              <a:buChar char=""/>
              <a:tabLst>
                <a:tab pos="481965" algn="l"/>
                <a:tab pos="482600" algn="l"/>
              </a:tabLst>
            </a:pPr>
            <a:r>
              <a:rPr sz="2800" spc="-5" dirty="0">
                <a:solidFill>
                  <a:srgbClr val="006FC0"/>
                </a:solidFill>
                <a:latin typeface="Times New Roman"/>
                <a:cs typeface="Times New Roman"/>
              </a:rPr>
              <a:t>Waste</a:t>
            </a:r>
            <a:r>
              <a:rPr sz="2800" spc="-30" dirty="0">
                <a:solidFill>
                  <a:srgbClr val="006FC0"/>
                </a:solidFill>
                <a:latin typeface="Times New Roman"/>
                <a:cs typeface="Times New Roman"/>
              </a:rPr>
              <a:t> </a:t>
            </a:r>
            <a:r>
              <a:rPr sz="2800" spc="-5" dirty="0">
                <a:solidFill>
                  <a:srgbClr val="006FC0"/>
                </a:solidFill>
                <a:latin typeface="Times New Roman"/>
                <a:cs typeface="Times New Roman"/>
              </a:rPr>
              <a:t>isolation</a:t>
            </a:r>
            <a:endParaRPr sz="2800">
              <a:solidFill>
                <a:prstClr val="black"/>
              </a:solidFill>
              <a:latin typeface="Times New Roman"/>
              <a:cs typeface="Times New Roman"/>
            </a:endParaRPr>
          </a:p>
          <a:p>
            <a:pPr marL="481965" indent="-469900">
              <a:spcBef>
                <a:spcPts val="670"/>
              </a:spcBef>
              <a:buClr>
                <a:srgbClr val="CC0000"/>
              </a:buClr>
              <a:buSzPct val="69642"/>
              <a:buFont typeface="Wingdings"/>
              <a:buChar char=""/>
              <a:tabLst>
                <a:tab pos="481965" algn="l"/>
                <a:tab pos="482600" algn="l"/>
              </a:tabLst>
            </a:pPr>
            <a:r>
              <a:rPr sz="2800" spc="-5" dirty="0">
                <a:solidFill>
                  <a:srgbClr val="006FC0"/>
                </a:solidFill>
                <a:latin typeface="Times New Roman"/>
                <a:cs typeface="Times New Roman"/>
              </a:rPr>
              <a:t>Zero</a:t>
            </a:r>
            <a:r>
              <a:rPr sz="2800" spc="5" dirty="0">
                <a:solidFill>
                  <a:srgbClr val="006FC0"/>
                </a:solidFill>
                <a:latin typeface="Times New Roman"/>
                <a:cs typeface="Times New Roman"/>
              </a:rPr>
              <a:t> </a:t>
            </a:r>
            <a:r>
              <a:rPr sz="2800" spc="-5" dirty="0">
                <a:solidFill>
                  <a:srgbClr val="006FC0"/>
                </a:solidFill>
                <a:latin typeface="Times New Roman"/>
                <a:cs typeface="Times New Roman"/>
              </a:rPr>
              <a:t>risk</a:t>
            </a:r>
            <a:r>
              <a:rPr sz="2800" spc="-10" dirty="0">
                <a:solidFill>
                  <a:srgbClr val="006FC0"/>
                </a:solidFill>
                <a:latin typeface="Times New Roman"/>
                <a:cs typeface="Times New Roman"/>
              </a:rPr>
              <a:t> </a:t>
            </a:r>
            <a:r>
              <a:rPr sz="2800" spc="-5" dirty="0">
                <a:solidFill>
                  <a:srgbClr val="006FC0"/>
                </a:solidFill>
                <a:latin typeface="Times New Roman"/>
                <a:cs typeface="Times New Roman"/>
              </a:rPr>
              <a:t>of</a:t>
            </a:r>
            <a:r>
              <a:rPr sz="2800" dirty="0">
                <a:solidFill>
                  <a:srgbClr val="006FC0"/>
                </a:solidFill>
                <a:latin typeface="Times New Roman"/>
                <a:cs typeface="Times New Roman"/>
              </a:rPr>
              <a:t> </a:t>
            </a:r>
            <a:r>
              <a:rPr sz="2800" spc="-5" dirty="0">
                <a:solidFill>
                  <a:srgbClr val="006FC0"/>
                </a:solidFill>
                <a:latin typeface="Times New Roman"/>
                <a:cs typeface="Times New Roman"/>
              </a:rPr>
              <a:t>large scale oil</a:t>
            </a:r>
            <a:r>
              <a:rPr sz="2800" spc="-15" dirty="0">
                <a:solidFill>
                  <a:srgbClr val="006FC0"/>
                </a:solidFill>
                <a:latin typeface="Times New Roman"/>
                <a:cs typeface="Times New Roman"/>
              </a:rPr>
              <a:t> </a:t>
            </a:r>
            <a:r>
              <a:rPr sz="2800" spc="-5" dirty="0">
                <a:solidFill>
                  <a:srgbClr val="006FC0"/>
                </a:solidFill>
                <a:latin typeface="Times New Roman"/>
                <a:cs typeface="Times New Roman"/>
              </a:rPr>
              <a:t>spills</a:t>
            </a:r>
            <a:endParaRPr sz="2800">
              <a:solidFill>
                <a:prstClr val="black"/>
              </a:solidFill>
              <a:latin typeface="Times New Roman"/>
              <a:cs typeface="Times New Roman"/>
            </a:endParaRPr>
          </a:p>
          <a:p>
            <a:pPr marL="481965" indent="-469900">
              <a:spcBef>
                <a:spcPts val="675"/>
              </a:spcBef>
              <a:buClr>
                <a:srgbClr val="CC0000"/>
              </a:buClr>
              <a:buSzPct val="69642"/>
              <a:buFont typeface="Wingdings"/>
              <a:buChar char=""/>
              <a:tabLst>
                <a:tab pos="481965" algn="l"/>
                <a:tab pos="482600" algn="l"/>
              </a:tabLst>
            </a:pPr>
            <a:r>
              <a:rPr sz="2800" spc="-5" dirty="0">
                <a:solidFill>
                  <a:srgbClr val="006FC0"/>
                </a:solidFill>
                <a:latin typeface="Times New Roman"/>
                <a:cs typeface="Times New Roman"/>
              </a:rPr>
              <a:t>Protection</a:t>
            </a:r>
            <a:r>
              <a:rPr sz="2800" spc="-15" dirty="0">
                <a:solidFill>
                  <a:srgbClr val="006FC0"/>
                </a:solidFill>
                <a:latin typeface="Times New Roman"/>
                <a:cs typeface="Times New Roman"/>
              </a:rPr>
              <a:t> </a:t>
            </a:r>
            <a:r>
              <a:rPr sz="2800" spc="-5" dirty="0">
                <a:solidFill>
                  <a:srgbClr val="006FC0"/>
                </a:solidFill>
                <a:latin typeface="Times New Roman"/>
                <a:cs typeface="Times New Roman"/>
              </a:rPr>
              <a:t>of</a:t>
            </a:r>
            <a:r>
              <a:rPr sz="2800" spc="5" dirty="0">
                <a:solidFill>
                  <a:srgbClr val="006FC0"/>
                </a:solidFill>
                <a:latin typeface="Times New Roman"/>
                <a:cs typeface="Times New Roman"/>
              </a:rPr>
              <a:t> </a:t>
            </a:r>
            <a:r>
              <a:rPr sz="2800" spc="-10" dirty="0">
                <a:solidFill>
                  <a:srgbClr val="006FC0"/>
                </a:solidFill>
                <a:latin typeface="Times New Roman"/>
                <a:cs typeface="Times New Roman"/>
              </a:rPr>
              <a:t>Salmon</a:t>
            </a:r>
            <a:r>
              <a:rPr sz="2800" spc="10" dirty="0">
                <a:solidFill>
                  <a:srgbClr val="006FC0"/>
                </a:solidFill>
                <a:latin typeface="Times New Roman"/>
                <a:cs typeface="Times New Roman"/>
              </a:rPr>
              <a:t> </a:t>
            </a:r>
            <a:r>
              <a:rPr sz="2800" spc="-5" dirty="0">
                <a:solidFill>
                  <a:srgbClr val="006FC0"/>
                </a:solidFill>
                <a:latin typeface="Times New Roman"/>
                <a:cs typeface="Times New Roman"/>
              </a:rPr>
              <a:t>Habitat</a:t>
            </a:r>
            <a:endParaRPr sz="2800">
              <a:solidFill>
                <a:prstClr val="black"/>
              </a:solidFill>
              <a:latin typeface="Times New Roman"/>
              <a:cs typeface="Times New Roman"/>
            </a:endParaRPr>
          </a:p>
        </p:txBody>
      </p:sp>
    </p:spTree>
    <p:extLst>
      <p:ext uri="{BB962C8B-B14F-4D97-AF65-F5344CB8AC3E}">
        <p14:creationId xmlns:p14="http://schemas.microsoft.com/office/powerpoint/2010/main" val="3918780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62</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20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nvGraphicFramePr>
        <p:xfrm>
          <a:off x="1549400" y="57150"/>
          <a:ext cx="9085580" cy="914400"/>
        </p:xfrm>
        <a:graphic>
          <a:graphicData uri="http://schemas.openxmlformats.org/drawingml/2006/table">
            <a:tbl>
              <a:tblPr firstRow="1" bandRow="1">
                <a:tableStyleId>{2D5ABB26-0587-4C30-8999-92F81FD0307C}</a:tableStyleId>
              </a:tblPr>
              <a:tblGrid>
                <a:gridCol w="859726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a:lnSpc>
                          <a:spcPct val="100000"/>
                        </a:lnSpc>
                      </a:pPr>
                      <a:endParaRPr sz="2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marL="408305" algn="ctr">
                        <a:lnSpc>
                          <a:spcPts val="2080"/>
                        </a:lnSpc>
                      </a:pPr>
                      <a:r>
                        <a:rPr sz="3200" b="1" dirty="0">
                          <a:solidFill>
                            <a:srgbClr val="FFFF37"/>
                          </a:solidFill>
                          <a:latin typeface="Arial"/>
                          <a:cs typeface="Arial"/>
                        </a:rPr>
                        <a:t>The</a:t>
                      </a:r>
                      <a:r>
                        <a:rPr sz="3200" b="1" spc="-40" dirty="0">
                          <a:solidFill>
                            <a:srgbClr val="FFFF37"/>
                          </a:solidFill>
                          <a:latin typeface="Arial"/>
                          <a:cs typeface="Arial"/>
                        </a:rPr>
                        <a:t> </a:t>
                      </a:r>
                      <a:r>
                        <a:rPr sz="3200" b="1" spc="-5" dirty="0">
                          <a:solidFill>
                            <a:srgbClr val="FFFF37"/>
                          </a:solidFill>
                          <a:latin typeface="Arial"/>
                          <a:cs typeface="Arial"/>
                        </a:rPr>
                        <a:t>Nuclear</a:t>
                      </a:r>
                      <a:r>
                        <a:rPr sz="3200" b="1" spc="-30" dirty="0">
                          <a:solidFill>
                            <a:srgbClr val="FFFF37"/>
                          </a:solidFill>
                          <a:latin typeface="Arial"/>
                          <a:cs typeface="Arial"/>
                        </a:rPr>
                        <a:t> </a:t>
                      </a:r>
                      <a:r>
                        <a:rPr sz="3200" b="1" dirty="0">
                          <a:solidFill>
                            <a:srgbClr val="FFFF37"/>
                          </a:solidFill>
                          <a:latin typeface="Arial"/>
                          <a:cs typeface="Arial"/>
                        </a:rPr>
                        <a:t>Power</a:t>
                      </a:r>
                      <a:r>
                        <a:rPr sz="3200" b="1" spc="-30" dirty="0">
                          <a:solidFill>
                            <a:srgbClr val="FFFF37"/>
                          </a:solidFill>
                          <a:latin typeface="Arial"/>
                          <a:cs typeface="Arial"/>
                        </a:rPr>
                        <a:t> </a:t>
                      </a:r>
                      <a:r>
                        <a:rPr sz="3200" b="1" dirty="0">
                          <a:solidFill>
                            <a:srgbClr val="FFFF37"/>
                          </a:solidFill>
                          <a:latin typeface="Arial"/>
                          <a:cs typeface="Arial"/>
                        </a:rPr>
                        <a:t>Advantage</a:t>
                      </a:r>
                      <a:endParaRPr sz="320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5" name="object 5"/>
          <p:cNvPicPr/>
          <p:nvPr/>
        </p:nvPicPr>
        <p:blipFill>
          <a:blip r:embed="rId2" cstate="print"/>
          <a:stretch>
            <a:fillRect/>
          </a:stretch>
        </p:blipFill>
        <p:spPr>
          <a:xfrm>
            <a:off x="1636713" y="1717676"/>
            <a:ext cx="8912225" cy="4302125"/>
          </a:xfrm>
          <a:prstGeom prst="rect">
            <a:avLst/>
          </a:prstGeom>
        </p:spPr>
      </p:pic>
      <p:sp>
        <p:nvSpPr>
          <p:cNvPr id="6" name="object 6"/>
          <p:cNvSpPr txBox="1"/>
          <p:nvPr/>
        </p:nvSpPr>
        <p:spPr>
          <a:xfrm>
            <a:off x="1715517" y="1638642"/>
            <a:ext cx="6840855" cy="3208571"/>
          </a:xfrm>
          <a:prstGeom prst="rect">
            <a:avLst/>
          </a:prstGeom>
        </p:spPr>
        <p:txBody>
          <a:bodyPr vert="horz" wrap="square" lIns="0" tIns="111760" rIns="0" bIns="0" rtlCol="0">
            <a:spAutoFit/>
          </a:bodyPr>
          <a:lstStyle/>
          <a:p>
            <a:pPr marL="481965" indent="-469900">
              <a:spcBef>
                <a:spcPts val="880"/>
              </a:spcBef>
              <a:buClr>
                <a:srgbClr val="CC0000"/>
              </a:buClr>
              <a:buSzPct val="70312"/>
              <a:buFont typeface="Wingdings"/>
              <a:buChar char=""/>
              <a:tabLst>
                <a:tab pos="481965" algn="l"/>
                <a:tab pos="482600" algn="l"/>
              </a:tabLst>
            </a:pPr>
            <a:r>
              <a:rPr sz="3200" dirty="0">
                <a:solidFill>
                  <a:srgbClr val="3366FF"/>
                </a:solidFill>
                <a:latin typeface="Times New Roman"/>
                <a:cs typeface="Times New Roman"/>
              </a:rPr>
              <a:t>Highly</a:t>
            </a:r>
            <a:r>
              <a:rPr sz="3200" spc="-35" dirty="0">
                <a:solidFill>
                  <a:srgbClr val="3366FF"/>
                </a:solidFill>
                <a:latin typeface="Times New Roman"/>
                <a:cs typeface="Times New Roman"/>
              </a:rPr>
              <a:t> </a:t>
            </a:r>
            <a:r>
              <a:rPr sz="3200" dirty="0">
                <a:solidFill>
                  <a:srgbClr val="3366FF"/>
                </a:solidFill>
                <a:latin typeface="Times New Roman"/>
                <a:cs typeface="Times New Roman"/>
              </a:rPr>
              <a:t>Concentrated</a:t>
            </a:r>
            <a:r>
              <a:rPr sz="3200" spc="-35" dirty="0">
                <a:solidFill>
                  <a:srgbClr val="3366FF"/>
                </a:solidFill>
                <a:latin typeface="Times New Roman"/>
                <a:cs typeface="Times New Roman"/>
              </a:rPr>
              <a:t> </a:t>
            </a:r>
            <a:r>
              <a:rPr sz="3200" dirty="0">
                <a:solidFill>
                  <a:srgbClr val="3366FF"/>
                </a:solidFill>
                <a:latin typeface="Times New Roman"/>
                <a:cs typeface="Times New Roman"/>
              </a:rPr>
              <a:t>Source</a:t>
            </a:r>
            <a:r>
              <a:rPr sz="3200" spc="-35" dirty="0">
                <a:solidFill>
                  <a:srgbClr val="3366FF"/>
                </a:solidFill>
                <a:latin typeface="Times New Roman"/>
                <a:cs typeface="Times New Roman"/>
              </a:rPr>
              <a:t> </a:t>
            </a:r>
            <a:r>
              <a:rPr sz="3200" dirty="0">
                <a:solidFill>
                  <a:srgbClr val="3366FF"/>
                </a:solidFill>
                <a:latin typeface="Times New Roman"/>
                <a:cs typeface="Times New Roman"/>
              </a:rPr>
              <a:t>of Energy</a:t>
            </a:r>
            <a:endParaRPr sz="3200" dirty="0">
              <a:solidFill>
                <a:prstClr val="black"/>
              </a:solidFill>
              <a:latin typeface="Times New Roman"/>
              <a:cs typeface="Times New Roman"/>
            </a:endParaRPr>
          </a:p>
          <a:p>
            <a:pPr marL="920750" lvl="1" indent="-438150">
              <a:spcBef>
                <a:spcPts val="675"/>
              </a:spcBef>
              <a:buClr>
                <a:srgbClr val="3366CC"/>
              </a:buClr>
              <a:buSzPct val="75000"/>
              <a:buFont typeface="Wingdings"/>
              <a:buChar char=""/>
              <a:tabLst>
                <a:tab pos="920750" algn="l"/>
                <a:tab pos="921385" algn="l"/>
              </a:tabLst>
            </a:pPr>
            <a:r>
              <a:rPr sz="2800" spc="-5" dirty="0">
                <a:solidFill>
                  <a:srgbClr val="3366FF"/>
                </a:solidFill>
                <a:latin typeface="Times New Roman"/>
                <a:cs typeface="Times New Roman"/>
              </a:rPr>
              <a:t>1</a:t>
            </a:r>
            <a:r>
              <a:rPr sz="2800" spc="-20" dirty="0">
                <a:solidFill>
                  <a:srgbClr val="3366FF"/>
                </a:solidFill>
                <a:latin typeface="Times New Roman"/>
                <a:cs typeface="Times New Roman"/>
              </a:rPr>
              <a:t> </a:t>
            </a:r>
            <a:r>
              <a:rPr sz="2800" dirty="0">
                <a:solidFill>
                  <a:srgbClr val="3366FF"/>
                </a:solidFill>
                <a:latin typeface="Times New Roman"/>
                <a:cs typeface="Times New Roman"/>
              </a:rPr>
              <a:t>kg</a:t>
            </a:r>
            <a:r>
              <a:rPr sz="2800" spc="-15" dirty="0">
                <a:solidFill>
                  <a:srgbClr val="3366FF"/>
                </a:solidFill>
                <a:latin typeface="Times New Roman"/>
                <a:cs typeface="Times New Roman"/>
              </a:rPr>
              <a:t> </a:t>
            </a:r>
            <a:r>
              <a:rPr sz="2800" spc="-5" dirty="0">
                <a:solidFill>
                  <a:srgbClr val="3366FF"/>
                </a:solidFill>
                <a:latin typeface="Times New Roman"/>
                <a:cs typeface="Times New Roman"/>
              </a:rPr>
              <a:t>wood:</a:t>
            </a:r>
            <a:r>
              <a:rPr sz="2800" spc="-20" dirty="0">
                <a:solidFill>
                  <a:srgbClr val="3366FF"/>
                </a:solidFill>
                <a:latin typeface="Times New Roman"/>
                <a:cs typeface="Times New Roman"/>
              </a:rPr>
              <a:t> </a:t>
            </a:r>
            <a:r>
              <a:rPr sz="2800" spc="-5" dirty="0">
                <a:solidFill>
                  <a:srgbClr val="3366FF"/>
                </a:solidFill>
                <a:latin typeface="Times New Roman"/>
                <a:cs typeface="Times New Roman"/>
              </a:rPr>
              <a:t>1</a:t>
            </a:r>
            <a:r>
              <a:rPr sz="2800" dirty="0">
                <a:solidFill>
                  <a:srgbClr val="3366FF"/>
                </a:solidFill>
                <a:latin typeface="Times New Roman"/>
                <a:cs typeface="Times New Roman"/>
              </a:rPr>
              <a:t> </a:t>
            </a:r>
            <a:r>
              <a:rPr sz="2800" spc="-5" dirty="0">
                <a:solidFill>
                  <a:srgbClr val="3366FF"/>
                </a:solidFill>
                <a:latin typeface="Times New Roman"/>
                <a:cs typeface="Times New Roman"/>
              </a:rPr>
              <a:t>kW·h</a:t>
            </a:r>
            <a:endParaRPr sz="2800" dirty="0">
              <a:solidFill>
                <a:prstClr val="black"/>
              </a:solidFill>
              <a:latin typeface="Times New Roman"/>
              <a:cs typeface="Times New Roman"/>
            </a:endParaRPr>
          </a:p>
          <a:p>
            <a:pPr marL="920750" lvl="1" indent="-438150">
              <a:spcBef>
                <a:spcPts val="675"/>
              </a:spcBef>
              <a:buClr>
                <a:srgbClr val="3366CC"/>
              </a:buClr>
              <a:buSzPct val="75000"/>
              <a:buFont typeface="Wingdings"/>
              <a:buChar char=""/>
              <a:tabLst>
                <a:tab pos="920750" algn="l"/>
                <a:tab pos="921385" algn="l"/>
              </a:tabLst>
            </a:pPr>
            <a:r>
              <a:rPr sz="2800" spc="-5" dirty="0">
                <a:solidFill>
                  <a:srgbClr val="3366FF"/>
                </a:solidFill>
                <a:latin typeface="Times New Roman"/>
                <a:cs typeface="Times New Roman"/>
              </a:rPr>
              <a:t>1</a:t>
            </a:r>
            <a:r>
              <a:rPr sz="2800" spc="-20" dirty="0">
                <a:solidFill>
                  <a:srgbClr val="3366FF"/>
                </a:solidFill>
                <a:latin typeface="Times New Roman"/>
                <a:cs typeface="Times New Roman"/>
              </a:rPr>
              <a:t> </a:t>
            </a:r>
            <a:r>
              <a:rPr sz="2800" spc="-5" dirty="0">
                <a:solidFill>
                  <a:srgbClr val="3366FF"/>
                </a:solidFill>
                <a:latin typeface="Times New Roman"/>
                <a:cs typeface="Times New Roman"/>
              </a:rPr>
              <a:t>kg coal:</a:t>
            </a:r>
            <a:r>
              <a:rPr sz="2800" spc="-25" dirty="0">
                <a:solidFill>
                  <a:srgbClr val="3366FF"/>
                </a:solidFill>
                <a:latin typeface="Times New Roman"/>
                <a:cs typeface="Times New Roman"/>
              </a:rPr>
              <a:t> </a:t>
            </a:r>
            <a:r>
              <a:rPr sz="2800" spc="-5" dirty="0">
                <a:solidFill>
                  <a:srgbClr val="3366FF"/>
                </a:solidFill>
                <a:latin typeface="Times New Roman"/>
                <a:cs typeface="Times New Roman"/>
              </a:rPr>
              <a:t>3 kW·h</a:t>
            </a:r>
            <a:endParaRPr sz="2800" dirty="0">
              <a:solidFill>
                <a:prstClr val="black"/>
              </a:solidFill>
              <a:latin typeface="Times New Roman"/>
              <a:cs typeface="Times New Roman"/>
            </a:endParaRPr>
          </a:p>
          <a:p>
            <a:pPr marL="920750" lvl="1" indent="-438150">
              <a:spcBef>
                <a:spcPts val="675"/>
              </a:spcBef>
              <a:buClr>
                <a:srgbClr val="3366CC"/>
              </a:buClr>
              <a:buSzPct val="75000"/>
              <a:buFont typeface="Wingdings"/>
              <a:buChar char=""/>
              <a:tabLst>
                <a:tab pos="920750" algn="l"/>
                <a:tab pos="921385" algn="l"/>
              </a:tabLst>
            </a:pPr>
            <a:r>
              <a:rPr sz="2800" spc="-5" dirty="0">
                <a:solidFill>
                  <a:srgbClr val="3366FF"/>
                </a:solidFill>
                <a:latin typeface="Times New Roman"/>
                <a:cs typeface="Times New Roman"/>
              </a:rPr>
              <a:t>1</a:t>
            </a:r>
            <a:r>
              <a:rPr sz="2800" spc="-20" dirty="0">
                <a:solidFill>
                  <a:srgbClr val="3366FF"/>
                </a:solidFill>
                <a:latin typeface="Times New Roman"/>
                <a:cs typeface="Times New Roman"/>
              </a:rPr>
              <a:t> </a:t>
            </a:r>
            <a:r>
              <a:rPr sz="2800" dirty="0">
                <a:solidFill>
                  <a:srgbClr val="3366FF"/>
                </a:solidFill>
                <a:latin typeface="Times New Roman"/>
                <a:cs typeface="Times New Roman"/>
              </a:rPr>
              <a:t>kg</a:t>
            </a:r>
            <a:r>
              <a:rPr sz="2800" spc="-15" dirty="0">
                <a:solidFill>
                  <a:srgbClr val="3366FF"/>
                </a:solidFill>
                <a:latin typeface="Times New Roman"/>
                <a:cs typeface="Times New Roman"/>
              </a:rPr>
              <a:t> </a:t>
            </a:r>
            <a:r>
              <a:rPr sz="2800" spc="-5" dirty="0">
                <a:solidFill>
                  <a:srgbClr val="3366FF"/>
                </a:solidFill>
                <a:latin typeface="Times New Roman"/>
                <a:cs typeface="Times New Roman"/>
              </a:rPr>
              <a:t>oil:</a:t>
            </a:r>
            <a:r>
              <a:rPr sz="2800" spc="-35" dirty="0">
                <a:solidFill>
                  <a:srgbClr val="3366FF"/>
                </a:solidFill>
                <a:latin typeface="Times New Roman"/>
                <a:cs typeface="Times New Roman"/>
              </a:rPr>
              <a:t> </a:t>
            </a:r>
            <a:r>
              <a:rPr sz="2800" spc="-5" dirty="0">
                <a:solidFill>
                  <a:srgbClr val="3366FF"/>
                </a:solidFill>
                <a:latin typeface="Times New Roman"/>
                <a:cs typeface="Times New Roman"/>
              </a:rPr>
              <a:t>4 kW·h</a:t>
            </a:r>
            <a:endParaRPr sz="2800" dirty="0">
              <a:solidFill>
                <a:prstClr val="black"/>
              </a:solidFill>
              <a:latin typeface="Times New Roman"/>
              <a:cs typeface="Times New Roman"/>
            </a:endParaRPr>
          </a:p>
          <a:p>
            <a:pPr marL="920750" lvl="1" indent="-438150">
              <a:spcBef>
                <a:spcPts val="670"/>
              </a:spcBef>
              <a:buClr>
                <a:srgbClr val="3366CC"/>
              </a:buClr>
              <a:buSzPct val="75000"/>
              <a:buFont typeface="Wingdings"/>
              <a:buChar char=""/>
              <a:tabLst>
                <a:tab pos="920750" algn="l"/>
                <a:tab pos="921385" algn="l"/>
              </a:tabLst>
            </a:pPr>
            <a:r>
              <a:rPr sz="2800" spc="-5" dirty="0">
                <a:solidFill>
                  <a:srgbClr val="3366FF"/>
                </a:solidFill>
                <a:latin typeface="Times New Roman"/>
                <a:cs typeface="Times New Roman"/>
              </a:rPr>
              <a:t>1</a:t>
            </a:r>
            <a:r>
              <a:rPr sz="2800" spc="-15" dirty="0">
                <a:solidFill>
                  <a:srgbClr val="3366FF"/>
                </a:solidFill>
                <a:latin typeface="Times New Roman"/>
                <a:cs typeface="Times New Roman"/>
              </a:rPr>
              <a:t> </a:t>
            </a:r>
            <a:r>
              <a:rPr sz="2800" dirty="0">
                <a:solidFill>
                  <a:srgbClr val="3366FF"/>
                </a:solidFill>
                <a:latin typeface="Times New Roman"/>
                <a:cs typeface="Times New Roman"/>
              </a:rPr>
              <a:t>kg</a:t>
            </a:r>
            <a:r>
              <a:rPr sz="2800" spc="-10" dirty="0">
                <a:solidFill>
                  <a:srgbClr val="3366FF"/>
                </a:solidFill>
                <a:latin typeface="Times New Roman"/>
                <a:cs typeface="Times New Roman"/>
              </a:rPr>
              <a:t> </a:t>
            </a:r>
            <a:r>
              <a:rPr sz="2800" spc="-5" dirty="0">
                <a:solidFill>
                  <a:srgbClr val="3366FF"/>
                </a:solidFill>
                <a:latin typeface="Times New Roman"/>
                <a:cs typeface="Times New Roman"/>
              </a:rPr>
              <a:t>uranium:</a:t>
            </a:r>
            <a:r>
              <a:rPr sz="2800" spc="-10" dirty="0">
                <a:solidFill>
                  <a:srgbClr val="3366FF"/>
                </a:solidFill>
                <a:latin typeface="Times New Roman"/>
                <a:cs typeface="Times New Roman"/>
              </a:rPr>
              <a:t> </a:t>
            </a:r>
            <a:r>
              <a:rPr sz="2800" spc="-5" dirty="0">
                <a:solidFill>
                  <a:srgbClr val="3366FF"/>
                </a:solidFill>
                <a:latin typeface="Times New Roman"/>
                <a:cs typeface="Times New Roman"/>
              </a:rPr>
              <a:t>50000</a:t>
            </a:r>
            <a:r>
              <a:rPr sz="2800" spc="15" dirty="0">
                <a:solidFill>
                  <a:srgbClr val="3366FF"/>
                </a:solidFill>
                <a:latin typeface="Times New Roman"/>
                <a:cs typeface="Times New Roman"/>
              </a:rPr>
              <a:t> </a:t>
            </a:r>
            <a:r>
              <a:rPr sz="2800" spc="-5" dirty="0">
                <a:solidFill>
                  <a:srgbClr val="3366FF"/>
                </a:solidFill>
                <a:latin typeface="Times New Roman"/>
                <a:cs typeface="Times New Roman"/>
              </a:rPr>
              <a:t>kW·h</a:t>
            </a:r>
            <a:endParaRPr sz="2800" dirty="0">
              <a:solidFill>
                <a:prstClr val="black"/>
              </a:solidFill>
              <a:latin typeface="Times New Roman"/>
              <a:cs typeface="Times New Roman"/>
            </a:endParaRPr>
          </a:p>
          <a:p>
            <a:pPr marL="749935">
              <a:spcBef>
                <a:spcPts val="675"/>
              </a:spcBef>
            </a:pPr>
            <a:r>
              <a:rPr sz="2800" spc="-5" dirty="0">
                <a:solidFill>
                  <a:srgbClr val="3366FF"/>
                </a:solidFill>
                <a:latin typeface="Times New Roman"/>
                <a:cs typeface="Times New Roman"/>
              </a:rPr>
              <a:t>(3</a:t>
            </a:r>
            <a:r>
              <a:rPr lang="en-US" sz="2800" spc="-5" dirty="0">
                <a:solidFill>
                  <a:srgbClr val="3366FF"/>
                </a:solidFill>
                <a:latin typeface="Times New Roman"/>
                <a:cs typeface="Times New Roman"/>
              </a:rPr>
              <a:t>5</a:t>
            </a:r>
            <a:r>
              <a:rPr sz="2800" spc="-5" dirty="0">
                <a:solidFill>
                  <a:srgbClr val="3366FF"/>
                </a:solidFill>
                <a:latin typeface="Times New Roman"/>
                <a:cs typeface="Times New Roman"/>
              </a:rPr>
              <a:t>00</a:t>
            </a:r>
            <a:r>
              <a:rPr sz="2800" dirty="0">
                <a:solidFill>
                  <a:srgbClr val="3366FF"/>
                </a:solidFill>
                <a:latin typeface="Times New Roman"/>
                <a:cs typeface="Times New Roman"/>
              </a:rPr>
              <a:t>000</a:t>
            </a:r>
            <a:r>
              <a:rPr sz="2800" spc="15" dirty="0">
                <a:solidFill>
                  <a:srgbClr val="3366FF"/>
                </a:solidFill>
                <a:latin typeface="Times New Roman"/>
                <a:cs typeface="Times New Roman"/>
              </a:rPr>
              <a:t> </a:t>
            </a:r>
            <a:r>
              <a:rPr sz="2800" spc="-5" dirty="0">
                <a:solidFill>
                  <a:srgbClr val="3366FF"/>
                </a:solidFill>
                <a:latin typeface="Times New Roman"/>
                <a:cs typeface="Times New Roman"/>
              </a:rPr>
              <a:t>kW·h with reprocessing)</a:t>
            </a:r>
            <a:endParaRPr sz="2800" dirty="0">
              <a:solidFill>
                <a:prstClr val="black"/>
              </a:solidFill>
              <a:latin typeface="Times New Roman"/>
              <a:cs typeface="Times New Roman"/>
            </a:endParaRPr>
          </a:p>
        </p:txBody>
      </p:sp>
    </p:spTree>
    <p:extLst>
      <p:ext uri="{BB962C8B-B14F-4D97-AF65-F5344CB8AC3E}">
        <p14:creationId xmlns:p14="http://schemas.microsoft.com/office/powerpoint/2010/main" val="8615618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4"/>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63</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20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2" name="object 2"/>
          <p:cNvSpPr/>
          <p:nvPr/>
        </p:nvSpPr>
        <p:spPr>
          <a:xfrm>
            <a:off x="1595437" y="1054100"/>
            <a:ext cx="8995410"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graphicFrame>
        <p:nvGraphicFramePr>
          <p:cNvPr id="3" name="object 3"/>
          <p:cNvGraphicFramePr>
            <a:graphicFrameLocks noGrp="1"/>
          </p:cNvGraphicFramePr>
          <p:nvPr>
            <p:extLst>
              <p:ext uri="{D42A27DB-BD31-4B8C-83A1-F6EECF244321}">
                <p14:modId xmlns:p14="http://schemas.microsoft.com/office/powerpoint/2010/main" val="1298965697"/>
              </p:ext>
            </p:extLst>
          </p:nvPr>
        </p:nvGraphicFramePr>
        <p:xfrm>
          <a:off x="135467" y="57150"/>
          <a:ext cx="10499513" cy="914400"/>
        </p:xfrm>
        <a:graphic>
          <a:graphicData uri="http://schemas.openxmlformats.org/drawingml/2006/table">
            <a:tbl>
              <a:tblPr firstRow="1" bandRow="1">
                <a:tableStyleId>{2D5ABB26-0587-4C30-8999-92F81FD0307C}</a:tableStyleId>
              </a:tblPr>
              <a:tblGrid>
                <a:gridCol w="9935205">
                  <a:extLst>
                    <a:ext uri="{9D8B030D-6E8A-4147-A177-3AD203B41FA5}">
                      <a16:colId xmlns="" xmlns:a16="http://schemas.microsoft.com/office/drawing/2014/main" val="20000"/>
                    </a:ext>
                  </a:extLst>
                </a:gridCol>
                <a:gridCol w="564308">
                  <a:extLst>
                    <a:ext uri="{9D8B030D-6E8A-4147-A177-3AD203B41FA5}">
                      <a16:colId xmlns="" xmlns:a16="http://schemas.microsoft.com/office/drawing/2014/main" val="20001"/>
                    </a:ext>
                  </a:extLst>
                </a:gridCol>
              </a:tblGrid>
              <a:tr h="457200">
                <a:tc>
                  <a:txBody>
                    <a:bodyPr/>
                    <a:lstStyle/>
                    <a:p>
                      <a:pPr>
                        <a:lnSpc>
                          <a:spcPct val="100000"/>
                        </a:lnSpc>
                      </a:pPr>
                      <a:endParaRPr sz="23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3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marL="996315">
                        <a:lnSpc>
                          <a:spcPts val="2080"/>
                        </a:lnSpc>
                      </a:pPr>
                      <a:r>
                        <a:rPr sz="3200" b="1" spc="-5" dirty="0">
                          <a:solidFill>
                            <a:srgbClr val="FFFF37"/>
                          </a:solidFill>
                          <a:latin typeface="Arial"/>
                          <a:cs typeface="Arial"/>
                        </a:rPr>
                        <a:t>Advantages</a:t>
                      </a:r>
                      <a:r>
                        <a:rPr sz="3200" b="1" spc="-55" dirty="0">
                          <a:solidFill>
                            <a:srgbClr val="FFFF37"/>
                          </a:solidFill>
                          <a:latin typeface="Arial"/>
                          <a:cs typeface="Arial"/>
                        </a:rPr>
                        <a:t> </a:t>
                      </a:r>
                      <a:r>
                        <a:rPr sz="3200" b="1" dirty="0">
                          <a:solidFill>
                            <a:srgbClr val="FFFF37"/>
                          </a:solidFill>
                          <a:latin typeface="Arial"/>
                          <a:cs typeface="Arial"/>
                        </a:rPr>
                        <a:t>of</a:t>
                      </a:r>
                      <a:r>
                        <a:rPr sz="3200" b="1" spc="-25" dirty="0">
                          <a:solidFill>
                            <a:srgbClr val="FFFF37"/>
                          </a:solidFill>
                          <a:latin typeface="Arial"/>
                          <a:cs typeface="Arial"/>
                        </a:rPr>
                        <a:t> </a:t>
                      </a:r>
                      <a:r>
                        <a:rPr sz="3200" b="1" dirty="0">
                          <a:solidFill>
                            <a:srgbClr val="FFFF37"/>
                          </a:solidFill>
                          <a:latin typeface="Arial"/>
                          <a:cs typeface="Arial"/>
                        </a:rPr>
                        <a:t>Concentrated</a:t>
                      </a:r>
                      <a:r>
                        <a:rPr sz="3200" b="1" spc="-55" dirty="0">
                          <a:solidFill>
                            <a:srgbClr val="FFFF37"/>
                          </a:solidFill>
                          <a:latin typeface="Arial"/>
                          <a:cs typeface="Arial"/>
                        </a:rPr>
                        <a:t> </a:t>
                      </a:r>
                      <a:r>
                        <a:rPr sz="3200" b="1" dirty="0">
                          <a:solidFill>
                            <a:srgbClr val="FFFF37"/>
                          </a:solidFill>
                          <a:latin typeface="Arial"/>
                          <a:cs typeface="Arial"/>
                        </a:rPr>
                        <a:t>Source</a:t>
                      </a:r>
                      <a:endParaRPr sz="32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3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4" name="object 4"/>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6" name="object 6"/>
          <p:cNvPicPr/>
          <p:nvPr/>
        </p:nvPicPr>
        <p:blipFill>
          <a:blip r:embed="rId2" cstate="print"/>
          <a:stretch>
            <a:fillRect/>
          </a:stretch>
        </p:blipFill>
        <p:spPr>
          <a:xfrm>
            <a:off x="1636713" y="1717676"/>
            <a:ext cx="8912225" cy="4302125"/>
          </a:xfrm>
          <a:prstGeom prst="rect">
            <a:avLst/>
          </a:prstGeom>
        </p:spPr>
      </p:pic>
      <p:sp>
        <p:nvSpPr>
          <p:cNvPr id="7" name="object 7"/>
          <p:cNvSpPr txBox="1">
            <a:spLocks noGrp="1"/>
          </p:cNvSpPr>
          <p:nvPr>
            <p:ph type="title"/>
          </p:nvPr>
        </p:nvSpPr>
        <p:spPr>
          <a:xfrm>
            <a:off x="2483611" y="1739011"/>
            <a:ext cx="7396480" cy="452120"/>
          </a:xfrm>
          <a:prstGeom prst="rect">
            <a:avLst/>
          </a:prstGeom>
        </p:spPr>
        <p:txBody>
          <a:bodyPr vert="horz" wrap="square" lIns="0" tIns="12065" rIns="0" bIns="0" rtlCol="0">
            <a:spAutoFit/>
          </a:bodyPr>
          <a:lstStyle/>
          <a:p>
            <a:pPr marL="12700">
              <a:spcBef>
                <a:spcPts val="95"/>
              </a:spcBef>
            </a:pPr>
            <a:r>
              <a:rPr sz="2400" dirty="0">
                <a:solidFill>
                  <a:srgbClr val="3366FF"/>
                </a:solidFill>
                <a:latin typeface="Times New Roman"/>
                <a:cs typeface="Times New Roman"/>
              </a:rPr>
              <a:t>Operation</a:t>
            </a:r>
            <a:r>
              <a:rPr sz="2400" spc="-30" dirty="0">
                <a:solidFill>
                  <a:srgbClr val="3366FF"/>
                </a:solidFill>
                <a:latin typeface="Times New Roman"/>
                <a:cs typeface="Times New Roman"/>
              </a:rPr>
              <a:t> </a:t>
            </a:r>
            <a:r>
              <a:rPr sz="2400" dirty="0">
                <a:solidFill>
                  <a:srgbClr val="3366FF"/>
                </a:solidFill>
                <a:latin typeface="Times New Roman"/>
                <a:cs typeface="Times New Roman"/>
              </a:rPr>
              <a:t>of </a:t>
            </a:r>
            <a:r>
              <a:rPr sz="2400" spc="-5" dirty="0">
                <a:solidFill>
                  <a:srgbClr val="3366FF"/>
                </a:solidFill>
                <a:latin typeface="Times New Roman"/>
                <a:cs typeface="Times New Roman"/>
              </a:rPr>
              <a:t>a</a:t>
            </a:r>
            <a:r>
              <a:rPr sz="2400" dirty="0">
                <a:solidFill>
                  <a:srgbClr val="3366FF"/>
                </a:solidFill>
                <a:latin typeface="Times New Roman"/>
                <a:cs typeface="Times New Roman"/>
              </a:rPr>
              <a:t> </a:t>
            </a:r>
            <a:r>
              <a:rPr sz="2400" spc="-5" dirty="0">
                <a:solidFill>
                  <a:srgbClr val="3366FF"/>
                </a:solidFill>
                <a:latin typeface="Times New Roman"/>
                <a:cs typeface="Times New Roman"/>
              </a:rPr>
              <a:t>1000</a:t>
            </a:r>
            <a:r>
              <a:rPr sz="2400" dirty="0">
                <a:solidFill>
                  <a:srgbClr val="3366FF"/>
                </a:solidFill>
                <a:latin typeface="Times New Roman"/>
                <a:cs typeface="Times New Roman"/>
              </a:rPr>
              <a:t> MW(e)</a:t>
            </a:r>
            <a:r>
              <a:rPr sz="2400" spc="-20" dirty="0">
                <a:solidFill>
                  <a:srgbClr val="3366FF"/>
                </a:solidFill>
                <a:latin typeface="Times New Roman"/>
                <a:cs typeface="Times New Roman"/>
              </a:rPr>
              <a:t> </a:t>
            </a:r>
            <a:r>
              <a:rPr sz="2400" spc="-5" dirty="0">
                <a:solidFill>
                  <a:srgbClr val="3366FF"/>
                </a:solidFill>
                <a:latin typeface="Times New Roman"/>
                <a:cs typeface="Times New Roman"/>
              </a:rPr>
              <a:t>plant will</a:t>
            </a:r>
            <a:r>
              <a:rPr sz="2400" spc="-10" dirty="0">
                <a:solidFill>
                  <a:srgbClr val="3366FF"/>
                </a:solidFill>
                <a:latin typeface="Times New Roman"/>
                <a:cs typeface="Times New Roman"/>
              </a:rPr>
              <a:t> </a:t>
            </a:r>
            <a:r>
              <a:rPr sz="2400" dirty="0">
                <a:solidFill>
                  <a:srgbClr val="3366FF"/>
                </a:solidFill>
                <a:latin typeface="Times New Roman"/>
                <a:cs typeface="Times New Roman"/>
              </a:rPr>
              <a:t>require</a:t>
            </a:r>
            <a:r>
              <a:rPr sz="2400" spc="-10" dirty="0">
                <a:solidFill>
                  <a:srgbClr val="3366FF"/>
                </a:solidFill>
                <a:latin typeface="Times New Roman"/>
                <a:cs typeface="Times New Roman"/>
              </a:rPr>
              <a:t> </a:t>
            </a:r>
            <a:r>
              <a:rPr sz="2400" dirty="0">
                <a:solidFill>
                  <a:srgbClr val="3366FF"/>
                </a:solidFill>
                <a:latin typeface="Times New Roman"/>
                <a:cs typeface="Times New Roman"/>
              </a:rPr>
              <a:t>each</a:t>
            </a:r>
            <a:r>
              <a:rPr sz="2400" spc="-10" dirty="0">
                <a:solidFill>
                  <a:srgbClr val="3366FF"/>
                </a:solidFill>
                <a:latin typeface="Times New Roman"/>
                <a:cs typeface="Times New Roman"/>
              </a:rPr>
              <a:t> </a:t>
            </a:r>
            <a:r>
              <a:rPr sz="2400" dirty="0">
                <a:solidFill>
                  <a:srgbClr val="3366FF"/>
                </a:solidFill>
                <a:latin typeface="Times New Roman"/>
                <a:cs typeface="Times New Roman"/>
              </a:rPr>
              <a:t>year</a:t>
            </a:r>
            <a:r>
              <a:rPr sz="2800" dirty="0">
                <a:solidFill>
                  <a:srgbClr val="3366FF"/>
                </a:solidFill>
                <a:latin typeface="Times New Roman"/>
                <a:cs typeface="Times New Roman"/>
              </a:rPr>
              <a:t>:</a:t>
            </a:r>
            <a:endParaRPr sz="2800">
              <a:latin typeface="Times New Roman"/>
              <a:cs typeface="Times New Roman"/>
            </a:endParaRPr>
          </a:p>
        </p:txBody>
      </p:sp>
      <p:sp>
        <p:nvSpPr>
          <p:cNvPr id="8" name="object 8"/>
          <p:cNvSpPr txBox="1"/>
          <p:nvPr/>
        </p:nvSpPr>
        <p:spPr>
          <a:xfrm>
            <a:off x="1715516" y="2627502"/>
            <a:ext cx="712470" cy="406400"/>
          </a:xfrm>
          <a:prstGeom prst="rect">
            <a:avLst/>
          </a:prstGeom>
        </p:spPr>
        <p:txBody>
          <a:bodyPr vert="horz" wrap="square" lIns="0" tIns="12065" rIns="0" bIns="0" rtlCol="0">
            <a:spAutoFit/>
          </a:bodyPr>
          <a:lstStyle/>
          <a:p>
            <a:pPr marL="12700">
              <a:spcBef>
                <a:spcPts val="95"/>
              </a:spcBef>
            </a:pPr>
            <a:r>
              <a:rPr sz="2500" spc="-5" dirty="0">
                <a:solidFill>
                  <a:srgbClr val="0000CC"/>
                </a:solidFill>
                <a:latin typeface="Times New Roman"/>
                <a:cs typeface="Times New Roman"/>
              </a:rPr>
              <a:t>Coal:</a:t>
            </a:r>
            <a:endParaRPr sz="2500">
              <a:solidFill>
                <a:prstClr val="black"/>
              </a:solidFill>
              <a:latin typeface="Times New Roman"/>
              <a:cs typeface="Times New Roman"/>
            </a:endParaRPr>
          </a:p>
        </p:txBody>
      </p:sp>
      <p:sp>
        <p:nvSpPr>
          <p:cNvPr id="9" name="object 9"/>
          <p:cNvSpPr txBox="1"/>
          <p:nvPr/>
        </p:nvSpPr>
        <p:spPr>
          <a:xfrm>
            <a:off x="2707895" y="2677795"/>
            <a:ext cx="7104015" cy="335989"/>
          </a:xfrm>
          <a:prstGeom prst="rect">
            <a:avLst/>
          </a:prstGeom>
        </p:spPr>
        <p:txBody>
          <a:bodyPr vert="horz" wrap="square" lIns="0" tIns="12700" rIns="0" bIns="0" rtlCol="0">
            <a:spAutoFit/>
          </a:bodyPr>
          <a:lstStyle/>
          <a:p>
            <a:pPr marL="848994">
              <a:spcBef>
                <a:spcPts val="100"/>
              </a:spcBef>
            </a:pPr>
            <a:r>
              <a:rPr sz="2100" dirty="0">
                <a:solidFill>
                  <a:srgbClr val="3366FF"/>
                </a:solidFill>
                <a:latin typeface="Times New Roman"/>
                <a:cs typeface="Times New Roman"/>
              </a:rPr>
              <a:t>2</a:t>
            </a:r>
            <a:r>
              <a:rPr sz="2100" spc="-10" dirty="0">
                <a:solidFill>
                  <a:srgbClr val="3366FF"/>
                </a:solidFill>
                <a:latin typeface="Times New Roman"/>
                <a:cs typeface="Times New Roman"/>
              </a:rPr>
              <a:t> </a:t>
            </a:r>
            <a:r>
              <a:rPr sz="2100" dirty="0">
                <a:solidFill>
                  <a:srgbClr val="3366FF"/>
                </a:solidFill>
                <a:latin typeface="Times New Roman"/>
                <a:cs typeface="Times New Roman"/>
              </a:rPr>
              <a:t>6</a:t>
            </a:r>
            <a:r>
              <a:rPr lang="en-US" sz="2100" dirty="0">
                <a:solidFill>
                  <a:srgbClr val="3366FF"/>
                </a:solidFill>
                <a:latin typeface="Times New Roman"/>
                <a:cs typeface="Times New Roman"/>
              </a:rPr>
              <a:t>,</a:t>
            </a:r>
            <a:r>
              <a:rPr sz="2100" dirty="0">
                <a:solidFill>
                  <a:srgbClr val="3366FF"/>
                </a:solidFill>
                <a:latin typeface="Times New Roman"/>
                <a:cs typeface="Times New Roman"/>
              </a:rPr>
              <a:t>00</a:t>
            </a:r>
            <a:r>
              <a:rPr sz="2100" spc="-20" dirty="0">
                <a:solidFill>
                  <a:srgbClr val="3366FF"/>
                </a:solidFill>
                <a:latin typeface="Times New Roman"/>
                <a:cs typeface="Times New Roman"/>
              </a:rPr>
              <a:t> </a:t>
            </a:r>
            <a:r>
              <a:rPr sz="2100" dirty="0">
                <a:solidFill>
                  <a:srgbClr val="3366FF"/>
                </a:solidFill>
                <a:latin typeface="Times New Roman"/>
                <a:cs typeface="Times New Roman"/>
              </a:rPr>
              <a:t>000</a:t>
            </a:r>
            <a:r>
              <a:rPr sz="2100" spc="-5" dirty="0">
                <a:solidFill>
                  <a:srgbClr val="3366FF"/>
                </a:solidFill>
                <a:latin typeface="Times New Roman"/>
                <a:cs typeface="Times New Roman"/>
              </a:rPr>
              <a:t> </a:t>
            </a:r>
            <a:r>
              <a:rPr sz="2100" dirty="0">
                <a:solidFill>
                  <a:srgbClr val="3366FF"/>
                </a:solidFill>
                <a:latin typeface="Times New Roman"/>
                <a:cs typeface="Times New Roman"/>
              </a:rPr>
              <a:t>t</a:t>
            </a:r>
            <a:r>
              <a:rPr sz="2100" spc="-15" dirty="0">
                <a:solidFill>
                  <a:srgbClr val="3366FF"/>
                </a:solidFill>
                <a:latin typeface="Times New Roman"/>
                <a:cs typeface="Times New Roman"/>
              </a:rPr>
              <a:t> </a:t>
            </a:r>
            <a:r>
              <a:rPr sz="2100" dirty="0">
                <a:solidFill>
                  <a:srgbClr val="3366FF"/>
                </a:solidFill>
                <a:latin typeface="Times New Roman"/>
                <a:cs typeface="Times New Roman"/>
              </a:rPr>
              <a:t>coal (2000</a:t>
            </a:r>
            <a:r>
              <a:rPr sz="2100" spc="-20" dirty="0">
                <a:solidFill>
                  <a:srgbClr val="3366FF"/>
                </a:solidFill>
                <a:latin typeface="Times New Roman"/>
                <a:cs typeface="Times New Roman"/>
              </a:rPr>
              <a:t> </a:t>
            </a:r>
            <a:r>
              <a:rPr sz="2100">
                <a:solidFill>
                  <a:srgbClr val="3366FF"/>
                </a:solidFill>
                <a:latin typeface="Times New Roman"/>
                <a:cs typeface="Times New Roman"/>
              </a:rPr>
              <a:t>train </a:t>
            </a:r>
            <a:r>
              <a:rPr lang="en-US" sz="2100" spc="-5">
                <a:solidFill>
                  <a:srgbClr val="3366FF"/>
                </a:solidFill>
                <a:latin typeface="Times New Roman"/>
                <a:cs typeface="Times New Roman"/>
              </a:rPr>
              <a:t>rake </a:t>
            </a:r>
            <a:r>
              <a:rPr sz="2100">
                <a:solidFill>
                  <a:srgbClr val="3366FF"/>
                </a:solidFill>
                <a:latin typeface="Times New Roman"/>
                <a:cs typeface="Times New Roman"/>
              </a:rPr>
              <a:t>of1300</a:t>
            </a:r>
            <a:r>
              <a:rPr sz="2100" spc="-40">
                <a:solidFill>
                  <a:srgbClr val="3366FF"/>
                </a:solidFill>
                <a:latin typeface="Times New Roman"/>
                <a:cs typeface="Times New Roman"/>
              </a:rPr>
              <a:t> </a:t>
            </a:r>
            <a:r>
              <a:rPr sz="2100" dirty="0">
                <a:solidFill>
                  <a:srgbClr val="3366FF"/>
                </a:solidFill>
                <a:latin typeface="Times New Roman"/>
                <a:cs typeface="Times New Roman"/>
              </a:rPr>
              <a:t>t</a:t>
            </a:r>
            <a:r>
              <a:rPr sz="2100" spc="-25" dirty="0">
                <a:solidFill>
                  <a:srgbClr val="3366FF"/>
                </a:solidFill>
                <a:latin typeface="Times New Roman"/>
                <a:cs typeface="Times New Roman"/>
              </a:rPr>
              <a:t> </a:t>
            </a:r>
            <a:r>
              <a:rPr sz="2100" dirty="0">
                <a:solidFill>
                  <a:srgbClr val="3366FF"/>
                </a:solidFill>
                <a:latin typeface="Times New Roman"/>
                <a:cs typeface="Times New Roman"/>
              </a:rPr>
              <a:t>each)</a:t>
            </a:r>
            <a:endParaRPr sz="2100" dirty="0">
              <a:solidFill>
                <a:prstClr val="black"/>
              </a:solidFill>
              <a:latin typeface="Times New Roman"/>
              <a:cs typeface="Times New Roman"/>
            </a:endParaRPr>
          </a:p>
        </p:txBody>
      </p:sp>
      <p:sp>
        <p:nvSpPr>
          <p:cNvPr id="10" name="object 10"/>
          <p:cNvSpPr txBox="1"/>
          <p:nvPr/>
        </p:nvSpPr>
        <p:spPr>
          <a:xfrm>
            <a:off x="1715517" y="3789045"/>
            <a:ext cx="518795" cy="406400"/>
          </a:xfrm>
          <a:prstGeom prst="rect">
            <a:avLst/>
          </a:prstGeom>
        </p:spPr>
        <p:txBody>
          <a:bodyPr vert="horz" wrap="square" lIns="0" tIns="12065" rIns="0" bIns="0" rtlCol="0">
            <a:spAutoFit/>
          </a:bodyPr>
          <a:lstStyle/>
          <a:p>
            <a:pPr marL="12700">
              <a:spcBef>
                <a:spcPts val="95"/>
              </a:spcBef>
            </a:pPr>
            <a:r>
              <a:rPr sz="2500" spc="-5" dirty="0">
                <a:solidFill>
                  <a:srgbClr val="0000CC"/>
                </a:solidFill>
                <a:latin typeface="Times New Roman"/>
                <a:cs typeface="Times New Roman"/>
              </a:rPr>
              <a:t>Oil:</a:t>
            </a:r>
            <a:endParaRPr sz="2500">
              <a:solidFill>
                <a:prstClr val="black"/>
              </a:solidFill>
              <a:latin typeface="Times New Roman"/>
              <a:cs typeface="Times New Roman"/>
            </a:endParaRPr>
          </a:p>
        </p:txBody>
      </p:sp>
      <p:sp>
        <p:nvSpPr>
          <p:cNvPr id="11" name="object 11"/>
          <p:cNvSpPr txBox="1"/>
          <p:nvPr/>
        </p:nvSpPr>
        <p:spPr>
          <a:xfrm>
            <a:off x="3544571" y="3839336"/>
            <a:ext cx="3510915" cy="345440"/>
          </a:xfrm>
          <a:prstGeom prst="rect">
            <a:avLst/>
          </a:prstGeom>
        </p:spPr>
        <p:txBody>
          <a:bodyPr vert="horz" wrap="square" lIns="0" tIns="12700" rIns="0" bIns="0" rtlCol="0">
            <a:spAutoFit/>
          </a:bodyPr>
          <a:lstStyle/>
          <a:p>
            <a:pPr marL="12700">
              <a:spcBef>
                <a:spcPts val="100"/>
              </a:spcBef>
            </a:pPr>
            <a:r>
              <a:rPr sz="2100" dirty="0">
                <a:solidFill>
                  <a:srgbClr val="3366FF"/>
                </a:solidFill>
                <a:latin typeface="Times New Roman"/>
                <a:cs typeface="Times New Roman"/>
              </a:rPr>
              <a:t>2</a:t>
            </a:r>
            <a:r>
              <a:rPr sz="2100" spc="-10" dirty="0">
                <a:solidFill>
                  <a:srgbClr val="3366FF"/>
                </a:solidFill>
                <a:latin typeface="Times New Roman"/>
                <a:cs typeface="Times New Roman"/>
              </a:rPr>
              <a:t> </a:t>
            </a:r>
            <a:r>
              <a:rPr sz="2100" dirty="0">
                <a:solidFill>
                  <a:srgbClr val="3366FF"/>
                </a:solidFill>
                <a:latin typeface="Times New Roman"/>
                <a:cs typeface="Times New Roman"/>
              </a:rPr>
              <a:t>000</a:t>
            </a:r>
            <a:r>
              <a:rPr sz="2100" spc="-25" dirty="0">
                <a:solidFill>
                  <a:srgbClr val="3366FF"/>
                </a:solidFill>
                <a:latin typeface="Times New Roman"/>
                <a:cs typeface="Times New Roman"/>
              </a:rPr>
              <a:t> </a:t>
            </a:r>
            <a:r>
              <a:rPr sz="2100" dirty="0">
                <a:solidFill>
                  <a:srgbClr val="3366FF"/>
                </a:solidFill>
                <a:latin typeface="Times New Roman"/>
                <a:cs typeface="Times New Roman"/>
              </a:rPr>
              <a:t>000</a:t>
            </a:r>
            <a:r>
              <a:rPr sz="2100" spc="-10" dirty="0">
                <a:solidFill>
                  <a:srgbClr val="3366FF"/>
                </a:solidFill>
                <a:latin typeface="Times New Roman"/>
                <a:cs typeface="Times New Roman"/>
              </a:rPr>
              <a:t> </a:t>
            </a:r>
            <a:r>
              <a:rPr sz="2100" dirty="0">
                <a:solidFill>
                  <a:srgbClr val="3366FF"/>
                </a:solidFill>
                <a:latin typeface="Times New Roman"/>
                <a:cs typeface="Times New Roman"/>
              </a:rPr>
              <a:t>t</a:t>
            </a:r>
            <a:r>
              <a:rPr sz="2100" spc="-20" dirty="0">
                <a:solidFill>
                  <a:srgbClr val="3366FF"/>
                </a:solidFill>
                <a:latin typeface="Times New Roman"/>
                <a:cs typeface="Times New Roman"/>
              </a:rPr>
              <a:t> </a:t>
            </a:r>
            <a:r>
              <a:rPr sz="2100" dirty="0">
                <a:solidFill>
                  <a:srgbClr val="3366FF"/>
                </a:solidFill>
                <a:latin typeface="Times New Roman"/>
                <a:cs typeface="Times New Roman"/>
              </a:rPr>
              <a:t>oil</a:t>
            </a:r>
            <a:r>
              <a:rPr sz="2100" spc="-10" dirty="0">
                <a:solidFill>
                  <a:srgbClr val="3366FF"/>
                </a:solidFill>
                <a:latin typeface="Times New Roman"/>
                <a:cs typeface="Times New Roman"/>
              </a:rPr>
              <a:t> </a:t>
            </a:r>
            <a:r>
              <a:rPr sz="2100" dirty="0">
                <a:solidFill>
                  <a:srgbClr val="3366FF"/>
                </a:solidFill>
                <a:latin typeface="Times New Roman"/>
                <a:cs typeface="Times New Roman"/>
              </a:rPr>
              <a:t>(10</a:t>
            </a:r>
            <a:r>
              <a:rPr sz="2100" spc="-15" dirty="0">
                <a:solidFill>
                  <a:srgbClr val="3366FF"/>
                </a:solidFill>
                <a:latin typeface="Times New Roman"/>
                <a:cs typeface="Times New Roman"/>
              </a:rPr>
              <a:t> </a:t>
            </a:r>
            <a:r>
              <a:rPr sz="2100" dirty="0">
                <a:solidFill>
                  <a:srgbClr val="3366FF"/>
                </a:solidFill>
                <a:latin typeface="Times New Roman"/>
                <a:cs typeface="Times New Roman"/>
              </a:rPr>
              <a:t>supertankers)</a:t>
            </a:r>
            <a:endParaRPr sz="2100">
              <a:solidFill>
                <a:prstClr val="black"/>
              </a:solidFill>
              <a:latin typeface="Times New Roman"/>
              <a:cs typeface="Times New Roman"/>
            </a:endParaRPr>
          </a:p>
        </p:txBody>
      </p:sp>
      <p:sp>
        <p:nvSpPr>
          <p:cNvPr id="12" name="object 12"/>
          <p:cNvSpPr txBox="1"/>
          <p:nvPr/>
        </p:nvSpPr>
        <p:spPr>
          <a:xfrm>
            <a:off x="1715516" y="4630673"/>
            <a:ext cx="1236980" cy="406400"/>
          </a:xfrm>
          <a:prstGeom prst="rect">
            <a:avLst/>
          </a:prstGeom>
        </p:spPr>
        <p:txBody>
          <a:bodyPr vert="horz" wrap="square" lIns="0" tIns="12065" rIns="0" bIns="0" rtlCol="0">
            <a:spAutoFit/>
          </a:bodyPr>
          <a:lstStyle/>
          <a:p>
            <a:pPr marL="12700">
              <a:spcBef>
                <a:spcPts val="95"/>
              </a:spcBef>
            </a:pPr>
            <a:r>
              <a:rPr sz="2500" spc="-10" dirty="0">
                <a:solidFill>
                  <a:srgbClr val="0000CC"/>
                </a:solidFill>
                <a:latin typeface="Times New Roman"/>
                <a:cs typeface="Times New Roman"/>
              </a:rPr>
              <a:t>Uranium:</a:t>
            </a:r>
            <a:endParaRPr sz="2500">
              <a:solidFill>
                <a:prstClr val="black"/>
              </a:solidFill>
              <a:latin typeface="Times New Roman"/>
              <a:cs typeface="Times New Roman"/>
            </a:endParaRPr>
          </a:p>
        </p:txBody>
      </p:sp>
      <p:sp>
        <p:nvSpPr>
          <p:cNvPr id="13" name="object 13"/>
          <p:cNvSpPr txBox="1"/>
          <p:nvPr/>
        </p:nvSpPr>
        <p:spPr>
          <a:xfrm>
            <a:off x="3544570" y="4680966"/>
            <a:ext cx="3399790" cy="345440"/>
          </a:xfrm>
          <a:prstGeom prst="rect">
            <a:avLst/>
          </a:prstGeom>
        </p:spPr>
        <p:txBody>
          <a:bodyPr vert="horz" wrap="square" lIns="0" tIns="12700" rIns="0" bIns="0" rtlCol="0">
            <a:spAutoFit/>
          </a:bodyPr>
          <a:lstStyle/>
          <a:p>
            <a:pPr marL="12700">
              <a:spcBef>
                <a:spcPts val="100"/>
              </a:spcBef>
            </a:pPr>
            <a:r>
              <a:rPr sz="2100" dirty="0">
                <a:solidFill>
                  <a:srgbClr val="3366FF"/>
                </a:solidFill>
                <a:latin typeface="Times New Roman"/>
                <a:cs typeface="Times New Roman"/>
              </a:rPr>
              <a:t>30</a:t>
            </a:r>
            <a:r>
              <a:rPr sz="2100" spc="-15" dirty="0">
                <a:solidFill>
                  <a:srgbClr val="3366FF"/>
                </a:solidFill>
                <a:latin typeface="Times New Roman"/>
                <a:cs typeface="Times New Roman"/>
              </a:rPr>
              <a:t> </a:t>
            </a:r>
            <a:r>
              <a:rPr sz="2100" dirty="0">
                <a:solidFill>
                  <a:srgbClr val="3366FF"/>
                </a:solidFill>
                <a:latin typeface="Times New Roman"/>
                <a:cs typeface="Times New Roman"/>
              </a:rPr>
              <a:t>t</a:t>
            </a:r>
            <a:r>
              <a:rPr sz="2100" spc="-15" dirty="0">
                <a:solidFill>
                  <a:srgbClr val="3366FF"/>
                </a:solidFill>
                <a:latin typeface="Times New Roman"/>
                <a:cs typeface="Times New Roman"/>
              </a:rPr>
              <a:t> </a:t>
            </a:r>
            <a:r>
              <a:rPr sz="2100" dirty="0">
                <a:solidFill>
                  <a:srgbClr val="3366FF"/>
                </a:solidFill>
                <a:latin typeface="Times New Roman"/>
                <a:cs typeface="Times New Roman"/>
              </a:rPr>
              <a:t>uranium</a:t>
            </a:r>
            <a:r>
              <a:rPr sz="2100" spc="-15" dirty="0">
                <a:solidFill>
                  <a:srgbClr val="3366FF"/>
                </a:solidFill>
                <a:latin typeface="Times New Roman"/>
                <a:cs typeface="Times New Roman"/>
              </a:rPr>
              <a:t> </a:t>
            </a:r>
            <a:r>
              <a:rPr sz="2100" spc="-5" dirty="0">
                <a:solidFill>
                  <a:srgbClr val="3366FF"/>
                </a:solidFill>
                <a:latin typeface="Times New Roman"/>
                <a:cs typeface="Times New Roman"/>
              </a:rPr>
              <a:t>(One</a:t>
            </a:r>
            <a:r>
              <a:rPr sz="2100" spc="-15" dirty="0">
                <a:solidFill>
                  <a:srgbClr val="3366FF"/>
                </a:solidFill>
                <a:latin typeface="Times New Roman"/>
                <a:cs typeface="Times New Roman"/>
              </a:rPr>
              <a:t> </a:t>
            </a:r>
            <a:r>
              <a:rPr sz="2100" dirty="0">
                <a:solidFill>
                  <a:srgbClr val="3366FF"/>
                </a:solidFill>
                <a:latin typeface="Times New Roman"/>
                <a:cs typeface="Times New Roman"/>
              </a:rPr>
              <a:t>Truck</a:t>
            </a:r>
            <a:r>
              <a:rPr sz="2100" spc="-10" dirty="0">
                <a:solidFill>
                  <a:srgbClr val="3366FF"/>
                </a:solidFill>
                <a:latin typeface="Times New Roman"/>
                <a:cs typeface="Times New Roman"/>
              </a:rPr>
              <a:t> </a:t>
            </a:r>
            <a:r>
              <a:rPr sz="2100" dirty="0">
                <a:solidFill>
                  <a:srgbClr val="3366FF"/>
                </a:solidFill>
                <a:latin typeface="Times New Roman"/>
                <a:cs typeface="Times New Roman"/>
              </a:rPr>
              <a:t>Load)</a:t>
            </a:r>
            <a:endParaRPr sz="2100">
              <a:solidFill>
                <a:prstClr val="black"/>
              </a:solidFill>
              <a:latin typeface="Times New Roman"/>
              <a:cs typeface="Times New Roman"/>
            </a:endParaRPr>
          </a:p>
        </p:txBody>
      </p:sp>
    </p:spTree>
    <p:extLst>
      <p:ext uri="{BB962C8B-B14F-4D97-AF65-F5344CB8AC3E}">
        <p14:creationId xmlns:p14="http://schemas.microsoft.com/office/powerpoint/2010/main" val="32241630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64</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20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nvGraphicFramePr>
        <p:xfrm>
          <a:off x="1549400" y="57150"/>
          <a:ext cx="9085580" cy="914400"/>
        </p:xfrm>
        <a:graphic>
          <a:graphicData uri="http://schemas.openxmlformats.org/drawingml/2006/table">
            <a:tbl>
              <a:tblPr firstRow="1" bandRow="1">
                <a:tableStyleId>{2D5ABB26-0587-4C30-8999-92F81FD0307C}</a:tableStyleId>
              </a:tblPr>
              <a:tblGrid>
                <a:gridCol w="859726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marL="408305" algn="ctr">
                        <a:lnSpc>
                          <a:spcPts val="2080"/>
                        </a:lnSpc>
                      </a:pPr>
                      <a:r>
                        <a:rPr sz="3200" b="1" spc="-5" dirty="0">
                          <a:solidFill>
                            <a:srgbClr val="FFFF37"/>
                          </a:solidFill>
                          <a:latin typeface="Arial"/>
                          <a:cs typeface="Arial"/>
                        </a:rPr>
                        <a:t>Nuclear</a:t>
                      </a:r>
                      <a:r>
                        <a:rPr sz="3200" b="1" spc="-30" dirty="0">
                          <a:solidFill>
                            <a:srgbClr val="FFFF37"/>
                          </a:solidFill>
                          <a:latin typeface="Arial"/>
                          <a:cs typeface="Arial"/>
                        </a:rPr>
                        <a:t> </a:t>
                      </a:r>
                      <a:r>
                        <a:rPr sz="3200" b="1" dirty="0">
                          <a:solidFill>
                            <a:srgbClr val="FFFF37"/>
                          </a:solidFill>
                          <a:latin typeface="Arial"/>
                          <a:cs typeface="Arial"/>
                        </a:rPr>
                        <a:t>Power:</a:t>
                      </a:r>
                      <a:r>
                        <a:rPr sz="3200" b="1" spc="-20" dirty="0">
                          <a:solidFill>
                            <a:srgbClr val="FFFF37"/>
                          </a:solidFill>
                          <a:latin typeface="Arial"/>
                          <a:cs typeface="Arial"/>
                        </a:rPr>
                        <a:t> </a:t>
                      </a:r>
                      <a:r>
                        <a:rPr sz="3200" b="1" dirty="0">
                          <a:solidFill>
                            <a:srgbClr val="FFFF37"/>
                          </a:solidFill>
                          <a:latin typeface="Arial"/>
                          <a:cs typeface="Arial"/>
                        </a:rPr>
                        <a:t>a</a:t>
                      </a:r>
                      <a:r>
                        <a:rPr sz="3200" b="1" spc="-30" dirty="0">
                          <a:solidFill>
                            <a:srgbClr val="FFFF37"/>
                          </a:solidFill>
                          <a:latin typeface="Arial"/>
                          <a:cs typeface="Arial"/>
                        </a:rPr>
                        <a:t> </a:t>
                      </a:r>
                      <a:r>
                        <a:rPr sz="3200" b="1" dirty="0">
                          <a:solidFill>
                            <a:srgbClr val="FFFF37"/>
                          </a:solidFill>
                          <a:latin typeface="Arial"/>
                          <a:cs typeface="Arial"/>
                        </a:rPr>
                        <a:t>Compact</a:t>
                      </a:r>
                      <a:r>
                        <a:rPr sz="3200" b="1" spc="-25" dirty="0">
                          <a:solidFill>
                            <a:srgbClr val="FFFF37"/>
                          </a:solidFill>
                          <a:latin typeface="Arial"/>
                          <a:cs typeface="Arial"/>
                        </a:rPr>
                        <a:t> </a:t>
                      </a:r>
                      <a:r>
                        <a:rPr sz="3200" b="1" dirty="0">
                          <a:solidFill>
                            <a:srgbClr val="FFFF37"/>
                          </a:solidFill>
                          <a:latin typeface="Arial"/>
                          <a:cs typeface="Arial"/>
                        </a:rPr>
                        <a:t>Source</a:t>
                      </a:r>
                      <a:endParaRPr sz="320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4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5" name="object 5"/>
          <p:cNvPicPr/>
          <p:nvPr/>
        </p:nvPicPr>
        <p:blipFill>
          <a:blip r:embed="rId2" cstate="print"/>
          <a:stretch>
            <a:fillRect/>
          </a:stretch>
        </p:blipFill>
        <p:spPr>
          <a:xfrm>
            <a:off x="1636713" y="1717676"/>
            <a:ext cx="8912225" cy="4302125"/>
          </a:xfrm>
          <a:prstGeom prst="rect">
            <a:avLst/>
          </a:prstGeom>
        </p:spPr>
      </p:pic>
      <p:sp>
        <p:nvSpPr>
          <p:cNvPr id="6" name="object 6"/>
          <p:cNvSpPr txBox="1"/>
          <p:nvPr/>
        </p:nvSpPr>
        <p:spPr>
          <a:xfrm>
            <a:off x="1715516" y="1995042"/>
            <a:ext cx="8397240" cy="3742050"/>
          </a:xfrm>
          <a:prstGeom prst="rect">
            <a:avLst/>
          </a:prstGeom>
        </p:spPr>
        <p:txBody>
          <a:bodyPr vert="horz" wrap="square" lIns="0" tIns="12700" rIns="0" bIns="0" rtlCol="0">
            <a:spAutoFit/>
          </a:bodyPr>
          <a:lstStyle/>
          <a:p>
            <a:pPr marL="481965" indent="-469900">
              <a:spcBef>
                <a:spcPts val="100"/>
              </a:spcBef>
              <a:buClr>
                <a:srgbClr val="CC0000"/>
              </a:buClr>
              <a:buSzPct val="68750"/>
              <a:buFont typeface="Wingdings"/>
              <a:buChar char=""/>
              <a:tabLst>
                <a:tab pos="481965" algn="l"/>
                <a:tab pos="482600" algn="l"/>
              </a:tabLst>
            </a:pPr>
            <a:r>
              <a:rPr sz="2400" b="1" spc="-5" dirty="0">
                <a:solidFill>
                  <a:srgbClr val="0000CC"/>
                </a:solidFill>
                <a:latin typeface="Times New Roman"/>
                <a:cs typeface="Times New Roman"/>
              </a:rPr>
              <a:t>Typical</a:t>
            </a:r>
            <a:r>
              <a:rPr sz="2400" b="1" spc="-10" dirty="0">
                <a:solidFill>
                  <a:srgbClr val="0000CC"/>
                </a:solidFill>
                <a:latin typeface="Times New Roman"/>
                <a:cs typeface="Times New Roman"/>
              </a:rPr>
              <a:t> </a:t>
            </a:r>
            <a:r>
              <a:rPr sz="2400" b="1" dirty="0">
                <a:solidFill>
                  <a:srgbClr val="0000CC"/>
                </a:solidFill>
                <a:latin typeface="Times New Roman"/>
                <a:cs typeface="Times New Roman"/>
              </a:rPr>
              <a:t>Fossil</a:t>
            </a:r>
            <a:r>
              <a:rPr sz="2400" b="1" spc="-20" dirty="0">
                <a:solidFill>
                  <a:srgbClr val="0000CC"/>
                </a:solidFill>
                <a:latin typeface="Times New Roman"/>
                <a:cs typeface="Times New Roman"/>
              </a:rPr>
              <a:t> </a:t>
            </a:r>
            <a:r>
              <a:rPr sz="2400" b="1" spc="-5" dirty="0">
                <a:solidFill>
                  <a:srgbClr val="0000CC"/>
                </a:solidFill>
                <a:latin typeface="Times New Roman"/>
                <a:cs typeface="Times New Roman"/>
              </a:rPr>
              <a:t>and Nuclear</a:t>
            </a:r>
            <a:r>
              <a:rPr sz="2400" b="1" spc="-10" dirty="0">
                <a:solidFill>
                  <a:srgbClr val="0000CC"/>
                </a:solidFill>
                <a:latin typeface="Times New Roman"/>
                <a:cs typeface="Times New Roman"/>
              </a:rPr>
              <a:t> </a:t>
            </a:r>
            <a:r>
              <a:rPr sz="2400" b="1" dirty="0">
                <a:solidFill>
                  <a:srgbClr val="0000CC"/>
                </a:solidFill>
                <a:latin typeface="Times New Roman"/>
                <a:cs typeface="Times New Roman"/>
              </a:rPr>
              <a:t>sites:</a:t>
            </a:r>
            <a:r>
              <a:rPr sz="2400" b="1" spc="15" dirty="0">
                <a:solidFill>
                  <a:srgbClr val="0000CC"/>
                </a:solidFill>
                <a:latin typeface="Times New Roman"/>
                <a:cs typeface="Times New Roman"/>
              </a:rPr>
              <a:t> </a:t>
            </a:r>
            <a:r>
              <a:rPr sz="2400" dirty="0">
                <a:solidFill>
                  <a:srgbClr val="3366FF"/>
                </a:solidFill>
                <a:latin typeface="Times New Roman"/>
                <a:cs typeface="Times New Roman"/>
              </a:rPr>
              <a:t>1–4</a:t>
            </a:r>
            <a:r>
              <a:rPr sz="2400" spc="-5" dirty="0">
                <a:solidFill>
                  <a:srgbClr val="3366FF"/>
                </a:solidFill>
                <a:latin typeface="Times New Roman"/>
                <a:cs typeface="Times New Roman"/>
              </a:rPr>
              <a:t> </a:t>
            </a:r>
            <a:r>
              <a:rPr sz="2400" spc="-10" dirty="0">
                <a:solidFill>
                  <a:srgbClr val="3366FF"/>
                </a:solidFill>
                <a:latin typeface="Times New Roman"/>
                <a:cs typeface="Times New Roman"/>
              </a:rPr>
              <a:t>km²</a:t>
            </a:r>
            <a:endParaRPr sz="2400">
              <a:solidFill>
                <a:prstClr val="black"/>
              </a:solidFill>
              <a:latin typeface="Times New Roman"/>
              <a:cs typeface="Times New Roman"/>
            </a:endParaRPr>
          </a:p>
          <a:p>
            <a:pPr marL="481965" marR="5080" indent="-469900">
              <a:lnSpc>
                <a:spcPct val="200000"/>
              </a:lnSpc>
              <a:spcBef>
                <a:spcPts val="575"/>
              </a:spcBef>
              <a:buClr>
                <a:srgbClr val="CC0000"/>
              </a:buClr>
              <a:buSzPct val="68750"/>
              <a:buFont typeface="Wingdings"/>
              <a:buChar char=""/>
              <a:tabLst>
                <a:tab pos="481965" algn="l"/>
                <a:tab pos="482600" algn="l"/>
              </a:tabLst>
            </a:pPr>
            <a:r>
              <a:rPr sz="2400" b="1" dirty="0">
                <a:solidFill>
                  <a:srgbClr val="0000CC"/>
                </a:solidFill>
                <a:latin typeface="Times New Roman"/>
                <a:cs typeface="Times New Roman"/>
              </a:rPr>
              <a:t>Solar</a:t>
            </a:r>
            <a:r>
              <a:rPr sz="2400" b="1" spc="-20" dirty="0">
                <a:solidFill>
                  <a:srgbClr val="0000CC"/>
                </a:solidFill>
                <a:latin typeface="Times New Roman"/>
                <a:cs typeface="Times New Roman"/>
              </a:rPr>
              <a:t> </a:t>
            </a:r>
            <a:r>
              <a:rPr sz="2400" b="1" dirty="0">
                <a:solidFill>
                  <a:srgbClr val="0000CC"/>
                </a:solidFill>
                <a:latin typeface="Times New Roman"/>
                <a:cs typeface="Times New Roman"/>
              </a:rPr>
              <a:t>thermal</a:t>
            </a:r>
            <a:r>
              <a:rPr sz="2400" b="1" spc="-25" dirty="0">
                <a:solidFill>
                  <a:srgbClr val="0000CC"/>
                </a:solidFill>
                <a:latin typeface="Times New Roman"/>
                <a:cs typeface="Times New Roman"/>
              </a:rPr>
              <a:t> </a:t>
            </a:r>
            <a:r>
              <a:rPr sz="2400" b="1" dirty="0">
                <a:solidFill>
                  <a:srgbClr val="0000CC"/>
                </a:solidFill>
                <a:latin typeface="Times New Roman"/>
                <a:cs typeface="Times New Roman"/>
              </a:rPr>
              <a:t>or</a:t>
            </a:r>
            <a:r>
              <a:rPr sz="2400" b="1" spc="-5" dirty="0">
                <a:solidFill>
                  <a:srgbClr val="0000CC"/>
                </a:solidFill>
                <a:latin typeface="Times New Roman"/>
                <a:cs typeface="Times New Roman"/>
              </a:rPr>
              <a:t> </a:t>
            </a:r>
            <a:r>
              <a:rPr sz="2400" b="1" dirty="0">
                <a:solidFill>
                  <a:srgbClr val="0000CC"/>
                </a:solidFill>
                <a:latin typeface="Times New Roman"/>
                <a:cs typeface="Times New Roman"/>
              </a:rPr>
              <a:t>photovoltaic</a:t>
            </a:r>
            <a:r>
              <a:rPr sz="2400" b="1" spc="-30" dirty="0">
                <a:solidFill>
                  <a:srgbClr val="0000CC"/>
                </a:solidFill>
                <a:latin typeface="Times New Roman"/>
                <a:cs typeface="Times New Roman"/>
              </a:rPr>
              <a:t> </a:t>
            </a:r>
            <a:r>
              <a:rPr sz="2400" b="1" dirty="0">
                <a:solidFill>
                  <a:srgbClr val="0000CC"/>
                </a:solidFill>
                <a:latin typeface="Times New Roman"/>
                <a:cs typeface="Times New Roman"/>
              </a:rPr>
              <a:t>(PV)</a:t>
            </a:r>
            <a:r>
              <a:rPr sz="2400" b="1" spc="-5" dirty="0">
                <a:solidFill>
                  <a:srgbClr val="0000CC"/>
                </a:solidFill>
                <a:latin typeface="Times New Roman"/>
                <a:cs typeface="Times New Roman"/>
              </a:rPr>
              <a:t> </a:t>
            </a:r>
            <a:r>
              <a:rPr sz="2400" b="1" dirty="0">
                <a:solidFill>
                  <a:srgbClr val="0000CC"/>
                </a:solidFill>
                <a:latin typeface="Times New Roman"/>
                <a:cs typeface="Times New Roman"/>
              </a:rPr>
              <a:t>parks:</a:t>
            </a:r>
            <a:r>
              <a:rPr sz="2400" b="1" spc="10" dirty="0">
                <a:solidFill>
                  <a:srgbClr val="0000CC"/>
                </a:solidFill>
                <a:latin typeface="Times New Roman"/>
                <a:cs typeface="Times New Roman"/>
              </a:rPr>
              <a:t> </a:t>
            </a:r>
            <a:r>
              <a:rPr sz="2400" dirty="0">
                <a:solidFill>
                  <a:srgbClr val="3366FF"/>
                </a:solidFill>
                <a:latin typeface="Times New Roman"/>
                <a:cs typeface="Times New Roman"/>
              </a:rPr>
              <a:t>20–50</a:t>
            </a:r>
            <a:r>
              <a:rPr sz="2400" spc="-5" dirty="0">
                <a:solidFill>
                  <a:srgbClr val="3366FF"/>
                </a:solidFill>
                <a:latin typeface="Times New Roman"/>
                <a:cs typeface="Times New Roman"/>
              </a:rPr>
              <a:t> </a:t>
            </a:r>
            <a:r>
              <a:rPr sz="2400" spc="-10" dirty="0">
                <a:solidFill>
                  <a:srgbClr val="3366FF"/>
                </a:solidFill>
                <a:latin typeface="Times New Roman"/>
                <a:cs typeface="Times New Roman"/>
              </a:rPr>
              <a:t>km²</a:t>
            </a:r>
            <a:r>
              <a:rPr sz="2400" spc="10" dirty="0">
                <a:solidFill>
                  <a:srgbClr val="3366FF"/>
                </a:solidFill>
                <a:latin typeface="Times New Roman"/>
                <a:cs typeface="Times New Roman"/>
              </a:rPr>
              <a:t> </a:t>
            </a:r>
            <a:r>
              <a:rPr sz="2400" dirty="0">
                <a:solidFill>
                  <a:srgbClr val="3366FF"/>
                </a:solidFill>
                <a:latin typeface="Times New Roman"/>
                <a:cs typeface="Times New Roman"/>
              </a:rPr>
              <a:t>(a</a:t>
            </a:r>
            <a:r>
              <a:rPr sz="2400" spc="-5" dirty="0">
                <a:solidFill>
                  <a:srgbClr val="3366FF"/>
                </a:solidFill>
                <a:latin typeface="Times New Roman"/>
                <a:cs typeface="Times New Roman"/>
              </a:rPr>
              <a:t> </a:t>
            </a:r>
            <a:r>
              <a:rPr sz="2400" spc="-10" dirty="0">
                <a:solidFill>
                  <a:srgbClr val="3366FF"/>
                </a:solidFill>
                <a:latin typeface="Times New Roman"/>
                <a:cs typeface="Times New Roman"/>
              </a:rPr>
              <a:t>small </a:t>
            </a:r>
            <a:r>
              <a:rPr sz="2400" spc="-585" dirty="0">
                <a:solidFill>
                  <a:srgbClr val="3366FF"/>
                </a:solidFill>
                <a:latin typeface="Times New Roman"/>
                <a:cs typeface="Times New Roman"/>
              </a:rPr>
              <a:t> </a:t>
            </a:r>
            <a:r>
              <a:rPr sz="2400" dirty="0">
                <a:solidFill>
                  <a:srgbClr val="3366FF"/>
                </a:solidFill>
                <a:latin typeface="Times New Roman"/>
                <a:cs typeface="Times New Roman"/>
              </a:rPr>
              <a:t>town)</a:t>
            </a:r>
            <a:endParaRPr sz="2400">
              <a:solidFill>
                <a:prstClr val="black"/>
              </a:solidFill>
              <a:latin typeface="Times New Roman"/>
              <a:cs typeface="Times New Roman"/>
            </a:endParaRPr>
          </a:p>
          <a:p>
            <a:pPr>
              <a:spcBef>
                <a:spcPts val="25"/>
              </a:spcBef>
              <a:buClr>
                <a:srgbClr val="CC0000"/>
              </a:buClr>
              <a:buFont typeface="Wingdings"/>
              <a:buChar char=""/>
            </a:pPr>
            <a:endParaRPr sz="3350">
              <a:solidFill>
                <a:prstClr val="black"/>
              </a:solidFill>
              <a:latin typeface="Times New Roman"/>
              <a:cs typeface="Times New Roman"/>
            </a:endParaRPr>
          </a:p>
          <a:p>
            <a:pPr marL="481965" indent="-469900">
              <a:buClr>
                <a:srgbClr val="CC0000"/>
              </a:buClr>
              <a:buSzPct val="68750"/>
              <a:buFont typeface="Wingdings"/>
              <a:buChar char=""/>
              <a:tabLst>
                <a:tab pos="481965" algn="l"/>
                <a:tab pos="482600" algn="l"/>
              </a:tabLst>
            </a:pPr>
            <a:r>
              <a:rPr sz="2400" b="1" spc="-5" dirty="0">
                <a:solidFill>
                  <a:srgbClr val="0000CC"/>
                </a:solidFill>
                <a:latin typeface="Times New Roman"/>
                <a:cs typeface="Times New Roman"/>
              </a:rPr>
              <a:t>Wind</a:t>
            </a:r>
            <a:r>
              <a:rPr sz="2400" b="1" spc="-20" dirty="0">
                <a:solidFill>
                  <a:srgbClr val="0000CC"/>
                </a:solidFill>
                <a:latin typeface="Times New Roman"/>
                <a:cs typeface="Times New Roman"/>
              </a:rPr>
              <a:t> </a:t>
            </a:r>
            <a:r>
              <a:rPr sz="2800" b="1" dirty="0">
                <a:solidFill>
                  <a:srgbClr val="0000CC"/>
                </a:solidFill>
                <a:latin typeface="Times New Roman"/>
                <a:cs typeface="Times New Roman"/>
              </a:rPr>
              <a:t>fields</a:t>
            </a:r>
            <a:r>
              <a:rPr sz="2400" b="1" dirty="0">
                <a:solidFill>
                  <a:srgbClr val="0000CC"/>
                </a:solidFill>
                <a:latin typeface="Times New Roman"/>
                <a:cs typeface="Times New Roman"/>
              </a:rPr>
              <a:t>:</a:t>
            </a:r>
            <a:r>
              <a:rPr sz="2400" b="1" spc="-25" dirty="0">
                <a:solidFill>
                  <a:srgbClr val="0000CC"/>
                </a:solidFill>
                <a:latin typeface="Times New Roman"/>
                <a:cs typeface="Times New Roman"/>
              </a:rPr>
              <a:t> </a:t>
            </a:r>
            <a:r>
              <a:rPr sz="2400" dirty="0">
                <a:solidFill>
                  <a:srgbClr val="3366FF"/>
                </a:solidFill>
                <a:latin typeface="Times New Roman"/>
                <a:cs typeface="Times New Roman"/>
              </a:rPr>
              <a:t>50–150</a:t>
            </a:r>
            <a:r>
              <a:rPr sz="2400" spc="-15" dirty="0">
                <a:solidFill>
                  <a:srgbClr val="3366FF"/>
                </a:solidFill>
                <a:latin typeface="Times New Roman"/>
                <a:cs typeface="Times New Roman"/>
              </a:rPr>
              <a:t> </a:t>
            </a:r>
            <a:r>
              <a:rPr sz="2400" spc="-10" dirty="0">
                <a:solidFill>
                  <a:srgbClr val="3366FF"/>
                </a:solidFill>
                <a:latin typeface="Times New Roman"/>
                <a:cs typeface="Times New Roman"/>
              </a:rPr>
              <a:t>km²</a:t>
            </a:r>
            <a:endParaRPr sz="2400">
              <a:solidFill>
                <a:prstClr val="black"/>
              </a:solidFill>
              <a:latin typeface="Times New Roman"/>
              <a:cs typeface="Times New Roman"/>
            </a:endParaRPr>
          </a:p>
          <a:p>
            <a:pPr>
              <a:spcBef>
                <a:spcPts val="50"/>
              </a:spcBef>
              <a:buClr>
                <a:srgbClr val="CC0000"/>
              </a:buClr>
              <a:buFont typeface="Wingdings"/>
              <a:buChar char=""/>
            </a:pPr>
            <a:endParaRPr sz="3100">
              <a:solidFill>
                <a:prstClr val="black"/>
              </a:solidFill>
              <a:latin typeface="Times New Roman"/>
              <a:cs typeface="Times New Roman"/>
            </a:endParaRPr>
          </a:p>
          <a:p>
            <a:pPr marL="481965" indent="-469900">
              <a:buClr>
                <a:srgbClr val="CC0000"/>
              </a:buClr>
              <a:buSzPct val="68750"/>
              <a:buFont typeface="Wingdings"/>
              <a:buChar char=""/>
              <a:tabLst>
                <a:tab pos="481965" algn="l"/>
                <a:tab pos="482600" algn="l"/>
              </a:tabLst>
            </a:pPr>
            <a:r>
              <a:rPr sz="2400" b="1" spc="-5" dirty="0">
                <a:solidFill>
                  <a:srgbClr val="0000CC"/>
                </a:solidFill>
                <a:latin typeface="Times New Roman"/>
                <a:cs typeface="Times New Roman"/>
              </a:rPr>
              <a:t>Biomass</a:t>
            </a:r>
            <a:r>
              <a:rPr sz="2400" b="1" spc="-15" dirty="0">
                <a:solidFill>
                  <a:srgbClr val="0000CC"/>
                </a:solidFill>
                <a:latin typeface="Times New Roman"/>
                <a:cs typeface="Times New Roman"/>
              </a:rPr>
              <a:t> </a:t>
            </a:r>
            <a:r>
              <a:rPr sz="2400" b="1" i="1" dirty="0">
                <a:solidFill>
                  <a:srgbClr val="0000CC"/>
                </a:solidFill>
                <a:latin typeface="Times New Roman"/>
                <a:cs typeface="Times New Roman"/>
              </a:rPr>
              <a:t>plantations</a:t>
            </a:r>
            <a:r>
              <a:rPr sz="2400" b="1" dirty="0">
                <a:solidFill>
                  <a:srgbClr val="0000CC"/>
                </a:solidFill>
                <a:latin typeface="Times New Roman"/>
                <a:cs typeface="Times New Roman"/>
              </a:rPr>
              <a:t>:</a:t>
            </a:r>
            <a:r>
              <a:rPr sz="2400" b="1" spc="-25" dirty="0">
                <a:solidFill>
                  <a:srgbClr val="0000CC"/>
                </a:solidFill>
                <a:latin typeface="Times New Roman"/>
                <a:cs typeface="Times New Roman"/>
              </a:rPr>
              <a:t> </a:t>
            </a:r>
            <a:r>
              <a:rPr sz="2400" dirty="0">
                <a:solidFill>
                  <a:srgbClr val="3366FF"/>
                </a:solidFill>
                <a:latin typeface="Times New Roman"/>
                <a:cs typeface="Times New Roman"/>
              </a:rPr>
              <a:t>4000–6000</a:t>
            </a:r>
            <a:r>
              <a:rPr sz="2400" spc="-10" dirty="0">
                <a:solidFill>
                  <a:srgbClr val="3366FF"/>
                </a:solidFill>
                <a:latin typeface="Times New Roman"/>
                <a:cs typeface="Times New Roman"/>
              </a:rPr>
              <a:t> km²</a:t>
            </a:r>
            <a:r>
              <a:rPr sz="2400" spc="15" dirty="0">
                <a:solidFill>
                  <a:srgbClr val="3366FF"/>
                </a:solidFill>
                <a:latin typeface="Times New Roman"/>
                <a:cs typeface="Times New Roman"/>
              </a:rPr>
              <a:t> </a:t>
            </a:r>
            <a:r>
              <a:rPr sz="2400" dirty="0">
                <a:solidFill>
                  <a:srgbClr val="3366FF"/>
                </a:solidFill>
                <a:latin typeface="Times New Roman"/>
                <a:cs typeface="Times New Roman"/>
              </a:rPr>
              <a:t>(a</a:t>
            </a:r>
            <a:r>
              <a:rPr sz="2400" spc="-10" dirty="0">
                <a:solidFill>
                  <a:srgbClr val="3366FF"/>
                </a:solidFill>
                <a:latin typeface="Times New Roman"/>
                <a:cs typeface="Times New Roman"/>
              </a:rPr>
              <a:t> </a:t>
            </a:r>
            <a:r>
              <a:rPr sz="2400" dirty="0">
                <a:solidFill>
                  <a:srgbClr val="3366FF"/>
                </a:solidFill>
                <a:latin typeface="Times New Roman"/>
                <a:cs typeface="Times New Roman"/>
              </a:rPr>
              <a:t>province)</a:t>
            </a:r>
            <a:endParaRPr sz="2400">
              <a:solidFill>
                <a:prstClr val="black"/>
              </a:solidFill>
              <a:latin typeface="Times New Roman"/>
              <a:cs typeface="Times New Roman"/>
            </a:endParaRPr>
          </a:p>
        </p:txBody>
      </p:sp>
    </p:spTree>
    <p:extLst>
      <p:ext uri="{BB962C8B-B14F-4D97-AF65-F5344CB8AC3E}">
        <p14:creationId xmlns:p14="http://schemas.microsoft.com/office/powerpoint/2010/main" val="41348486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1"/>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65</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20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pSp>
        <p:nvGrpSpPr>
          <p:cNvPr id="2" name="object 2"/>
          <p:cNvGrpSpPr/>
          <p:nvPr/>
        </p:nvGrpSpPr>
        <p:grpSpPr>
          <a:xfrm>
            <a:off x="1555750" y="63500"/>
            <a:ext cx="9085580" cy="914400"/>
            <a:chOff x="412750" y="63500"/>
            <a:chExt cx="9085580" cy="914400"/>
          </a:xfrm>
        </p:grpSpPr>
        <p:sp>
          <p:nvSpPr>
            <p:cNvPr id="3" name="object 3"/>
            <p:cNvSpPr/>
            <p:nvPr/>
          </p:nvSpPr>
          <p:spPr>
            <a:xfrm>
              <a:off x="9017000" y="63500"/>
              <a:ext cx="481330" cy="457200"/>
            </a:xfrm>
            <a:custGeom>
              <a:avLst/>
              <a:gdLst/>
              <a:ahLst/>
              <a:cxnLst/>
              <a:rect l="l" t="t" r="r" b="b"/>
              <a:pathLst>
                <a:path w="481329" h="457200">
                  <a:moveTo>
                    <a:pt x="0" y="457200"/>
                  </a:moveTo>
                  <a:lnTo>
                    <a:pt x="481075" y="457200"/>
                  </a:lnTo>
                  <a:lnTo>
                    <a:pt x="481075" y="0"/>
                  </a:lnTo>
                  <a:lnTo>
                    <a:pt x="0" y="0"/>
                  </a:lnTo>
                  <a:lnTo>
                    <a:pt x="0" y="457200"/>
                  </a:lnTo>
                  <a:close/>
                </a:path>
              </a:pathLst>
            </a:custGeom>
            <a:solidFill>
              <a:srgbClr val="CC0000"/>
            </a:solidFill>
          </p:spPr>
          <p:txBody>
            <a:bodyPr wrap="square" lIns="0" tIns="0" rIns="0" bIns="0" rtlCol="0"/>
            <a:lstStyle/>
            <a:p>
              <a:endParaRPr>
                <a:solidFill>
                  <a:prstClr val="black"/>
                </a:solidFill>
              </a:endParaRPr>
            </a:p>
          </p:txBody>
        </p:sp>
        <p:sp>
          <p:nvSpPr>
            <p:cNvPr id="4" name="object 4"/>
            <p:cNvSpPr/>
            <p:nvPr/>
          </p:nvSpPr>
          <p:spPr>
            <a:xfrm>
              <a:off x="412750" y="63500"/>
              <a:ext cx="8604250" cy="457200"/>
            </a:xfrm>
            <a:custGeom>
              <a:avLst/>
              <a:gdLst/>
              <a:ahLst/>
              <a:cxnLst/>
              <a:rect l="l" t="t" r="r" b="b"/>
              <a:pathLst>
                <a:path w="8604250" h="457200">
                  <a:moveTo>
                    <a:pt x="0" y="457200"/>
                  </a:moveTo>
                  <a:lnTo>
                    <a:pt x="8604250" y="457200"/>
                  </a:lnTo>
                  <a:lnTo>
                    <a:pt x="8604250" y="0"/>
                  </a:lnTo>
                  <a:lnTo>
                    <a:pt x="0" y="0"/>
                  </a:lnTo>
                  <a:lnTo>
                    <a:pt x="0" y="457200"/>
                  </a:lnTo>
                  <a:close/>
                </a:path>
              </a:pathLst>
            </a:custGeom>
            <a:solidFill>
              <a:srgbClr val="3366CC"/>
            </a:solidFill>
          </p:spPr>
          <p:txBody>
            <a:bodyPr wrap="square" lIns="0" tIns="0" rIns="0" bIns="0" rtlCol="0"/>
            <a:lstStyle/>
            <a:p>
              <a:endParaRPr>
                <a:solidFill>
                  <a:prstClr val="black"/>
                </a:solidFill>
              </a:endParaRPr>
            </a:p>
          </p:txBody>
        </p:sp>
        <p:sp>
          <p:nvSpPr>
            <p:cNvPr id="5" name="object 5"/>
            <p:cNvSpPr/>
            <p:nvPr/>
          </p:nvSpPr>
          <p:spPr>
            <a:xfrm>
              <a:off x="412750" y="520700"/>
              <a:ext cx="8604250" cy="457200"/>
            </a:xfrm>
            <a:custGeom>
              <a:avLst/>
              <a:gdLst/>
              <a:ahLst/>
              <a:cxnLst/>
              <a:rect l="l" t="t" r="r" b="b"/>
              <a:pathLst>
                <a:path w="8604250" h="457200">
                  <a:moveTo>
                    <a:pt x="8604250" y="0"/>
                  </a:moveTo>
                  <a:lnTo>
                    <a:pt x="0" y="0"/>
                  </a:lnTo>
                  <a:lnTo>
                    <a:pt x="0" y="457200"/>
                  </a:lnTo>
                  <a:lnTo>
                    <a:pt x="8604250" y="457200"/>
                  </a:lnTo>
                  <a:lnTo>
                    <a:pt x="8604250" y="0"/>
                  </a:lnTo>
                  <a:close/>
                </a:path>
              </a:pathLst>
            </a:custGeom>
            <a:solidFill>
              <a:srgbClr val="CC0000"/>
            </a:solidFill>
          </p:spPr>
          <p:txBody>
            <a:bodyPr wrap="square" lIns="0" tIns="0" rIns="0" bIns="0" rtlCol="0"/>
            <a:lstStyle/>
            <a:p>
              <a:endParaRPr>
                <a:solidFill>
                  <a:prstClr val="black"/>
                </a:solidFill>
              </a:endParaRPr>
            </a:p>
          </p:txBody>
        </p:sp>
        <p:sp>
          <p:nvSpPr>
            <p:cNvPr id="6" name="object 6"/>
            <p:cNvSpPr/>
            <p:nvPr/>
          </p:nvSpPr>
          <p:spPr>
            <a:xfrm>
              <a:off x="9012301" y="520700"/>
              <a:ext cx="485775" cy="457200"/>
            </a:xfrm>
            <a:custGeom>
              <a:avLst/>
              <a:gdLst/>
              <a:ahLst/>
              <a:cxnLst/>
              <a:rect l="l" t="t" r="r" b="b"/>
              <a:pathLst>
                <a:path w="485775" h="457200">
                  <a:moveTo>
                    <a:pt x="485775" y="0"/>
                  </a:moveTo>
                  <a:lnTo>
                    <a:pt x="0" y="0"/>
                  </a:lnTo>
                  <a:lnTo>
                    <a:pt x="0" y="457200"/>
                  </a:lnTo>
                  <a:lnTo>
                    <a:pt x="485775" y="457200"/>
                  </a:lnTo>
                  <a:lnTo>
                    <a:pt x="485775" y="0"/>
                  </a:lnTo>
                  <a:close/>
                </a:path>
              </a:pathLst>
            </a:custGeom>
            <a:solidFill>
              <a:srgbClr val="3366CC"/>
            </a:solidFill>
          </p:spPr>
          <p:txBody>
            <a:bodyPr wrap="square" lIns="0" tIns="0" rIns="0" bIns="0" rtlCol="0"/>
            <a:lstStyle/>
            <a:p>
              <a:endParaRPr>
                <a:solidFill>
                  <a:prstClr val="black"/>
                </a:solidFill>
              </a:endParaRPr>
            </a:p>
          </p:txBody>
        </p:sp>
      </p:grpSp>
      <p:graphicFrame>
        <p:nvGraphicFramePr>
          <p:cNvPr id="7" name="object 7"/>
          <p:cNvGraphicFramePr>
            <a:graphicFrameLocks noGrp="1"/>
          </p:cNvGraphicFramePr>
          <p:nvPr/>
        </p:nvGraphicFramePr>
        <p:xfrm>
          <a:off x="1549400" y="57150"/>
          <a:ext cx="9085580" cy="914400"/>
        </p:xfrm>
        <a:graphic>
          <a:graphicData uri="http://schemas.openxmlformats.org/drawingml/2006/table">
            <a:tbl>
              <a:tblPr firstRow="1" bandRow="1">
                <a:tableStyleId>{2D5ABB26-0587-4C30-8999-92F81FD0307C}</a:tableStyleId>
              </a:tblPr>
              <a:tblGrid>
                <a:gridCol w="859726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0"/>
                  </a:ext>
                </a:extLst>
              </a:tr>
              <a:tr h="457200">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 xmlns:a16="http://schemas.microsoft.com/office/drawing/2014/main" val="10001"/>
                  </a:ext>
                </a:extLst>
              </a:tr>
            </a:tbl>
          </a:graphicData>
        </a:graphic>
      </p:graphicFrame>
      <p:sp>
        <p:nvSpPr>
          <p:cNvPr id="8" name="object 8"/>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10" name="object 10"/>
          <p:cNvPicPr/>
          <p:nvPr/>
        </p:nvPicPr>
        <p:blipFill>
          <a:blip r:embed="rId2" cstate="print"/>
          <a:stretch>
            <a:fillRect/>
          </a:stretch>
        </p:blipFill>
        <p:spPr>
          <a:xfrm>
            <a:off x="1390651" y="57150"/>
            <a:ext cx="9242425" cy="5734050"/>
          </a:xfrm>
          <a:prstGeom prst="rect">
            <a:avLst/>
          </a:prstGeom>
        </p:spPr>
      </p:pic>
    </p:spTree>
    <p:extLst>
      <p:ext uri="{BB962C8B-B14F-4D97-AF65-F5344CB8AC3E}">
        <p14:creationId xmlns:p14="http://schemas.microsoft.com/office/powerpoint/2010/main" val="26889515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549400" y="57150"/>
          <a:ext cx="9533890" cy="914400"/>
        </p:xfrm>
        <a:graphic>
          <a:graphicData uri="http://schemas.openxmlformats.org/drawingml/2006/table">
            <a:tbl>
              <a:tblPr firstRow="1" bandRow="1">
                <a:tableStyleId>{2D5ABB26-0587-4C30-8999-92F81FD0307C}</a:tableStyleId>
              </a:tblPr>
              <a:tblGrid>
                <a:gridCol w="904557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marR="441959">
                        <a:lnSpc>
                          <a:spcPct val="100000"/>
                        </a:lnSpc>
                      </a:pPr>
                      <a:endParaRPr sz="20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marL="29845">
                        <a:lnSpc>
                          <a:spcPts val="3500"/>
                        </a:lnSpc>
                        <a:tabLst>
                          <a:tab pos="9043670" algn="l"/>
                        </a:tabLst>
                      </a:pPr>
                      <a:r>
                        <a:rPr sz="4000" u="heavy" spc="-160" dirty="0">
                          <a:solidFill>
                            <a:srgbClr val="FFFF37"/>
                          </a:solidFill>
                          <a:uFill>
                            <a:solidFill>
                              <a:srgbClr val="000000"/>
                            </a:solidFill>
                          </a:uFill>
                          <a:latin typeface="Palatino Linotype"/>
                          <a:cs typeface="Palatino Linotype"/>
                        </a:rPr>
                        <a:t> </a:t>
                      </a:r>
                      <a:r>
                        <a:rPr sz="4000" u="heavy" spc="-5" dirty="0">
                          <a:solidFill>
                            <a:srgbClr val="FFFF37"/>
                          </a:solidFill>
                          <a:uFill>
                            <a:solidFill>
                              <a:srgbClr val="000000"/>
                            </a:solidFill>
                          </a:uFill>
                          <a:latin typeface="Palatino Linotype"/>
                          <a:cs typeface="Palatino Linotype"/>
                        </a:rPr>
                        <a:t>Open and</a:t>
                      </a:r>
                      <a:r>
                        <a:rPr sz="4000" u="heavy" spc="-10" dirty="0">
                          <a:solidFill>
                            <a:srgbClr val="FFFF37"/>
                          </a:solidFill>
                          <a:uFill>
                            <a:solidFill>
                              <a:srgbClr val="000000"/>
                            </a:solidFill>
                          </a:uFill>
                          <a:latin typeface="Palatino Linotype"/>
                          <a:cs typeface="Palatino Linotype"/>
                        </a:rPr>
                        <a:t> </a:t>
                      </a:r>
                      <a:r>
                        <a:rPr sz="4000" u="heavy" dirty="0">
                          <a:solidFill>
                            <a:srgbClr val="FFFF37"/>
                          </a:solidFill>
                          <a:uFill>
                            <a:solidFill>
                              <a:srgbClr val="000000"/>
                            </a:solidFill>
                          </a:uFill>
                          <a:latin typeface="Palatino Linotype"/>
                          <a:cs typeface="Palatino Linotype"/>
                        </a:rPr>
                        <a:t>closed</a:t>
                      </a:r>
                      <a:r>
                        <a:rPr sz="4000" u="heavy" spc="-5" dirty="0">
                          <a:solidFill>
                            <a:srgbClr val="FFFF37"/>
                          </a:solidFill>
                          <a:uFill>
                            <a:solidFill>
                              <a:srgbClr val="000000"/>
                            </a:solidFill>
                          </a:uFill>
                          <a:latin typeface="Palatino Linotype"/>
                          <a:cs typeface="Palatino Linotype"/>
                        </a:rPr>
                        <a:t> Nuclear</a:t>
                      </a:r>
                      <a:r>
                        <a:rPr sz="4000" u="heavy" spc="-10" dirty="0">
                          <a:solidFill>
                            <a:srgbClr val="FFFF37"/>
                          </a:solidFill>
                          <a:uFill>
                            <a:solidFill>
                              <a:srgbClr val="000000"/>
                            </a:solidFill>
                          </a:uFill>
                          <a:latin typeface="Palatino Linotype"/>
                          <a:cs typeface="Palatino Linotype"/>
                        </a:rPr>
                        <a:t> </a:t>
                      </a:r>
                      <a:r>
                        <a:rPr sz="4000" u="heavy" spc="-5" dirty="0">
                          <a:solidFill>
                            <a:srgbClr val="FFFF37"/>
                          </a:solidFill>
                          <a:uFill>
                            <a:solidFill>
                              <a:srgbClr val="000000"/>
                            </a:solidFill>
                          </a:uFill>
                          <a:latin typeface="Palatino Linotype"/>
                          <a:cs typeface="Palatino Linotype"/>
                        </a:rPr>
                        <a:t>Cycles	</a:t>
                      </a:r>
                      <a:endParaRPr sz="4000" dirty="0">
                        <a:latin typeface="Palatino Linotype"/>
                        <a:cs typeface="Palatino Linotype"/>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0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pSp>
        <p:nvGrpSpPr>
          <p:cNvPr id="3" name="object 3"/>
          <p:cNvGrpSpPr/>
          <p:nvPr/>
        </p:nvGrpSpPr>
        <p:grpSpPr>
          <a:xfrm>
            <a:off x="1439862" y="6165850"/>
            <a:ext cx="9420860" cy="551180"/>
            <a:chOff x="296862" y="6165850"/>
            <a:chExt cx="9420860" cy="551180"/>
          </a:xfrm>
        </p:grpSpPr>
        <p:sp>
          <p:nvSpPr>
            <p:cNvPr id="4" name="object 4"/>
            <p:cNvSpPr/>
            <p:nvPr/>
          </p:nvSpPr>
          <p:spPr>
            <a:xfrm>
              <a:off x="9463151" y="6172200"/>
              <a:ext cx="247650" cy="217804"/>
            </a:xfrm>
            <a:custGeom>
              <a:avLst/>
              <a:gdLst/>
              <a:ahLst/>
              <a:cxnLst/>
              <a:rect l="l" t="t" r="r" b="b"/>
              <a:pathLst>
                <a:path w="247650" h="217804">
                  <a:moveTo>
                    <a:pt x="0" y="217487"/>
                  </a:moveTo>
                  <a:lnTo>
                    <a:pt x="247650" y="217487"/>
                  </a:lnTo>
                  <a:lnTo>
                    <a:pt x="247650" y="0"/>
                  </a:lnTo>
                  <a:lnTo>
                    <a:pt x="0" y="0"/>
                  </a:lnTo>
                  <a:lnTo>
                    <a:pt x="0" y="217487"/>
                  </a:lnTo>
                  <a:close/>
                </a:path>
              </a:pathLst>
            </a:custGeom>
            <a:solidFill>
              <a:srgbClr val="CC0000"/>
            </a:solidFill>
          </p:spPr>
          <p:txBody>
            <a:bodyPr wrap="square" lIns="0" tIns="0" rIns="0" bIns="0" rtlCol="0"/>
            <a:lstStyle/>
            <a:p>
              <a:endParaRPr>
                <a:solidFill>
                  <a:prstClr val="black"/>
                </a:solidFill>
              </a:endParaRPr>
            </a:p>
          </p:txBody>
        </p:sp>
        <p:sp>
          <p:nvSpPr>
            <p:cNvPr id="5" name="object 5"/>
            <p:cNvSpPr/>
            <p:nvPr/>
          </p:nvSpPr>
          <p:spPr>
            <a:xfrm>
              <a:off x="9463151" y="6172200"/>
              <a:ext cx="247650" cy="533400"/>
            </a:xfrm>
            <a:custGeom>
              <a:avLst/>
              <a:gdLst/>
              <a:ahLst/>
              <a:cxnLst/>
              <a:rect l="l" t="t" r="r" b="b"/>
              <a:pathLst>
                <a:path w="247650" h="533400">
                  <a:moveTo>
                    <a:pt x="0" y="533400"/>
                  </a:moveTo>
                  <a:lnTo>
                    <a:pt x="247650" y="533400"/>
                  </a:lnTo>
                  <a:lnTo>
                    <a:pt x="247650" y="0"/>
                  </a:lnTo>
                  <a:lnTo>
                    <a:pt x="0" y="0"/>
                  </a:lnTo>
                  <a:lnTo>
                    <a:pt x="0" y="533400"/>
                  </a:lnTo>
                  <a:close/>
                </a:path>
              </a:pathLst>
            </a:custGeom>
            <a:ln w="12700">
              <a:solidFill>
                <a:srgbClr val="000000"/>
              </a:solidFill>
            </a:ln>
          </p:spPr>
          <p:txBody>
            <a:bodyPr wrap="square" lIns="0" tIns="0" rIns="0" bIns="0" rtlCol="0"/>
            <a:lstStyle/>
            <a:p>
              <a:endParaRPr>
                <a:solidFill>
                  <a:prstClr val="black"/>
                </a:solidFill>
              </a:endParaRPr>
            </a:p>
          </p:txBody>
        </p:sp>
        <p:sp>
          <p:nvSpPr>
            <p:cNvPr id="6" name="object 6"/>
            <p:cNvSpPr/>
            <p:nvPr/>
          </p:nvSpPr>
          <p:spPr>
            <a:xfrm>
              <a:off x="303212" y="6172200"/>
              <a:ext cx="9156700" cy="212725"/>
            </a:xfrm>
            <a:custGeom>
              <a:avLst/>
              <a:gdLst/>
              <a:ahLst/>
              <a:cxnLst/>
              <a:rect l="l" t="t" r="r" b="b"/>
              <a:pathLst>
                <a:path w="9156700" h="212725">
                  <a:moveTo>
                    <a:pt x="0" y="212725"/>
                  </a:moveTo>
                  <a:lnTo>
                    <a:pt x="9156700" y="212725"/>
                  </a:lnTo>
                  <a:lnTo>
                    <a:pt x="9156700" y="0"/>
                  </a:lnTo>
                  <a:lnTo>
                    <a:pt x="0" y="0"/>
                  </a:lnTo>
                  <a:lnTo>
                    <a:pt x="0" y="212725"/>
                  </a:lnTo>
                  <a:close/>
                </a:path>
              </a:pathLst>
            </a:custGeom>
            <a:solidFill>
              <a:srgbClr val="3366CC"/>
            </a:solidFill>
          </p:spPr>
          <p:txBody>
            <a:bodyPr wrap="square" lIns="0" tIns="0" rIns="0" bIns="0" rtlCol="0"/>
            <a:lstStyle/>
            <a:p>
              <a:endParaRPr>
                <a:solidFill>
                  <a:prstClr val="black"/>
                </a:solidFill>
              </a:endParaRPr>
            </a:p>
          </p:txBody>
        </p:sp>
        <p:sp>
          <p:nvSpPr>
            <p:cNvPr id="7" name="object 7"/>
            <p:cNvSpPr/>
            <p:nvPr/>
          </p:nvSpPr>
          <p:spPr>
            <a:xfrm>
              <a:off x="303212" y="6172200"/>
              <a:ext cx="9156700" cy="533400"/>
            </a:xfrm>
            <a:custGeom>
              <a:avLst/>
              <a:gdLst/>
              <a:ahLst/>
              <a:cxnLst/>
              <a:rect l="l" t="t" r="r" b="b"/>
              <a:pathLst>
                <a:path w="9156700" h="533400">
                  <a:moveTo>
                    <a:pt x="0" y="533400"/>
                  </a:moveTo>
                  <a:lnTo>
                    <a:pt x="9156700" y="533400"/>
                  </a:lnTo>
                  <a:lnTo>
                    <a:pt x="9156700" y="0"/>
                  </a:lnTo>
                  <a:lnTo>
                    <a:pt x="0" y="0"/>
                  </a:lnTo>
                  <a:lnTo>
                    <a:pt x="0" y="533400"/>
                  </a:lnTo>
                  <a:close/>
                </a:path>
              </a:pathLst>
            </a:custGeom>
            <a:ln w="12700">
              <a:solidFill>
                <a:srgbClr val="000000"/>
              </a:solidFill>
            </a:ln>
          </p:spPr>
          <p:txBody>
            <a:bodyPr wrap="square" lIns="0" tIns="0" rIns="0" bIns="0" rtlCol="0"/>
            <a:lstStyle/>
            <a:p>
              <a:endParaRPr>
                <a:solidFill>
                  <a:prstClr val="black"/>
                </a:solidFill>
              </a:endParaRPr>
            </a:p>
          </p:txBody>
        </p:sp>
        <p:sp>
          <p:nvSpPr>
            <p:cNvPr id="8" name="object 8"/>
            <p:cNvSpPr/>
            <p:nvPr/>
          </p:nvSpPr>
          <p:spPr>
            <a:xfrm>
              <a:off x="303212" y="6384925"/>
              <a:ext cx="9156700" cy="325755"/>
            </a:xfrm>
            <a:custGeom>
              <a:avLst/>
              <a:gdLst/>
              <a:ahLst/>
              <a:cxnLst/>
              <a:rect l="l" t="t" r="r" b="b"/>
              <a:pathLst>
                <a:path w="9156700" h="325754">
                  <a:moveTo>
                    <a:pt x="9156700" y="0"/>
                  </a:moveTo>
                  <a:lnTo>
                    <a:pt x="0" y="0"/>
                  </a:lnTo>
                  <a:lnTo>
                    <a:pt x="0" y="325437"/>
                  </a:lnTo>
                  <a:lnTo>
                    <a:pt x="9156700" y="325437"/>
                  </a:lnTo>
                  <a:lnTo>
                    <a:pt x="9156700" y="0"/>
                  </a:lnTo>
                  <a:close/>
                </a:path>
              </a:pathLst>
            </a:custGeom>
            <a:solidFill>
              <a:srgbClr val="CC0000"/>
            </a:solidFill>
          </p:spPr>
          <p:txBody>
            <a:bodyPr wrap="square" lIns="0" tIns="0" rIns="0" bIns="0" rtlCol="0"/>
            <a:lstStyle/>
            <a:p>
              <a:endParaRPr>
                <a:solidFill>
                  <a:prstClr val="black"/>
                </a:solidFill>
              </a:endParaRPr>
            </a:p>
          </p:txBody>
        </p:sp>
        <p:sp>
          <p:nvSpPr>
            <p:cNvPr id="9" name="object 9"/>
            <p:cNvSpPr/>
            <p:nvPr/>
          </p:nvSpPr>
          <p:spPr>
            <a:xfrm>
              <a:off x="303212" y="6384925"/>
              <a:ext cx="9156700" cy="325755"/>
            </a:xfrm>
            <a:custGeom>
              <a:avLst/>
              <a:gdLst/>
              <a:ahLst/>
              <a:cxnLst/>
              <a:rect l="l" t="t" r="r" b="b"/>
              <a:pathLst>
                <a:path w="9156700" h="325754">
                  <a:moveTo>
                    <a:pt x="0" y="325437"/>
                  </a:moveTo>
                  <a:lnTo>
                    <a:pt x="9156700" y="325437"/>
                  </a:lnTo>
                  <a:lnTo>
                    <a:pt x="9156700" y="0"/>
                  </a:lnTo>
                  <a:lnTo>
                    <a:pt x="0" y="0"/>
                  </a:lnTo>
                  <a:lnTo>
                    <a:pt x="0" y="325437"/>
                  </a:lnTo>
                  <a:close/>
                </a:path>
              </a:pathLst>
            </a:custGeom>
            <a:ln w="12700">
              <a:solidFill>
                <a:srgbClr val="000000"/>
              </a:solidFill>
            </a:ln>
          </p:spPr>
          <p:txBody>
            <a:bodyPr wrap="square" lIns="0" tIns="0" rIns="0" bIns="0" rtlCol="0"/>
            <a:lstStyle/>
            <a:p>
              <a:endParaRPr>
                <a:solidFill>
                  <a:prstClr val="black"/>
                </a:solidFill>
              </a:endParaRPr>
            </a:p>
          </p:txBody>
        </p:sp>
        <p:sp>
          <p:nvSpPr>
            <p:cNvPr id="10" name="object 10"/>
            <p:cNvSpPr/>
            <p:nvPr/>
          </p:nvSpPr>
          <p:spPr>
            <a:xfrm>
              <a:off x="9463151" y="6389687"/>
              <a:ext cx="247650" cy="319405"/>
            </a:xfrm>
            <a:custGeom>
              <a:avLst/>
              <a:gdLst/>
              <a:ahLst/>
              <a:cxnLst/>
              <a:rect l="l" t="t" r="r" b="b"/>
              <a:pathLst>
                <a:path w="247650" h="319404">
                  <a:moveTo>
                    <a:pt x="247650" y="0"/>
                  </a:moveTo>
                  <a:lnTo>
                    <a:pt x="0" y="0"/>
                  </a:lnTo>
                  <a:lnTo>
                    <a:pt x="0" y="319087"/>
                  </a:lnTo>
                  <a:lnTo>
                    <a:pt x="247650" y="319087"/>
                  </a:lnTo>
                  <a:lnTo>
                    <a:pt x="247650" y="0"/>
                  </a:lnTo>
                  <a:close/>
                </a:path>
              </a:pathLst>
            </a:custGeom>
            <a:solidFill>
              <a:srgbClr val="3366CC"/>
            </a:solidFill>
          </p:spPr>
          <p:txBody>
            <a:bodyPr wrap="square" lIns="0" tIns="0" rIns="0" bIns="0" rtlCol="0"/>
            <a:lstStyle/>
            <a:p>
              <a:endParaRPr>
                <a:solidFill>
                  <a:prstClr val="black"/>
                </a:solidFill>
              </a:endParaRPr>
            </a:p>
          </p:txBody>
        </p:sp>
        <p:sp>
          <p:nvSpPr>
            <p:cNvPr id="11" name="object 11"/>
            <p:cNvSpPr/>
            <p:nvPr/>
          </p:nvSpPr>
          <p:spPr>
            <a:xfrm>
              <a:off x="9463151" y="6389687"/>
              <a:ext cx="247650" cy="319405"/>
            </a:xfrm>
            <a:custGeom>
              <a:avLst/>
              <a:gdLst/>
              <a:ahLst/>
              <a:cxnLst/>
              <a:rect l="l" t="t" r="r" b="b"/>
              <a:pathLst>
                <a:path w="247650" h="319404">
                  <a:moveTo>
                    <a:pt x="0" y="319087"/>
                  </a:moveTo>
                  <a:lnTo>
                    <a:pt x="247650" y="319087"/>
                  </a:lnTo>
                  <a:lnTo>
                    <a:pt x="247650" y="0"/>
                  </a:lnTo>
                  <a:lnTo>
                    <a:pt x="0" y="0"/>
                  </a:lnTo>
                  <a:lnTo>
                    <a:pt x="0" y="319087"/>
                  </a:lnTo>
                  <a:close/>
                </a:path>
              </a:pathLst>
            </a:custGeom>
            <a:ln w="12700">
              <a:solidFill>
                <a:srgbClr val="000000"/>
              </a:solidFill>
            </a:ln>
          </p:spPr>
          <p:txBody>
            <a:bodyPr wrap="square" lIns="0" tIns="0" rIns="0" bIns="0" rtlCol="0"/>
            <a:lstStyle/>
            <a:p>
              <a:endParaRPr>
                <a:solidFill>
                  <a:prstClr val="black"/>
                </a:solidFill>
              </a:endParaRPr>
            </a:p>
          </p:txBody>
        </p:sp>
      </p:grpSp>
      <p:grpSp>
        <p:nvGrpSpPr>
          <p:cNvPr id="12" name="object 12"/>
          <p:cNvGrpSpPr/>
          <p:nvPr/>
        </p:nvGrpSpPr>
        <p:grpSpPr>
          <a:xfrm>
            <a:off x="998978" y="1023814"/>
            <a:ext cx="9880608" cy="5406374"/>
            <a:chOff x="0" y="1142998"/>
            <a:chExt cx="9886950" cy="5691155"/>
          </a:xfrm>
        </p:grpSpPr>
        <p:sp>
          <p:nvSpPr>
            <p:cNvPr id="13" name="object 13"/>
            <p:cNvSpPr/>
            <p:nvPr/>
          </p:nvSpPr>
          <p:spPr>
            <a:xfrm>
              <a:off x="412750" y="6778623"/>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14" name="object 14"/>
            <p:cNvPicPr/>
            <p:nvPr/>
          </p:nvPicPr>
          <p:blipFill>
            <a:blip r:embed="rId2" cstate="print"/>
            <a:stretch>
              <a:fillRect/>
            </a:stretch>
          </p:blipFill>
          <p:spPr>
            <a:xfrm>
              <a:off x="4357623" y="6172200"/>
              <a:ext cx="1169821" cy="661953"/>
            </a:xfrm>
            <a:prstGeom prst="rect">
              <a:avLst/>
            </a:prstGeom>
          </p:spPr>
        </p:pic>
        <p:sp>
          <p:nvSpPr>
            <p:cNvPr id="15" name="object 15"/>
            <p:cNvSpPr/>
            <p:nvPr/>
          </p:nvSpPr>
          <p:spPr>
            <a:xfrm>
              <a:off x="493712" y="1717675"/>
              <a:ext cx="8912225" cy="4302125"/>
            </a:xfrm>
            <a:custGeom>
              <a:avLst/>
              <a:gdLst/>
              <a:ahLst/>
              <a:cxnLst/>
              <a:rect l="l" t="t" r="r" b="b"/>
              <a:pathLst>
                <a:path w="8912225" h="4302125">
                  <a:moveTo>
                    <a:pt x="8912225" y="0"/>
                  </a:moveTo>
                  <a:lnTo>
                    <a:pt x="0" y="0"/>
                  </a:lnTo>
                  <a:lnTo>
                    <a:pt x="0" y="4302125"/>
                  </a:lnTo>
                  <a:lnTo>
                    <a:pt x="8912225" y="4302125"/>
                  </a:lnTo>
                  <a:lnTo>
                    <a:pt x="8912225" y="0"/>
                  </a:lnTo>
                  <a:close/>
                </a:path>
              </a:pathLst>
            </a:custGeom>
            <a:solidFill>
              <a:srgbClr val="CCFFFF"/>
            </a:solidFill>
          </p:spPr>
          <p:txBody>
            <a:bodyPr wrap="square" lIns="0" tIns="0" rIns="0" bIns="0" rtlCol="0"/>
            <a:lstStyle/>
            <a:p>
              <a:endParaRPr>
                <a:solidFill>
                  <a:prstClr val="black"/>
                </a:solidFill>
              </a:endParaRPr>
            </a:p>
          </p:txBody>
        </p:sp>
        <p:pic>
          <p:nvPicPr>
            <p:cNvPr id="16" name="object 16"/>
            <p:cNvPicPr/>
            <p:nvPr/>
          </p:nvPicPr>
          <p:blipFill>
            <a:blip r:embed="rId3" cstate="print"/>
            <a:stretch>
              <a:fillRect/>
            </a:stretch>
          </p:blipFill>
          <p:spPr>
            <a:xfrm>
              <a:off x="0" y="1287461"/>
              <a:ext cx="9886950" cy="5389752"/>
            </a:xfrm>
            <a:prstGeom prst="rect">
              <a:avLst/>
            </a:prstGeom>
          </p:spPr>
        </p:pic>
        <p:sp>
          <p:nvSpPr>
            <p:cNvPr id="17" name="object 17"/>
            <p:cNvSpPr/>
            <p:nvPr/>
          </p:nvSpPr>
          <p:spPr>
            <a:xfrm>
              <a:off x="0" y="1142998"/>
              <a:ext cx="9886950" cy="5638800"/>
            </a:xfrm>
            <a:custGeom>
              <a:avLst/>
              <a:gdLst/>
              <a:ahLst/>
              <a:cxnLst/>
              <a:rect l="l" t="t" r="r" b="b"/>
              <a:pathLst>
                <a:path w="9886950" h="5638800">
                  <a:moveTo>
                    <a:pt x="0" y="5638800"/>
                  </a:moveTo>
                  <a:lnTo>
                    <a:pt x="9886950" y="5638800"/>
                  </a:lnTo>
                  <a:lnTo>
                    <a:pt x="9886950" y="0"/>
                  </a:lnTo>
                  <a:lnTo>
                    <a:pt x="0" y="0"/>
                  </a:lnTo>
                  <a:lnTo>
                    <a:pt x="0" y="5638800"/>
                  </a:lnTo>
                  <a:close/>
                </a:path>
              </a:pathLst>
            </a:custGeom>
            <a:ln w="12700">
              <a:solidFill>
                <a:srgbClr val="000000"/>
              </a:solidFill>
            </a:ln>
          </p:spPr>
          <p:txBody>
            <a:bodyPr wrap="square" lIns="0" tIns="0" rIns="0" bIns="0" rtlCol="0"/>
            <a:lstStyle/>
            <a:p>
              <a:endParaRPr>
                <a:solidFill>
                  <a:prstClr val="black"/>
                </a:solidFill>
              </a:endParaRPr>
            </a:p>
          </p:txBody>
        </p:sp>
        <p:sp>
          <p:nvSpPr>
            <p:cNvPr id="18" name="object 18"/>
            <p:cNvSpPr/>
            <p:nvPr/>
          </p:nvSpPr>
          <p:spPr>
            <a:xfrm>
              <a:off x="7179309" y="1287462"/>
              <a:ext cx="1059180" cy="268605"/>
            </a:xfrm>
            <a:custGeom>
              <a:avLst/>
              <a:gdLst/>
              <a:ahLst/>
              <a:cxnLst/>
              <a:rect l="l" t="t" r="r" b="b"/>
              <a:pathLst>
                <a:path w="1059179" h="268605">
                  <a:moveTo>
                    <a:pt x="0" y="268287"/>
                  </a:moveTo>
                  <a:lnTo>
                    <a:pt x="1059014" y="268287"/>
                  </a:lnTo>
                  <a:lnTo>
                    <a:pt x="1059014" y="0"/>
                  </a:lnTo>
                  <a:lnTo>
                    <a:pt x="0" y="0"/>
                  </a:lnTo>
                  <a:lnTo>
                    <a:pt x="0" y="268287"/>
                  </a:lnTo>
                  <a:close/>
                </a:path>
              </a:pathLst>
            </a:custGeom>
            <a:ln w="12700">
              <a:solidFill>
                <a:srgbClr val="000000"/>
              </a:solidFill>
            </a:ln>
          </p:spPr>
          <p:txBody>
            <a:bodyPr wrap="square" lIns="0" tIns="0" rIns="0" bIns="0" rtlCol="0"/>
            <a:lstStyle/>
            <a:p>
              <a:endParaRPr>
                <a:solidFill>
                  <a:prstClr val="black"/>
                </a:solidFill>
              </a:endParaRPr>
            </a:p>
          </p:txBody>
        </p:sp>
        <p:sp>
          <p:nvSpPr>
            <p:cNvPr id="19" name="object 19"/>
            <p:cNvSpPr/>
            <p:nvPr/>
          </p:nvSpPr>
          <p:spPr>
            <a:xfrm>
              <a:off x="5291582" y="1673225"/>
              <a:ext cx="1884680" cy="1000125"/>
            </a:xfrm>
            <a:custGeom>
              <a:avLst/>
              <a:gdLst/>
              <a:ahLst/>
              <a:cxnLst/>
              <a:rect l="l" t="t" r="r" b="b"/>
              <a:pathLst>
                <a:path w="1884679" h="1000125">
                  <a:moveTo>
                    <a:pt x="1884171" y="0"/>
                  </a:moveTo>
                  <a:lnTo>
                    <a:pt x="0" y="0"/>
                  </a:lnTo>
                  <a:lnTo>
                    <a:pt x="0" y="1000125"/>
                  </a:lnTo>
                  <a:lnTo>
                    <a:pt x="1884171" y="1000125"/>
                  </a:lnTo>
                  <a:lnTo>
                    <a:pt x="1884171" y="0"/>
                  </a:lnTo>
                  <a:close/>
                </a:path>
              </a:pathLst>
            </a:custGeom>
            <a:solidFill>
              <a:srgbClr val="F9FC00"/>
            </a:solidFill>
          </p:spPr>
          <p:txBody>
            <a:bodyPr wrap="square" lIns="0" tIns="0" rIns="0" bIns="0" rtlCol="0"/>
            <a:lstStyle/>
            <a:p>
              <a:endParaRPr>
                <a:solidFill>
                  <a:prstClr val="black"/>
                </a:solidFill>
              </a:endParaRPr>
            </a:p>
          </p:txBody>
        </p:sp>
      </p:grpSp>
      <p:sp>
        <p:nvSpPr>
          <p:cNvPr id="20" name="object 20"/>
          <p:cNvSpPr txBox="1"/>
          <p:nvPr/>
        </p:nvSpPr>
        <p:spPr>
          <a:xfrm>
            <a:off x="6434582" y="1673226"/>
            <a:ext cx="1884680" cy="838691"/>
          </a:xfrm>
          <a:prstGeom prst="rect">
            <a:avLst/>
          </a:prstGeom>
          <a:ln w="12700">
            <a:solidFill>
              <a:srgbClr val="000000"/>
            </a:solidFill>
          </a:ln>
        </p:spPr>
        <p:txBody>
          <a:bodyPr vert="horz" wrap="square" lIns="0" tIns="0" rIns="0" bIns="0" rtlCol="0">
            <a:spAutoFit/>
          </a:bodyPr>
          <a:lstStyle/>
          <a:p>
            <a:endParaRPr sz="1850">
              <a:solidFill>
                <a:prstClr val="black"/>
              </a:solidFill>
              <a:latin typeface="Times New Roman"/>
              <a:cs typeface="Times New Roman"/>
            </a:endParaRPr>
          </a:p>
          <a:p>
            <a:pPr marL="422909">
              <a:spcBef>
                <a:spcPts val="5"/>
              </a:spcBef>
            </a:pPr>
            <a:r>
              <a:rPr spc="-5" dirty="0">
                <a:solidFill>
                  <a:srgbClr val="000099"/>
                </a:solidFill>
                <a:latin typeface="Times New Roman"/>
                <a:cs typeface="Times New Roman"/>
              </a:rPr>
              <a:t>FRESH</a:t>
            </a:r>
            <a:endParaRPr>
              <a:solidFill>
                <a:prstClr val="black"/>
              </a:solidFill>
              <a:latin typeface="Times New Roman"/>
              <a:cs typeface="Times New Roman"/>
            </a:endParaRPr>
          </a:p>
          <a:p>
            <a:pPr marL="480695"/>
            <a:r>
              <a:rPr spc="-5" dirty="0">
                <a:solidFill>
                  <a:srgbClr val="000099"/>
                </a:solidFill>
                <a:latin typeface="Times New Roman"/>
                <a:cs typeface="Times New Roman"/>
              </a:rPr>
              <a:t>FUEL</a:t>
            </a:r>
            <a:endParaRPr>
              <a:solidFill>
                <a:prstClr val="black"/>
              </a:solidFill>
              <a:latin typeface="Times New Roman"/>
              <a:cs typeface="Times New Roman"/>
            </a:endParaRPr>
          </a:p>
        </p:txBody>
      </p:sp>
      <p:sp>
        <p:nvSpPr>
          <p:cNvPr id="21" name="object 21"/>
          <p:cNvSpPr txBox="1"/>
          <p:nvPr/>
        </p:nvSpPr>
        <p:spPr>
          <a:xfrm>
            <a:off x="4675886" y="2743137"/>
            <a:ext cx="1989455" cy="852805"/>
          </a:xfrm>
          <a:prstGeom prst="rect">
            <a:avLst/>
          </a:prstGeom>
          <a:solidFill>
            <a:srgbClr val="FCC0E4"/>
          </a:solidFill>
          <a:ln w="12700">
            <a:solidFill>
              <a:srgbClr val="000000"/>
            </a:solidFill>
          </a:ln>
        </p:spPr>
        <p:txBody>
          <a:bodyPr vert="horz" wrap="square" lIns="0" tIns="23495" rIns="0" bIns="0" rtlCol="0">
            <a:spAutoFit/>
          </a:bodyPr>
          <a:lstStyle/>
          <a:p>
            <a:pPr marL="10160" marR="478155">
              <a:spcBef>
                <a:spcPts val="185"/>
              </a:spcBef>
            </a:pPr>
            <a:r>
              <a:rPr dirty="0">
                <a:solidFill>
                  <a:srgbClr val="000099"/>
                </a:solidFill>
                <a:latin typeface="Times New Roman"/>
                <a:cs typeface="Times New Roman"/>
              </a:rPr>
              <a:t>RECYCLED </a:t>
            </a:r>
            <a:r>
              <a:rPr spc="5" dirty="0">
                <a:solidFill>
                  <a:srgbClr val="000099"/>
                </a:solidFill>
                <a:latin typeface="Times New Roman"/>
                <a:cs typeface="Times New Roman"/>
              </a:rPr>
              <a:t> </a:t>
            </a:r>
            <a:r>
              <a:rPr spc="-5" dirty="0">
                <a:solidFill>
                  <a:srgbClr val="000099"/>
                </a:solidFill>
                <a:latin typeface="Times New Roman"/>
                <a:cs typeface="Times New Roman"/>
              </a:rPr>
              <a:t>FUEL </a:t>
            </a:r>
            <a:r>
              <a:rPr dirty="0">
                <a:solidFill>
                  <a:srgbClr val="000099"/>
                </a:solidFill>
                <a:latin typeface="Times New Roman"/>
                <a:cs typeface="Times New Roman"/>
              </a:rPr>
              <a:t> </a:t>
            </a:r>
            <a:r>
              <a:rPr spc="-140" dirty="0">
                <a:solidFill>
                  <a:srgbClr val="000099"/>
                </a:solidFill>
                <a:latin typeface="Times New Roman"/>
                <a:cs typeface="Times New Roman"/>
              </a:rPr>
              <a:t>F</a:t>
            </a:r>
            <a:r>
              <a:rPr dirty="0">
                <a:solidFill>
                  <a:srgbClr val="000099"/>
                </a:solidFill>
                <a:latin typeface="Times New Roman"/>
                <a:cs typeface="Times New Roman"/>
              </a:rPr>
              <a:t>A</a:t>
            </a:r>
            <a:r>
              <a:rPr spc="-10" dirty="0">
                <a:solidFill>
                  <a:srgbClr val="000099"/>
                </a:solidFill>
                <a:latin typeface="Times New Roman"/>
                <a:cs typeface="Times New Roman"/>
              </a:rPr>
              <a:t>B</a:t>
            </a:r>
            <a:r>
              <a:rPr dirty="0">
                <a:solidFill>
                  <a:srgbClr val="000099"/>
                </a:solidFill>
                <a:latin typeface="Times New Roman"/>
                <a:cs typeface="Times New Roman"/>
              </a:rPr>
              <a:t>RIC</a:t>
            </a:r>
            <a:r>
              <a:rPr spc="-215" dirty="0">
                <a:solidFill>
                  <a:srgbClr val="000099"/>
                </a:solidFill>
                <a:latin typeface="Times New Roman"/>
                <a:cs typeface="Times New Roman"/>
              </a:rPr>
              <a:t>A</a:t>
            </a:r>
            <a:r>
              <a:rPr dirty="0">
                <a:solidFill>
                  <a:srgbClr val="000099"/>
                </a:solidFill>
                <a:latin typeface="Times New Roman"/>
                <a:cs typeface="Times New Roman"/>
              </a:rPr>
              <a:t>TION</a:t>
            </a:r>
            <a:endParaRPr>
              <a:solidFill>
                <a:prstClr val="black"/>
              </a:solidFill>
              <a:latin typeface="Times New Roman"/>
              <a:cs typeface="Times New Roman"/>
            </a:endParaRPr>
          </a:p>
        </p:txBody>
      </p:sp>
      <p:sp>
        <p:nvSpPr>
          <p:cNvPr id="22" name="object 22"/>
          <p:cNvSpPr txBox="1"/>
          <p:nvPr/>
        </p:nvSpPr>
        <p:spPr>
          <a:xfrm>
            <a:off x="4615688" y="4040252"/>
            <a:ext cx="2049780" cy="376385"/>
          </a:xfrm>
          <a:prstGeom prst="rect">
            <a:avLst/>
          </a:prstGeom>
          <a:solidFill>
            <a:srgbClr val="FCC0E4"/>
          </a:solidFill>
          <a:ln w="12700">
            <a:solidFill>
              <a:srgbClr val="000000"/>
            </a:solidFill>
          </a:ln>
        </p:spPr>
        <p:txBody>
          <a:bodyPr vert="horz" wrap="square" lIns="0" tIns="98425" rIns="0" bIns="0" rtlCol="0">
            <a:spAutoFit/>
          </a:bodyPr>
          <a:lstStyle/>
          <a:p>
            <a:pPr marL="69850">
              <a:spcBef>
                <a:spcPts val="775"/>
              </a:spcBef>
            </a:pPr>
            <a:r>
              <a:rPr spc="-5" dirty="0">
                <a:solidFill>
                  <a:srgbClr val="000099"/>
                </a:solidFill>
                <a:latin typeface="Times New Roman"/>
                <a:cs typeface="Times New Roman"/>
              </a:rPr>
              <a:t>REPROCESSING</a:t>
            </a:r>
            <a:endParaRPr>
              <a:solidFill>
                <a:prstClr val="black"/>
              </a:solidFill>
              <a:latin typeface="Times New Roman"/>
              <a:cs typeface="Times New Roman"/>
            </a:endParaRPr>
          </a:p>
        </p:txBody>
      </p:sp>
      <p:grpSp>
        <p:nvGrpSpPr>
          <p:cNvPr id="23" name="object 23"/>
          <p:cNvGrpSpPr/>
          <p:nvPr/>
        </p:nvGrpSpPr>
        <p:grpSpPr>
          <a:xfrm>
            <a:off x="5929757" y="2298701"/>
            <a:ext cx="4290060" cy="3688079"/>
            <a:chOff x="4786757" y="2298700"/>
            <a:chExt cx="4290060" cy="3688079"/>
          </a:xfrm>
        </p:grpSpPr>
        <p:sp>
          <p:nvSpPr>
            <p:cNvPr id="24" name="object 24"/>
            <p:cNvSpPr/>
            <p:nvPr/>
          </p:nvSpPr>
          <p:spPr>
            <a:xfrm>
              <a:off x="7186167" y="3679825"/>
              <a:ext cx="1306830" cy="1000125"/>
            </a:xfrm>
            <a:custGeom>
              <a:avLst/>
              <a:gdLst/>
              <a:ahLst/>
              <a:cxnLst/>
              <a:rect l="l" t="t" r="r" b="b"/>
              <a:pathLst>
                <a:path w="1306829" h="1000125">
                  <a:moveTo>
                    <a:pt x="653287" y="0"/>
                  </a:moveTo>
                  <a:lnTo>
                    <a:pt x="0" y="499999"/>
                  </a:lnTo>
                  <a:lnTo>
                    <a:pt x="653287" y="1000125"/>
                  </a:lnTo>
                  <a:lnTo>
                    <a:pt x="1306576" y="499999"/>
                  </a:lnTo>
                  <a:lnTo>
                    <a:pt x="653287" y="0"/>
                  </a:lnTo>
                  <a:close/>
                </a:path>
              </a:pathLst>
            </a:custGeom>
            <a:solidFill>
              <a:srgbClr val="FCC0E4"/>
            </a:solidFill>
          </p:spPr>
          <p:txBody>
            <a:bodyPr wrap="square" lIns="0" tIns="0" rIns="0" bIns="0" rtlCol="0"/>
            <a:lstStyle/>
            <a:p>
              <a:endParaRPr>
                <a:solidFill>
                  <a:prstClr val="black"/>
                </a:solidFill>
              </a:endParaRPr>
            </a:p>
          </p:txBody>
        </p:sp>
        <p:sp>
          <p:nvSpPr>
            <p:cNvPr id="25" name="object 25"/>
            <p:cNvSpPr/>
            <p:nvPr/>
          </p:nvSpPr>
          <p:spPr>
            <a:xfrm>
              <a:off x="7186167" y="3679825"/>
              <a:ext cx="1306830" cy="1000125"/>
            </a:xfrm>
            <a:custGeom>
              <a:avLst/>
              <a:gdLst/>
              <a:ahLst/>
              <a:cxnLst/>
              <a:rect l="l" t="t" r="r" b="b"/>
              <a:pathLst>
                <a:path w="1306829" h="1000125">
                  <a:moveTo>
                    <a:pt x="0" y="499999"/>
                  </a:moveTo>
                  <a:lnTo>
                    <a:pt x="653287" y="0"/>
                  </a:lnTo>
                  <a:lnTo>
                    <a:pt x="1306576" y="499999"/>
                  </a:lnTo>
                  <a:lnTo>
                    <a:pt x="653287" y="1000125"/>
                  </a:lnTo>
                  <a:lnTo>
                    <a:pt x="0" y="499999"/>
                  </a:lnTo>
                  <a:close/>
                </a:path>
              </a:pathLst>
            </a:custGeom>
            <a:ln w="12700">
              <a:solidFill>
                <a:srgbClr val="000000"/>
              </a:solidFill>
            </a:ln>
          </p:spPr>
          <p:txBody>
            <a:bodyPr wrap="square" lIns="0" tIns="0" rIns="0" bIns="0" rtlCol="0"/>
            <a:lstStyle/>
            <a:p>
              <a:endParaRPr>
                <a:solidFill>
                  <a:prstClr val="black"/>
                </a:solidFill>
              </a:endParaRPr>
            </a:p>
          </p:txBody>
        </p:sp>
        <p:sp>
          <p:nvSpPr>
            <p:cNvPr id="26" name="object 26"/>
            <p:cNvSpPr/>
            <p:nvPr/>
          </p:nvSpPr>
          <p:spPr>
            <a:xfrm>
              <a:off x="4793107" y="5342001"/>
              <a:ext cx="2049145" cy="638175"/>
            </a:xfrm>
            <a:custGeom>
              <a:avLst/>
              <a:gdLst/>
              <a:ahLst/>
              <a:cxnLst/>
              <a:rect l="l" t="t" r="r" b="b"/>
              <a:pathLst>
                <a:path w="2049145" h="638175">
                  <a:moveTo>
                    <a:pt x="1969389" y="0"/>
                  </a:moveTo>
                  <a:lnTo>
                    <a:pt x="79628" y="0"/>
                  </a:lnTo>
                  <a:lnTo>
                    <a:pt x="48648" y="6262"/>
                  </a:lnTo>
                  <a:lnTo>
                    <a:pt x="23336" y="23336"/>
                  </a:lnTo>
                  <a:lnTo>
                    <a:pt x="6262" y="48648"/>
                  </a:lnTo>
                  <a:lnTo>
                    <a:pt x="0" y="79629"/>
                  </a:lnTo>
                  <a:lnTo>
                    <a:pt x="0" y="558368"/>
                  </a:lnTo>
                  <a:lnTo>
                    <a:pt x="6262" y="589408"/>
                  </a:lnTo>
                  <a:lnTo>
                    <a:pt x="23336" y="614756"/>
                  </a:lnTo>
                  <a:lnTo>
                    <a:pt x="48648" y="631845"/>
                  </a:lnTo>
                  <a:lnTo>
                    <a:pt x="79628" y="638111"/>
                  </a:lnTo>
                  <a:lnTo>
                    <a:pt x="1969389" y="638111"/>
                  </a:lnTo>
                  <a:lnTo>
                    <a:pt x="2000442" y="631845"/>
                  </a:lnTo>
                  <a:lnTo>
                    <a:pt x="2025792" y="614756"/>
                  </a:lnTo>
                  <a:lnTo>
                    <a:pt x="2042880" y="589408"/>
                  </a:lnTo>
                  <a:lnTo>
                    <a:pt x="2049144" y="558368"/>
                  </a:lnTo>
                  <a:lnTo>
                    <a:pt x="2049144" y="79629"/>
                  </a:lnTo>
                  <a:lnTo>
                    <a:pt x="2042880" y="48648"/>
                  </a:lnTo>
                  <a:lnTo>
                    <a:pt x="2025792" y="23336"/>
                  </a:lnTo>
                  <a:lnTo>
                    <a:pt x="2000442" y="6262"/>
                  </a:lnTo>
                  <a:lnTo>
                    <a:pt x="1969389" y="0"/>
                  </a:lnTo>
                  <a:close/>
                </a:path>
              </a:pathLst>
            </a:custGeom>
            <a:solidFill>
              <a:srgbClr val="F9FC00"/>
            </a:solidFill>
          </p:spPr>
          <p:txBody>
            <a:bodyPr wrap="square" lIns="0" tIns="0" rIns="0" bIns="0" rtlCol="0"/>
            <a:lstStyle/>
            <a:p>
              <a:endParaRPr>
                <a:solidFill>
                  <a:prstClr val="black"/>
                </a:solidFill>
              </a:endParaRPr>
            </a:p>
          </p:txBody>
        </p:sp>
        <p:sp>
          <p:nvSpPr>
            <p:cNvPr id="27" name="object 27"/>
            <p:cNvSpPr/>
            <p:nvPr/>
          </p:nvSpPr>
          <p:spPr>
            <a:xfrm>
              <a:off x="4793107" y="5342001"/>
              <a:ext cx="2049145" cy="638175"/>
            </a:xfrm>
            <a:custGeom>
              <a:avLst/>
              <a:gdLst/>
              <a:ahLst/>
              <a:cxnLst/>
              <a:rect l="l" t="t" r="r" b="b"/>
              <a:pathLst>
                <a:path w="2049145" h="638175">
                  <a:moveTo>
                    <a:pt x="0" y="79629"/>
                  </a:moveTo>
                  <a:lnTo>
                    <a:pt x="6262" y="48648"/>
                  </a:lnTo>
                  <a:lnTo>
                    <a:pt x="23336" y="23336"/>
                  </a:lnTo>
                  <a:lnTo>
                    <a:pt x="48648" y="6262"/>
                  </a:lnTo>
                  <a:lnTo>
                    <a:pt x="79628" y="0"/>
                  </a:lnTo>
                  <a:lnTo>
                    <a:pt x="1969389" y="0"/>
                  </a:lnTo>
                  <a:lnTo>
                    <a:pt x="2000442" y="6262"/>
                  </a:lnTo>
                  <a:lnTo>
                    <a:pt x="2025792" y="23336"/>
                  </a:lnTo>
                  <a:lnTo>
                    <a:pt x="2042880" y="48648"/>
                  </a:lnTo>
                  <a:lnTo>
                    <a:pt x="2049144" y="79629"/>
                  </a:lnTo>
                  <a:lnTo>
                    <a:pt x="2049144" y="558368"/>
                  </a:lnTo>
                  <a:lnTo>
                    <a:pt x="2042880" y="589408"/>
                  </a:lnTo>
                  <a:lnTo>
                    <a:pt x="2025792" y="614756"/>
                  </a:lnTo>
                  <a:lnTo>
                    <a:pt x="2000442" y="631845"/>
                  </a:lnTo>
                  <a:lnTo>
                    <a:pt x="1969389" y="638111"/>
                  </a:lnTo>
                  <a:lnTo>
                    <a:pt x="79628" y="638111"/>
                  </a:lnTo>
                  <a:lnTo>
                    <a:pt x="48648" y="631845"/>
                  </a:lnTo>
                  <a:lnTo>
                    <a:pt x="23336" y="614756"/>
                  </a:lnTo>
                  <a:lnTo>
                    <a:pt x="6262" y="589408"/>
                  </a:lnTo>
                  <a:lnTo>
                    <a:pt x="0" y="558368"/>
                  </a:lnTo>
                  <a:lnTo>
                    <a:pt x="0" y="79629"/>
                  </a:lnTo>
                  <a:close/>
                </a:path>
              </a:pathLst>
            </a:custGeom>
            <a:ln w="12700">
              <a:solidFill>
                <a:srgbClr val="000000"/>
              </a:solidFill>
            </a:ln>
          </p:spPr>
          <p:txBody>
            <a:bodyPr wrap="square" lIns="0" tIns="0" rIns="0" bIns="0" rtlCol="0"/>
            <a:lstStyle/>
            <a:p>
              <a:endParaRPr>
                <a:solidFill>
                  <a:prstClr val="black"/>
                </a:solidFill>
              </a:endParaRPr>
            </a:p>
          </p:txBody>
        </p:sp>
        <p:sp>
          <p:nvSpPr>
            <p:cNvPr id="28" name="object 28"/>
            <p:cNvSpPr/>
            <p:nvPr/>
          </p:nvSpPr>
          <p:spPr>
            <a:xfrm>
              <a:off x="7681214" y="2305050"/>
              <a:ext cx="1389380" cy="929005"/>
            </a:xfrm>
            <a:custGeom>
              <a:avLst/>
              <a:gdLst/>
              <a:ahLst/>
              <a:cxnLst/>
              <a:rect l="l" t="t" r="r" b="b"/>
              <a:pathLst>
                <a:path w="1389379" h="929005">
                  <a:moveTo>
                    <a:pt x="1273047" y="0"/>
                  </a:moveTo>
                  <a:lnTo>
                    <a:pt x="116077" y="0"/>
                  </a:lnTo>
                  <a:lnTo>
                    <a:pt x="70883" y="9118"/>
                  </a:lnTo>
                  <a:lnTo>
                    <a:pt x="33988" y="33988"/>
                  </a:lnTo>
                  <a:lnTo>
                    <a:pt x="9118" y="70883"/>
                  </a:lnTo>
                  <a:lnTo>
                    <a:pt x="0" y="116077"/>
                  </a:lnTo>
                  <a:lnTo>
                    <a:pt x="0" y="812673"/>
                  </a:lnTo>
                  <a:lnTo>
                    <a:pt x="9118" y="857793"/>
                  </a:lnTo>
                  <a:lnTo>
                    <a:pt x="33988" y="894651"/>
                  </a:lnTo>
                  <a:lnTo>
                    <a:pt x="70883" y="919507"/>
                  </a:lnTo>
                  <a:lnTo>
                    <a:pt x="116077" y="928624"/>
                  </a:lnTo>
                  <a:lnTo>
                    <a:pt x="1273047" y="928624"/>
                  </a:lnTo>
                  <a:lnTo>
                    <a:pt x="1318242" y="919507"/>
                  </a:lnTo>
                  <a:lnTo>
                    <a:pt x="1355137" y="894651"/>
                  </a:lnTo>
                  <a:lnTo>
                    <a:pt x="1380007" y="857793"/>
                  </a:lnTo>
                  <a:lnTo>
                    <a:pt x="1389126" y="812673"/>
                  </a:lnTo>
                  <a:lnTo>
                    <a:pt x="1389126" y="116077"/>
                  </a:lnTo>
                  <a:lnTo>
                    <a:pt x="1380007" y="70883"/>
                  </a:lnTo>
                  <a:lnTo>
                    <a:pt x="1355137" y="33988"/>
                  </a:lnTo>
                  <a:lnTo>
                    <a:pt x="1318242" y="9118"/>
                  </a:lnTo>
                  <a:lnTo>
                    <a:pt x="1273047" y="0"/>
                  </a:lnTo>
                  <a:close/>
                </a:path>
              </a:pathLst>
            </a:custGeom>
            <a:solidFill>
              <a:srgbClr val="FCC0E4"/>
            </a:solidFill>
          </p:spPr>
          <p:txBody>
            <a:bodyPr wrap="square" lIns="0" tIns="0" rIns="0" bIns="0" rtlCol="0"/>
            <a:lstStyle/>
            <a:p>
              <a:endParaRPr>
                <a:solidFill>
                  <a:prstClr val="black"/>
                </a:solidFill>
              </a:endParaRPr>
            </a:p>
          </p:txBody>
        </p:sp>
        <p:sp>
          <p:nvSpPr>
            <p:cNvPr id="29" name="object 29"/>
            <p:cNvSpPr/>
            <p:nvPr/>
          </p:nvSpPr>
          <p:spPr>
            <a:xfrm>
              <a:off x="7681214" y="2305050"/>
              <a:ext cx="1389380" cy="929005"/>
            </a:xfrm>
            <a:custGeom>
              <a:avLst/>
              <a:gdLst/>
              <a:ahLst/>
              <a:cxnLst/>
              <a:rect l="l" t="t" r="r" b="b"/>
              <a:pathLst>
                <a:path w="1389379" h="929005">
                  <a:moveTo>
                    <a:pt x="0" y="116077"/>
                  </a:moveTo>
                  <a:lnTo>
                    <a:pt x="9118" y="70883"/>
                  </a:lnTo>
                  <a:lnTo>
                    <a:pt x="33988" y="33988"/>
                  </a:lnTo>
                  <a:lnTo>
                    <a:pt x="70883" y="9118"/>
                  </a:lnTo>
                  <a:lnTo>
                    <a:pt x="116077" y="0"/>
                  </a:lnTo>
                  <a:lnTo>
                    <a:pt x="1273047" y="0"/>
                  </a:lnTo>
                  <a:lnTo>
                    <a:pt x="1318242" y="9118"/>
                  </a:lnTo>
                  <a:lnTo>
                    <a:pt x="1355137" y="33988"/>
                  </a:lnTo>
                  <a:lnTo>
                    <a:pt x="1380007" y="70883"/>
                  </a:lnTo>
                  <a:lnTo>
                    <a:pt x="1389126" y="116077"/>
                  </a:lnTo>
                  <a:lnTo>
                    <a:pt x="1389126" y="812673"/>
                  </a:lnTo>
                  <a:lnTo>
                    <a:pt x="1380007" y="857793"/>
                  </a:lnTo>
                  <a:lnTo>
                    <a:pt x="1355137" y="894651"/>
                  </a:lnTo>
                  <a:lnTo>
                    <a:pt x="1318242" y="919507"/>
                  </a:lnTo>
                  <a:lnTo>
                    <a:pt x="1273047" y="928624"/>
                  </a:lnTo>
                  <a:lnTo>
                    <a:pt x="116077" y="928624"/>
                  </a:lnTo>
                  <a:lnTo>
                    <a:pt x="70883" y="919507"/>
                  </a:lnTo>
                  <a:lnTo>
                    <a:pt x="33988" y="894651"/>
                  </a:lnTo>
                  <a:lnTo>
                    <a:pt x="9118" y="857793"/>
                  </a:lnTo>
                  <a:lnTo>
                    <a:pt x="0" y="812673"/>
                  </a:lnTo>
                  <a:lnTo>
                    <a:pt x="0" y="116077"/>
                  </a:lnTo>
                  <a:close/>
                </a:path>
              </a:pathLst>
            </a:custGeom>
            <a:ln w="12700">
              <a:solidFill>
                <a:srgbClr val="000000"/>
              </a:solidFill>
            </a:ln>
          </p:spPr>
          <p:txBody>
            <a:bodyPr wrap="square" lIns="0" tIns="0" rIns="0" bIns="0" rtlCol="0"/>
            <a:lstStyle/>
            <a:p>
              <a:endParaRPr>
                <a:solidFill>
                  <a:prstClr val="black"/>
                </a:solidFill>
              </a:endParaRPr>
            </a:p>
          </p:txBody>
        </p:sp>
      </p:grpSp>
      <p:sp>
        <p:nvSpPr>
          <p:cNvPr id="30" name="object 30"/>
          <p:cNvSpPr txBox="1"/>
          <p:nvPr/>
        </p:nvSpPr>
        <p:spPr>
          <a:xfrm>
            <a:off x="1810042" y="1582801"/>
            <a:ext cx="1884680" cy="689291"/>
          </a:xfrm>
          <a:prstGeom prst="rect">
            <a:avLst/>
          </a:prstGeom>
          <a:solidFill>
            <a:srgbClr val="F9FC00"/>
          </a:solidFill>
          <a:ln w="12700">
            <a:solidFill>
              <a:srgbClr val="000000"/>
            </a:solidFill>
          </a:ln>
        </p:spPr>
        <p:txBody>
          <a:bodyPr vert="horz" wrap="square" lIns="0" tIns="133985" rIns="0" bIns="0" rtlCol="0">
            <a:spAutoFit/>
          </a:bodyPr>
          <a:lstStyle/>
          <a:p>
            <a:pPr marR="73025" algn="ctr">
              <a:spcBef>
                <a:spcPts val="1055"/>
              </a:spcBef>
            </a:pPr>
            <a:r>
              <a:rPr dirty="0">
                <a:solidFill>
                  <a:srgbClr val="000099"/>
                </a:solidFill>
                <a:latin typeface="Times New Roman"/>
                <a:cs typeface="Times New Roman"/>
              </a:rPr>
              <a:t>REFINING</a:t>
            </a:r>
            <a:endParaRPr>
              <a:solidFill>
                <a:prstClr val="black"/>
              </a:solidFill>
              <a:latin typeface="Times New Roman"/>
              <a:cs typeface="Times New Roman"/>
            </a:endParaRPr>
          </a:p>
          <a:p>
            <a:pPr marR="73025" algn="ctr"/>
            <a:r>
              <a:rPr spc="-5" dirty="0">
                <a:solidFill>
                  <a:srgbClr val="000099"/>
                </a:solidFill>
                <a:latin typeface="Times New Roman"/>
                <a:cs typeface="Times New Roman"/>
              </a:rPr>
              <a:t>(U</a:t>
            </a:r>
            <a:r>
              <a:rPr spc="-15" dirty="0">
                <a:solidFill>
                  <a:srgbClr val="000099"/>
                </a:solidFill>
                <a:latin typeface="Times New Roman"/>
                <a:cs typeface="Times New Roman"/>
              </a:rPr>
              <a:t> </a:t>
            </a:r>
            <a:r>
              <a:rPr dirty="0">
                <a:solidFill>
                  <a:srgbClr val="000099"/>
                </a:solidFill>
                <a:latin typeface="Times New Roman"/>
                <a:cs typeface="Times New Roman"/>
              </a:rPr>
              <a:t>&amp;</a:t>
            </a:r>
            <a:r>
              <a:rPr spc="-55" dirty="0">
                <a:solidFill>
                  <a:srgbClr val="000099"/>
                </a:solidFill>
                <a:latin typeface="Times New Roman"/>
                <a:cs typeface="Times New Roman"/>
              </a:rPr>
              <a:t> </a:t>
            </a:r>
            <a:r>
              <a:rPr dirty="0">
                <a:solidFill>
                  <a:srgbClr val="000099"/>
                </a:solidFill>
                <a:latin typeface="Times New Roman"/>
                <a:cs typeface="Times New Roman"/>
              </a:rPr>
              <a:t>Th</a:t>
            </a:r>
            <a:r>
              <a:rPr spc="-20" dirty="0">
                <a:solidFill>
                  <a:srgbClr val="000099"/>
                </a:solidFill>
                <a:latin typeface="Times New Roman"/>
                <a:cs typeface="Times New Roman"/>
              </a:rPr>
              <a:t> CONCT.)</a:t>
            </a:r>
            <a:endParaRPr>
              <a:solidFill>
                <a:prstClr val="black"/>
              </a:solidFill>
              <a:latin typeface="Times New Roman"/>
              <a:cs typeface="Times New Roman"/>
            </a:endParaRPr>
          </a:p>
        </p:txBody>
      </p:sp>
      <p:sp>
        <p:nvSpPr>
          <p:cNvPr id="31" name="object 31"/>
          <p:cNvSpPr txBox="1"/>
          <p:nvPr/>
        </p:nvSpPr>
        <p:spPr>
          <a:xfrm>
            <a:off x="4203064" y="1871727"/>
            <a:ext cx="1802130" cy="679673"/>
          </a:xfrm>
          <a:prstGeom prst="rect">
            <a:avLst/>
          </a:prstGeom>
          <a:solidFill>
            <a:srgbClr val="F9FC00"/>
          </a:solidFill>
          <a:ln w="12700">
            <a:solidFill>
              <a:srgbClr val="000000"/>
            </a:solidFill>
          </a:ln>
        </p:spPr>
        <p:txBody>
          <a:bodyPr vert="horz" wrap="square" lIns="0" tIns="0" rIns="0" bIns="0" rtlCol="0">
            <a:spAutoFit/>
          </a:bodyPr>
          <a:lstStyle/>
          <a:p>
            <a:pPr marR="196215" algn="ctr">
              <a:lnSpc>
                <a:spcPts val="2270"/>
              </a:lnSpc>
            </a:pPr>
            <a:r>
              <a:rPr sz="1300" i="1" spc="15" dirty="0">
                <a:solidFill>
                  <a:srgbClr val="500092"/>
                </a:solidFill>
                <a:latin typeface="Times New Roman"/>
                <a:cs typeface="Times New Roman"/>
              </a:rPr>
              <a:t>235</a:t>
            </a:r>
            <a:r>
              <a:rPr sz="3000" i="1" spc="22" baseline="-16666" dirty="0">
                <a:solidFill>
                  <a:srgbClr val="500092"/>
                </a:solidFill>
                <a:latin typeface="Times New Roman"/>
                <a:cs typeface="Times New Roman"/>
              </a:rPr>
              <a:t>U</a:t>
            </a:r>
            <a:endParaRPr sz="3000" baseline="-16666">
              <a:solidFill>
                <a:prstClr val="black"/>
              </a:solidFill>
              <a:latin typeface="Times New Roman"/>
              <a:cs typeface="Times New Roman"/>
            </a:endParaRPr>
          </a:p>
          <a:p>
            <a:pPr marR="135890" algn="ctr">
              <a:spcBef>
                <a:spcPts val="600"/>
              </a:spcBef>
            </a:pPr>
            <a:r>
              <a:rPr sz="2000" i="1" dirty="0">
                <a:solidFill>
                  <a:srgbClr val="500092"/>
                </a:solidFill>
                <a:latin typeface="Times New Roman"/>
                <a:cs typeface="Times New Roman"/>
              </a:rPr>
              <a:t>ENRICHMENT</a:t>
            </a:r>
            <a:endParaRPr sz="2000">
              <a:solidFill>
                <a:prstClr val="black"/>
              </a:solidFill>
              <a:latin typeface="Times New Roman"/>
              <a:cs typeface="Times New Roman"/>
            </a:endParaRPr>
          </a:p>
        </p:txBody>
      </p:sp>
      <p:sp>
        <p:nvSpPr>
          <p:cNvPr id="32" name="object 32"/>
          <p:cNvSpPr txBox="1"/>
          <p:nvPr/>
        </p:nvSpPr>
        <p:spPr>
          <a:xfrm>
            <a:off x="8860028" y="2418079"/>
            <a:ext cx="1104900" cy="848360"/>
          </a:xfrm>
          <a:prstGeom prst="rect">
            <a:avLst/>
          </a:prstGeom>
        </p:spPr>
        <p:txBody>
          <a:bodyPr vert="horz" wrap="square" lIns="0" tIns="12700" rIns="0" bIns="0" rtlCol="0">
            <a:spAutoFit/>
          </a:bodyPr>
          <a:lstStyle/>
          <a:p>
            <a:pPr marL="12700" marR="5080" algn="ctr">
              <a:spcBef>
                <a:spcPts val="100"/>
              </a:spcBef>
            </a:pPr>
            <a:r>
              <a:rPr spc="-5" dirty="0">
                <a:solidFill>
                  <a:srgbClr val="000099"/>
                </a:solidFill>
                <a:latin typeface="Times New Roman"/>
                <a:cs typeface="Times New Roman"/>
              </a:rPr>
              <a:t>N</a:t>
            </a:r>
            <a:r>
              <a:rPr spc="-15" dirty="0">
                <a:solidFill>
                  <a:srgbClr val="000099"/>
                </a:solidFill>
                <a:latin typeface="Times New Roman"/>
                <a:cs typeface="Times New Roman"/>
              </a:rPr>
              <a:t>U</a:t>
            </a:r>
            <a:r>
              <a:rPr dirty="0">
                <a:solidFill>
                  <a:srgbClr val="000099"/>
                </a:solidFill>
                <a:latin typeface="Times New Roman"/>
                <a:cs typeface="Times New Roman"/>
              </a:rPr>
              <a:t>CL</a:t>
            </a:r>
            <a:r>
              <a:rPr spc="5" dirty="0">
                <a:solidFill>
                  <a:srgbClr val="000099"/>
                </a:solidFill>
                <a:latin typeface="Times New Roman"/>
                <a:cs typeface="Times New Roman"/>
              </a:rPr>
              <a:t>E</a:t>
            </a:r>
            <a:r>
              <a:rPr spc="-5" dirty="0">
                <a:solidFill>
                  <a:srgbClr val="000099"/>
                </a:solidFill>
                <a:latin typeface="Times New Roman"/>
                <a:cs typeface="Times New Roman"/>
              </a:rPr>
              <a:t>AR  POWER </a:t>
            </a:r>
            <a:r>
              <a:rPr dirty="0">
                <a:solidFill>
                  <a:srgbClr val="000099"/>
                </a:solidFill>
                <a:latin typeface="Times New Roman"/>
                <a:cs typeface="Times New Roman"/>
              </a:rPr>
              <a:t> </a:t>
            </a:r>
            <a:r>
              <a:rPr spc="-5" dirty="0">
                <a:solidFill>
                  <a:srgbClr val="000099"/>
                </a:solidFill>
                <a:latin typeface="Times New Roman"/>
                <a:cs typeface="Times New Roman"/>
              </a:rPr>
              <a:t>PLANT</a:t>
            </a:r>
            <a:endParaRPr>
              <a:solidFill>
                <a:prstClr val="black"/>
              </a:solidFill>
              <a:latin typeface="Times New Roman"/>
              <a:cs typeface="Times New Roman"/>
            </a:endParaRPr>
          </a:p>
        </p:txBody>
      </p:sp>
      <p:sp>
        <p:nvSpPr>
          <p:cNvPr id="33" name="object 33"/>
          <p:cNvSpPr txBox="1"/>
          <p:nvPr/>
        </p:nvSpPr>
        <p:spPr>
          <a:xfrm>
            <a:off x="8573262" y="3789933"/>
            <a:ext cx="723265" cy="574040"/>
          </a:xfrm>
          <a:prstGeom prst="rect">
            <a:avLst/>
          </a:prstGeom>
        </p:spPr>
        <p:txBody>
          <a:bodyPr vert="horz" wrap="square" lIns="0" tIns="12700" rIns="0" bIns="0" rtlCol="0">
            <a:spAutoFit/>
          </a:bodyPr>
          <a:lstStyle/>
          <a:p>
            <a:pPr marL="127000" marR="5080" indent="-114935">
              <a:spcBef>
                <a:spcPts val="100"/>
              </a:spcBef>
            </a:pPr>
            <a:r>
              <a:rPr spc="-5" dirty="0">
                <a:solidFill>
                  <a:srgbClr val="000099"/>
                </a:solidFill>
                <a:latin typeface="Times New Roman"/>
                <a:cs typeface="Times New Roman"/>
              </a:rPr>
              <a:t>S</a:t>
            </a:r>
            <a:r>
              <a:rPr spc="-15" dirty="0">
                <a:solidFill>
                  <a:srgbClr val="000099"/>
                </a:solidFill>
                <a:latin typeface="Times New Roman"/>
                <a:cs typeface="Times New Roman"/>
              </a:rPr>
              <a:t>P</a:t>
            </a:r>
            <a:r>
              <a:rPr spc="-5" dirty="0">
                <a:solidFill>
                  <a:srgbClr val="000099"/>
                </a:solidFill>
                <a:latin typeface="Times New Roman"/>
                <a:cs typeface="Times New Roman"/>
              </a:rPr>
              <a:t>ENT  F</a:t>
            </a:r>
            <a:r>
              <a:rPr spc="-15" dirty="0">
                <a:solidFill>
                  <a:srgbClr val="000099"/>
                </a:solidFill>
                <a:latin typeface="Times New Roman"/>
                <a:cs typeface="Times New Roman"/>
              </a:rPr>
              <a:t>U</a:t>
            </a:r>
            <a:r>
              <a:rPr dirty="0">
                <a:solidFill>
                  <a:srgbClr val="000099"/>
                </a:solidFill>
                <a:latin typeface="Times New Roman"/>
                <a:cs typeface="Times New Roman"/>
              </a:rPr>
              <a:t>EL</a:t>
            </a:r>
            <a:endParaRPr>
              <a:solidFill>
                <a:prstClr val="black"/>
              </a:solidFill>
              <a:latin typeface="Times New Roman"/>
              <a:cs typeface="Times New Roman"/>
            </a:endParaRPr>
          </a:p>
        </p:txBody>
      </p:sp>
      <p:grpSp>
        <p:nvGrpSpPr>
          <p:cNvPr id="34" name="object 34"/>
          <p:cNvGrpSpPr/>
          <p:nvPr/>
        </p:nvGrpSpPr>
        <p:grpSpPr>
          <a:xfrm>
            <a:off x="2126894" y="6269037"/>
            <a:ext cx="7920990" cy="290830"/>
            <a:chOff x="983894" y="6269037"/>
            <a:chExt cx="7920990" cy="290830"/>
          </a:xfrm>
        </p:grpSpPr>
        <p:pic>
          <p:nvPicPr>
            <p:cNvPr id="35" name="object 35"/>
            <p:cNvPicPr/>
            <p:nvPr/>
          </p:nvPicPr>
          <p:blipFill>
            <a:blip r:embed="rId4" cstate="print"/>
            <a:stretch>
              <a:fillRect/>
            </a:stretch>
          </p:blipFill>
          <p:spPr>
            <a:xfrm>
              <a:off x="990244" y="6275387"/>
              <a:ext cx="7908163" cy="277812"/>
            </a:xfrm>
            <a:prstGeom prst="rect">
              <a:avLst/>
            </a:prstGeom>
          </p:spPr>
        </p:pic>
        <p:sp>
          <p:nvSpPr>
            <p:cNvPr id="36" name="object 36"/>
            <p:cNvSpPr/>
            <p:nvPr/>
          </p:nvSpPr>
          <p:spPr>
            <a:xfrm>
              <a:off x="990244" y="6275387"/>
              <a:ext cx="7908290" cy="278130"/>
            </a:xfrm>
            <a:custGeom>
              <a:avLst/>
              <a:gdLst/>
              <a:ahLst/>
              <a:cxnLst/>
              <a:rect l="l" t="t" r="r" b="b"/>
              <a:pathLst>
                <a:path w="7908290" h="278129">
                  <a:moveTo>
                    <a:pt x="0" y="277812"/>
                  </a:moveTo>
                  <a:lnTo>
                    <a:pt x="7908163" y="277812"/>
                  </a:lnTo>
                  <a:lnTo>
                    <a:pt x="7908163" y="0"/>
                  </a:lnTo>
                  <a:lnTo>
                    <a:pt x="0" y="0"/>
                  </a:lnTo>
                  <a:lnTo>
                    <a:pt x="0" y="277812"/>
                  </a:lnTo>
                  <a:close/>
                </a:path>
              </a:pathLst>
            </a:custGeom>
            <a:ln w="12700">
              <a:solidFill>
                <a:srgbClr val="000000"/>
              </a:solidFill>
            </a:ln>
          </p:spPr>
          <p:txBody>
            <a:bodyPr wrap="square" lIns="0" tIns="0" rIns="0" bIns="0" rtlCol="0"/>
            <a:lstStyle/>
            <a:p>
              <a:endParaRPr>
                <a:solidFill>
                  <a:prstClr val="black"/>
                </a:solidFill>
              </a:endParaRPr>
            </a:p>
          </p:txBody>
        </p:sp>
      </p:grpSp>
      <p:sp>
        <p:nvSpPr>
          <p:cNvPr id="37" name="object 37"/>
          <p:cNvSpPr txBox="1"/>
          <p:nvPr/>
        </p:nvSpPr>
        <p:spPr>
          <a:xfrm>
            <a:off x="6152135" y="5362447"/>
            <a:ext cx="1699895" cy="574040"/>
          </a:xfrm>
          <a:prstGeom prst="rect">
            <a:avLst/>
          </a:prstGeom>
        </p:spPr>
        <p:txBody>
          <a:bodyPr vert="horz" wrap="square" lIns="0" tIns="12700" rIns="0" bIns="0" rtlCol="0">
            <a:spAutoFit/>
          </a:bodyPr>
          <a:lstStyle/>
          <a:p>
            <a:pPr marL="12700" marR="5080" indent="457200">
              <a:spcBef>
                <a:spcPts val="100"/>
              </a:spcBef>
            </a:pPr>
            <a:r>
              <a:rPr spc="-50" dirty="0">
                <a:solidFill>
                  <a:srgbClr val="000099"/>
                </a:solidFill>
                <a:latin typeface="Times New Roman"/>
                <a:cs typeface="Times New Roman"/>
              </a:rPr>
              <a:t>WASTE </a:t>
            </a:r>
            <a:r>
              <a:rPr spc="-45" dirty="0">
                <a:solidFill>
                  <a:srgbClr val="000099"/>
                </a:solidFill>
                <a:latin typeface="Times New Roman"/>
                <a:cs typeface="Times New Roman"/>
              </a:rPr>
              <a:t> </a:t>
            </a:r>
            <a:r>
              <a:rPr spc="-5" dirty="0">
                <a:solidFill>
                  <a:srgbClr val="000099"/>
                </a:solidFill>
                <a:latin typeface="Times New Roman"/>
                <a:cs typeface="Times New Roman"/>
              </a:rPr>
              <a:t>CO</a:t>
            </a:r>
            <a:r>
              <a:rPr spc="-15" dirty="0">
                <a:solidFill>
                  <a:srgbClr val="000099"/>
                </a:solidFill>
                <a:latin typeface="Times New Roman"/>
                <a:cs typeface="Times New Roman"/>
              </a:rPr>
              <a:t>N</a:t>
            </a:r>
            <a:r>
              <a:rPr spc="-5" dirty="0">
                <a:solidFill>
                  <a:srgbClr val="000099"/>
                </a:solidFill>
                <a:latin typeface="Times New Roman"/>
                <a:cs typeface="Times New Roman"/>
              </a:rPr>
              <a:t>DITIO</a:t>
            </a:r>
            <a:r>
              <a:rPr spc="-15" dirty="0">
                <a:solidFill>
                  <a:srgbClr val="000099"/>
                </a:solidFill>
                <a:latin typeface="Times New Roman"/>
                <a:cs typeface="Times New Roman"/>
              </a:rPr>
              <a:t>N</a:t>
            </a:r>
            <a:r>
              <a:rPr spc="-5" dirty="0">
                <a:solidFill>
                  <a:srgbClr val="000099"/>
                </a:solidFill>
                <a:latin typeface="Times New Roman"/>
                <a:cs typeface="Times New Roman"/>
              </a:rPr>
              <a:t>ING</a:t>
            </a:r>
            <a:endParaRPr>
              <a:solidFill>
                <a:prstClr val="black"/>
              </a:solidFill>
              <a:latin typeface="Times New Roman"/>
              <a:cs typeface="Times New Roman"/>
            </a:endParaRPr>
          </a:p>
        </p:txBody>
      </p:sp>
      <p:sp>
        <p:nvSpPr>
          <p:cNvPr id="38" name="object 38"/>
          <p:cNvSpPr txBox="1"/>
          <p:nvPr/>
        </p:nvSpPr>
        <p:spPr>
          <a:xfrm>
            <a:off x="1892554" y="3824224"/>
            <a:ext cx="1884680" cy="636713"/>
          </a:xfrm>
          <a:prstGeom prst="rect">
            <a:avLst/>
          </a:prstGeom>
          <a:solidFill>
            <a:srgbClr val="F9FC00"/>
          </a:solidFill>
          <a:ln w="12700">
            <a:solidFill>
              <a:srgbClr val="000000"/>
            </a:solidFill>
          </a:ln>
        </p:spPr>
        <p:txBody>
          <a:bodyPr vert="horz" wrap="square" lIns="0" tIns="81915" rIns="0" bIns="0" rtlCol="0">
            <a:spAutoFit/>
          </a:bodyPr>
          <a:lstStyle/>
          <a:p>
            <a:pPr marR="109220" algn="ctr">
              <a:spcBef>
                <a:spcPts val="645"/>
              </a:spcBef>
            </a:pPr>
            <a:r>
              <a:rPr spc="-5" dirty="0">
                <a:solidFill>
                  <a:srgbClr val="000099"/>
                </a:solidFill>
                <a:latin typeface="Times New Roman"/>
                <a:cs typeface="Times New Roman"/>
              </a:rPr>
              <a:t>MINING</a:t>
            </a:r>
            <a:r>
              <a:rPr spc="-15" dirty="0">
                <a:solidFill>
                  <a:srgbClr val="000099"/>
                </a:solidFill>
                <a:latin typeface="Times New Roman"/>
                <a:cs typeface="Times New Roman"/>
              </a:rPr>
              <a:t> </a:t>
            </a:r>
            <a:r>
              <a:rPr spc="-5" dirty="0">
                <a:solidFill>
                  <a:srgbClr val="000099"/>
                </a:solidFill>
                <a:latin typeface="Times New Roman"/>
                <a:cs typeface="Times New Roman"/>
              </a:rPr>
              <a:t>U</a:t>
            </a:r>
            <a:r>
              <a:rPr spc="-20" dirty="0">
                <a:solidFill>
                  <a:srgbClr val="000099"/>
                </a:solidFill>
                <a:latin typeface="Times New Roman"/>
                <a:cs typeface="Times New Roman"/>
              </a:rPr>
              <a:t> </a:t>
            </a:r>
            <a:r>
              <a:rPr dirty="0">
                <a:solidFill>
                  <a:srgbClr val="000099"/>
                </a:solidFill>
                <a:latin typeface="Times New Roman"/>
                <a:cs typeface="Times New Roman"/>
              </a:rPr>
              <a:t>&amp;</a:t>
            </a:r>
            <a:r>
              <a:rPr spc="-55" dirty="0">
                <a:solidFill>
                  <a:srgbClr val="000099"/>
                </a:solidFill>
                <a:latin typeface="Times New Roman"/>
                <a:cs typeface="Times New Roman"/>
              </a:rPr>
              <a:t> </a:t>
            </a:r>
            <a:r>
              <a:rPr dirty="0">
                <a:solidFill>
                  <a:srgbClr val="000099"/>
                </a:solidFill>
                <a:latin typeface="Times New Roman"/>
                <a:cs typeface="Times New Roman"/>
              </a:rPr>
              <a:t>Th</a:t>
            </a:r>
            <a:endParaRPr>
              <a:solidFill>
                <a:prstClr val="black"/>
              </a:solidFill>
              <a:latin typeface="Times New Roman"/>
              <a:cs typeface="Times New Roman"/>
            </a:endParaRPr>
          </a:p>
          <a:p>
            <a:pPr marR="106045" algn="ctr">
              <a:spcBef>
                <a:spcPts val="5"/>
              </a:spcBef>
            </a:pPr>
            <a:r>
              <a:rPr spc="-5" dirty="0">
                <a:solidFill>
                  <a:srgbClr val="000099"/>
                </a:solidFill>
                <a:latin typeface="Times New Roman"/>
                <a:cs typeface="Times New Roman"/>
              </a:rPr>
              <a:t>ORES</a:t>
            </a:r>
            <a:endParaRPr>
              <a:solidFill>
                <a:prstClr val="black"/>
              </a:solidFill>
              <a:latin typeface="Times New Roman"/>
              <a:cs typeface="Times New Roman"/>
            </a:endParaRPr>
          </a:p>
        </p:txBody>
      </p:sp>
      <p:grpSp>
        <p:nvGrpSpPr>
          <p:cNvPr id="39" name="object 39"/>
          <p:cNvGrpSpPr/>
          <p:nvPr/>
        </p:nvGrpSpPr>
        <p:grpSpPr>
          <a:xfrm>
            <a:off x="2717164" y="1644651"/>
            <a:ext cx="6355080" cy="4631055"/>
            <a:chOff x="1574164" y="1644650"/>
            <a:chExt cx="6355080" cy="4631055"/>
          </a:xfrm>
        </p:grpSpPr>
        <p:sp>
          <p:nvSpPr>
            <p:cNvPr id="40" name="object 40"/>
            <p:cNvSpPr/>
            <p:nvPr/>
          </p:nvSpPr>
          <p:spPr>
            <a:xfrm>
              <a:off x="1574165" y="1644649"/>
              <a:ext cx="6100445" cy="4631055"/>
            </a:xfrm>
            <a:custGeom>
              <a:avLst/>
              <a:gdLst/>
              <a:ahLst/>
              <a:cxnLst/>
              <a:rect l="l" t="t" r="r" b="b"/>
              <a:pathLst>
                <a:path w="6100445" h="4631055">
                  <a:moveTo>
                    <a:pt x="152400" y="3149600"/>
                  </a:moveTo>
                  <a:lnTo>
                    <a:pt x="121907" y="3048000"/>
                  </a:lnTo>
                  <a:lnTo>
                    <a:pt x="76187" y="2895600"/>
                  </a:lnTo>
                  <a:lnTo>
                    <a:pt x="0" y="3149600"/>
                  </a:lnTo>
                  <a:lnTo>
                    <a:pt x="50787" y="3081871"/>
                  </a:lnTo>
                  <a:lnTo>
                    <a:pt x="50800" y="3048000"/>
                  </a:lnTo>
                  <a:lnTo>
                    <a:pt x="50800" y="3081871"/>
                  </a:lnTo>
                  <a:lnTo>
                    <a:pt x="50800" y="4630737"/>
                  </a:lnTo>
                  <a:lnTo>
                    <a:pt x="101600" y="4630737"/>
                  </a:lnTo>
                  <a:lnTo>
                    <a:pt x="101600" y="3081871"/>
                  </a:lnTo>
                  <a:lnTo>
                    <a:pt x="152400" y="3149600"/>
                  </a:lnTo>
                  <a:close/>
                </a:path>
                <a:path w="6100445" h="4631055">
                  <a:moveTo>
                    <a:pt x="152400" y="1270000"/>
                  </a:moveTo>
                  <a:lnTo>
                    <a:pt x="121907" y="1168400"/>
                  </a:lnTo>
                  <a:lnTo>
                    <a:pt x="76187" y="1016000"/>
                  </a:lnTo>
                  <a:lnTo>
                    <a:pt x="0" y="1270000"/>
                  </a:lnTo>
                  <a:lnTo>
                    <a:pt x="50787" y="1202270"/>
                  </a:lnTo>
                  <a:lnTo>
                    <a:pt x="50800" y="1168400"/>
                  </a:lnTo>
                  <a:lnTo>
                    <a:pt x="50800" y="1202270"/>
                  </a:lnTo>
                  <a:lnTo>
                    <a:pt x="50800" y="2173351"/>
                  </a:lnTo>
                  <a:lnTo>
                    <a:pt x="101600" y="2173351"/>
                  </a:lnTo>
                  <a:lnTo>
                    <a:pt x="101600" y="1202270"/>
                  </a:lnTo>
                  <a:lnTo>
                    <a:pt x="152400" y="1270000"/>
                  </a:lnTo>
                  <a:close/>
                </a:path>
                <a:path w="6100445" h="4631055">
                  <a:moveTo>
                    <a:pt x="1034796" y="720725"/>
                  </a:moveTo>
                  <a:lnTo>
                    <a:pt x="983996" y="720725"/>
                  </a:lnTo>
                  <a:lnTo>
                    <a:pt x="983996" y="733425"/>
                  </a:lnTo>
                  <a:lnTo>
                    <a:pt x="1034796" y="733425"/>
                  </a:lnTo>
                  <a:lnTo>
                    <a:pt x="1034796" y="720725"/>
                  </a:lnTo>
                  <a:close/>
                </a:path>
                <a:path w="6100445" h="4631055">
                  <a:moveTo>
                    <a:pt x="1123696" y="720725"/>
                  </a:moveTo>
                  <a:lnTo>
                    <a:pt x="1072896" y="720725"/>
                  </a:lnTo>
                  <a:lnTo>
                    <a:pt x="1072896" y="733425"/>
                  </a:lnTo>
                  <a:lnTo>
                    <a:pt x="1123696" y="733425"/>
                  </a:lnTo>
                  <a:lnTo>
                    <a:pt x="1123696" y="720725"/>
                  </a:lnTo>
                  <a:close/>
                </a:path>
                <a:path w="6100445" h="4631055">
                  <a:moveTo>
                    <a:pt x="1212596" y="720725"/>
                  </a:moveTo>
                  <a:lnTo>
                    <a:pt x="1161796" y="720725"/>
                  </a:lnTo>
                  <a:lnTo>
                    <a:pt x="1161796" y="733425"/>
                  </a:lnTo>
                  <a:lnTo>
                    <a:pt x="1212596" y="733425"/>
                  </a:lnTo>
                  <a:lnTo>
                    <a:pt x="1212596" y="720725"/>
                  </a:lnTo>
                  <a:close/>
                </a:path>
                <a:path w="6100445" h="4631055">
                  <a:moveTo>
                    <a:pt x="1301496" y="720725"/>
                  </a:moveTo>
                  <a:lnTo>
                    <a:pt x="1250696" y="720725"/>
                  </a:lnTo>
                  <a:lnTo>
                    <a:pt x="1250696" y="733425"/>
                  </a:lnTo>
                  <a:lnTo>
                    <a:pt x="1301496" y="733425"/>
                  </a:lnTo>
                  <a:lnTo>
                    <a:pt x="1301496" y="720725"/>
                  </a:lnTo>
                  <a:close/>
                </a:path>
                <a:path w="6100445" h="4631055">
                  <a:moveTo>
                    <a:pt x="1390396" y="720725"/>
                  </a:moveTo>
                  <a:lnTo>
                    <a:pt x="1339596" y="720725"/>
                  </a:lnTo>
                  <a:lnTo>
                    <a:pt x="1339596" y="733425"/>
                  </a:lnTo>
                  <a:lnTo>
                    <a:pt x="1390396" y="733425"/>
                  </a:lnTo>
                  <a:lnTo>
                    <a:pt x="1390396" y="720725"/>
                  </a:lnTo>
                  <a:close/>
                </a:path>
                <a:path w="6100445" h="4631055">
                  <a:moveTo>
                    <a:pt x="1479042" y="727075"/>
                  </a:moveTo>
                  <a:lnTo>
                    <a:pt x="1352042" y="688975"/>
                  </a:lnTo>
                  <a:lnTo>
                    <a:pt x="1402842" y="727075"/>
                  </a:lnTo>
                  <a:lnTo>
                    <a:pt x="1352042" y="765175"/>
                  </a:lnTo>
                  <a:lnTo>
                    <a:pt x="1479042" y="727075"/>
                  </a:lnTo>
                  <a:close/>
                </a:path>
                <a:path w="6100445" h="4631055">
                  <a:moveTo>
                    <a:pt x="3345434" y="732155"/>
                  </a:moveTo>
                  <a:lnTo>
                    <a:pt x="3345180" y="719582"/>
                  </a:lnTo>
                  <a:lnTo>
                    <a:pt x="3294380" y="720725"/>
                  </a:lnTo>
                  <a:lnTo>
                    <a:pt x="3294634" y="733425"/>
                  </a:lnTo>
                  <a:lnTo>
                    <a:pt x="3345434" y="732155"/>
                  </a:lnTo>
                  <a:close/>
                </a:path>
                <a:path w="6100445" h="4631055">
                  <a:moveTo>
                    <a:pt x="3434334" y="730123"/>
                  </a:moveTo>
                  <a:lnTo>
                    <a:pt x="3434080" y="717423"/>
                  </a:lnTo>
                  <a:lnTo>
                    <a:pt x="3383280" y="718566"/>
                  </a:lnTo>
                  <a:lnTo>
                    <a:pt x="3383534" y="731266"/>
                  </a:lnTo>
                  <a:lnTo>
                    <a:pt x="3434334" y="730123"/>
                  </a:lnTo>
                  <a:close/>
                </a:path>
                <a:path w="6100445" h="4631055">
                  <a:moveTo>
                    <a:pt x="3523234" y="727964"/>
                  </a:moveTo>
                  <a:lnTo>
                    <a:pt x="3522853" y="715264"/>
                  </a:lnTo>
                  <a:lnTo>
                    <a:pt x="3472180" y="716534"/>
                  </a:lnTo>
                  <a:lnTo>
                    <a:pt x="3472434" y="729234"/>
                  </a:lnTo>
                  <a:lnTo>
                    <a:pt x="3523234" y="727964"/>
                  </a:lnTo>
                  <a:close/>
                </a:path>
                <a:path w="6100445" h="4631055">
                  <a:moveTo>
                    <a:pt x="3695065" y="717550"/>
                  </a:moveTo>
                  <a:lnTo>
                    <a:pt x="3679304" y="713232"/>
                  </a:lnTo>
                  <a:lnTo>
                    <a:pt x="3618865" y="696671"/>
                  </a:lnTo>
                  <a:lnTo>
                    <a:pt x="3618865" y="719328"/>
                  </a:lnTo>
                  <a:lnTo>
                    <a:pt x="3612096" y="724687"/>
                  </a:lnTo>
                  <a:lnTo>
                    <a:pt x="3611778" y="714286"/>
                  </a:lnTo>
                  <a:lnTo>
                    <a:pt x="3618865" y="719328"/>
                  </a:lnTo>
                  <a:lnTo>
                    <a:pt x="3618865" y="696671"/>
                  </a:lnTo>
                  <a:lnTo>
                    <a:pt x="3567176" y="682498"/>
                  </a:lnTo>
                  <a:lnTo>
                    <a:pt x="3610343" y="713270"/>
                  </a:lnTo>
                  <a:lnTo>
                    <a:pt x="3560953" y="714375"/>
                  </a:lnTo>
                  <a:lnTo>
                    <a:pt x="3561334" y="727075"/>
                  </a:lnTo>
                  <a:lnTo>
                    <a:pt x="3610457" y="725970"/>
                  </a:lnTo>
                  <a:lnTo>
                    <a:pt x="3569081" y="758698"/>
                  </a:lnTo>
                  <a:lnTo>
                    <a:pt x="3695065" y="717550"/>
                  </a:lnTo>
                  <a:close/>
                </a:path>
                <a:path w="6100445" h="4631055">
                  <a:moveTo>
                    <a:pt x="3789680" y="76200"/>
                  </a:moveTo>
                  <a:lnTo>
                    <a:pt x="3705009" y="50800"/>
                  </a:lnTo>
                  <a:lnTo>
                    <a:pt x="3535680" y="0"/>
                  </a:lnTo>
                  <a:lnTo>
                    <a:pt x="3603409" y="50800"/>
                  </a:lnTo>
                  <a:lnTo>
                    <a:pt x="983996" y="50800"/>
                  </a:lnTo>
                  <a:lnTo>
                    <a:pt x="983996" y="101600"/>
                  </a:lnTo>
                  <a:lnTo>
                    <a:pt x="3603409" y="101600"/>
                  </a:lnTo>
                  <a:lnTo>
                    <a:pt x="3535680" y="152400"/>
                  </a:lnTo>
                  <a:lnTo>
                    <a:pt x="3705009" y="101600"/>
                  </a:lnTo>
                  <a:lnTo>
                    <a:pt x="3789680" y="76200"/>
                  </a:lnTo>
                  <a:close/>
                </a:path>
                <a:path w="6100445" h="4631055">
                  <a:moveTo>
                    <a:pt x="6100191" y="800100"/>
                  </a:moveTo>
                  <a:lnTo>
                    <a:pt x="5847461" y="719709"/>
                  </a:lnTo>
                  <a:lnTo>
                    <a:pt x="5914339" y="771613"/>
                  </a:lnTo>
                  <a:lnTo>
                    <a:pt x="5617591" y="766826"/>
                  </a:lnTo>
                  <a:lnTo>
                    <a:pt x="5616702" y="817499"/>
                  </a:lnTo>
                  <a:lnTo>
                    <a:pt x="5913552" y="822401"/>
                  </a:lnTo>
                  <a:lnTo>
                    <a:pt x="5845048" y="872109"/>
                  </a:lnTo>
                  <a:lnTo>
                    <a:pt x="6019190" y="822960"/>
                  </a:lnTo>
                  <a:lnTo>
                    <a:pt x="6100191" y="800100"/>
                  </a:lnTo>
                  <a:close/>
                </a:path>
              </a:pathLst>
            </a:custGeom>
            <a:solidFill>
              <a:srgbClr val="000000"/>
            </a:solidFill>
          </p:spPr>
          <p:txBody>
            <a:bodyPr wrap="square" lIns="0" tIns="0" rIns="0" bIns="0" rtlCol="0"/>
            <a:lstStyle/>
            <a:p>
              <a:endParaRPr>
                <a:solidFill>
                  <a:prstClr val="black"/>
                </a:solidFill>
              </a:endParaRPr>
            </a:p>
          </p:txBody>
        </p:sp>
        <p:sp>
          <p:nvSpPr>
            <p:cNvPr id="41" name="object 41"/>
            <p:cNvSpPr/>
            <p:nvPr/>
          </p:nvSpPr>
          <p:spPr>
            <a:xfrm>
              <a:off x="4297426" y="2946399"/>
              <a:ext cx="3631565" cy="1310005"/>
            </a:xfrm>
            <a:custGeom>
              <a:avLst/>
              <a:gdLst/>
              <a:ahLst/>
              <a:cxnLst/>
              <a:rect l="l" t="t" r="r" b="b"/>
              <a:pathLst>
                <a:path w="3631565" h="1310004">
                  <a:moveTo>
                    <a:pt x="152400" y="908050"/>
                  </a:moveTo>
                  <a:lnTo>
                    <a:pt x="121920" y="806450"/>
                  </a:lnTo>
                  <a:lnTo>
                    <a:pt x="76200" y="654050"/>
                  </a:lnTo>
                  <a:lnTo>
                    <a:pt x="0" y="908050"/>
                  </a:lnTo>
                  <a:lnTo>
                    <a:pt x="50800" y="840320"/>
                  </a:lnTo>
                  <a:lnTo>
                    <a:pt x="50800" y="1089025"/>
                  </a:lnTo>
                  <a:lnTo>
                    <a:pt x="101600" y="1089025"/>
                  </a:lnTo>
                  <a:lnTo>
                    <a:pt x="101600" y="840320"/>
                  </a:lnTo>
                  <a:lnTo>
                    <a:pt x="152400" y="908050"/>
                  </a:lnTo>
                  <a:close/>
                </a:path>
                <a:path w="3631565" h="1310004">
                  <a:moveTo>
                    <a:pt x="2881884" y="1208151"/>
                  </a:moveTo>
                  <a:lnTo>
                    <a:pt x="1417650" y="1208036"/>
                  </a:lnTo>
                  <a:lnTo>
                    <a:pt x="1383792" y="1208024"/>
                  </a:lnTo>
                  <a:lnTo>
                    <a:pt x="1417650" y="1208024"/>
                  </a:lnTo>
                  <a:lnTo>
                    <a:pt x="1485392" y="1157224"/>
                  </a:lnTo>
                  <a:lnTo>
                    <a:pt x="1231392" y="1233424"/>
                  </a:lnTo>
                  <a:lnTo>
                    <a:pt x="1485392" y="1309624"/>
                  </a:lnTo>
                  <a:lnTo>
                    <a:pt x="1417650" y="1258824"/>
                  </a:lnTo>
                  <a:lnTo>
                    <a:pt x="2881884" y="1258824"/>
                  </a:lnTo>
                  <a:lnTo>
                    <a:pt x="2881884" y="1208151"/>
                  </a:lnTo>
                  <a:close/>
                </a:path>
                <a:path w="3631565" h="1310004">
                  <a:moveTo>
                    <a:pt x="3376930" y="76200"/>
                  </a:moveTo>
                  <a:lnTo>
                    <a:pt x="3292259" y="50800"/>
                  </a:lnTo>
                  <a:lnTo>
                    <a:pt x="3122930" y="0"/>
                  </a:lnTo>
                  <a:lnTo>
                    <a:pt x="3190659" y="50800"/>
                  </a:lnTo>
                  <a:lnTo>
                    <a:pt x="1231392" y="50800"/>
                  </a:lnTo>
                  <a:lnTo>
                    <a:pt x="1231392" y="101600"/>
                  </a:lnTo>
                  <a:lnTo>
                    <a:pt x="3190659" y="101600"/>
                  </a:lnTo>
                  <a:lnTo>
                    <a:pt x="3122930" y="152400"/>
                  </a:lnTo>
                  <a:lnTo>
                    <a:pt x="3292259" y="101600"/>
                  </a:lnTo>
                  <a:lnTo>
                    <a:pt x="3376930" y="76200"/>
                  </a:lnTo>
                  <a:close/>
                </a:path>
                <a:path w="3631565" h="1310004">
                  <a:moveTo>
                    <a:pt x="3631565" y="491998"/>
                  </a:moveTo>
                  <a:lnTo>
                    <a:pt x="3579495" y="558800"/>
                  </a:lnTo>
                  <a:lnTo>
                    <a:pt x="3584575" y="289433"/>
                  </a:lnTo>
                  <a:lnTo>
                    <a:pt x="3553498" y="288823"/>
                  </a:lnTo>
                  <a:lnTo>
                    <a:pt x="3553498" y="592137"/>
                  </a:lnTo>
                  <a:lnTo>
                    <a:pt x="3553498" y="288823"/>
                  </a:lnTo>
                  <a:lnTo>
                    <a:pt x="3533775" y="288417"/>
                  </a:lnTo>
                  <a:lnTo>
                    <a:pt x="3528695" y="557872"/>
                  </a:lnTo>
                  <a:lnTo>
                    <a:pt x="3479165" y="489204"/>
                  </a:lnTo>
                  <a:lnTo>
                    <a:pt x="3550539" y="744474"/>
                  </a:lnTo>
                  <a:lnTo>
                    <a:pt x="3599281" y="592594"/>
                  </a:lnTo>
                  <a:lnTo>
                    <a:pt x="3631565" y="491998"/>
                  </a:lnTo>
                  <a:close/>
                </a:path>
              </a:pathLst>
            </a:custGeom>
            <a:solidFill>
              <a:srgbClr val="0000CC"/>
            </a:solidFill>
          </p:spPr>
          <p:txBody>
            <a:bodyPr wrap="square" lIns="0" tIns="0" rIns="0" bIns="0" rtlCol="0"/>
            <a:lstStyle/>
            <a:p>
              <a:endParaRPr>
                <a:solidFill>
                  <a:prstClr val="black"/>
                </a:solidFill>
              </a:endParaRPr>
            </a:p>
          </p:txBody>
        </p:sp>
        <p:sp>
          <p:nvSpPr>
            <p:cNvPr id="42" name="object 42"/>
            <p:cNvSpPr/>
            <p:nvPr/>
          </p:nvSpPr>
          <p:spPr>
            <a:xfrm>
              <a:off x="7839455" y="4684776"/>
              <a:ext cx="0" cy="1012825"/>
            </a:xfrm>
            <a:custGeom>
              <a:avLst/>
              <a:gdLst/>
              <a:ahLst/>
              <a:cxnLst/>
              <a:rect l="l" t="t" r="r" b="b"/>
              <a:pathLst>
                <a:path h="1012825">
                  <a:moveTo>
                    <a:pt x="0" y="0"/>
                  </a:moveTo>
                  <a:lnTo>
                    <a:pt x="0" y="1012761"/>
                  </a:lnTo>
                </a:path>
              </a:pathLst>
            </a:custGeom>
            <a:ln w="50800">
              <a:solidFill>
                <a:srgbClr val="000000"/>
              </a:solidFill>
            </a:ln>
          </p:spPr>
          <p:txBody>
            <a:bodyPr wrap="square" lIns="0" tIns="0" rIns="0" bIns="0" rtlCol="0"/>
            <a:lstStyle/>
            <a:p>
              <a:endParaRPr>
                <a:solidFill>
                  <a:prstClr val="black"/>
                </a:solidFill>
              </a:endParaRPr>
            </a:p>
          </p:txBody>
        </p:sp>
      </p:grpSp>
      <p:sp>
        <p:nvSpPr>
          <p:cNvPr id="43" name="object 43"/>
          <p:cNvSpPr txBox="1"/>
          <p:nvPr/>
        </p:nvSpPr>
        <p:spPr>
          <a:xfrm>
            <a:off x="7149211" y="4376166"/>
            <a:ext cx="1048385" cy="635635"/>
          </a:xfrm>
          <a:prstGeom prst="rect">
            <a:avLst/>
          </a:prstGeom>
        </p:spPr>
        <p:txBody>
          <a:bodyPr vert="horz" wrap="square" lIns="0" tIns="12700" rIns="0" bIns="0" rtlCol="0">
            <a:spAutoFit/>
          </a:bodyPr>
          <a:lstStyle/>
          <a:p>
            <a:pPr marL="12700" marR="5080">
              <a:spcBef>
                <a:spcPts val="100"/>
              </a:spcBef>
            </a:pPr>
            <a:r>
              <a:rPr sz="2000" b="1" spc="-5" dirty="0">
                <a:solidFill>
                  <a:srgbClr val="FF3300"/>
                </a:solidFill>
                <a:latin typeface="Tahoma"/>
                <a:cs typeface="Tahoma"/>
              </a:rPr>
              <a:t>CLO</a:t>
            </a:r>
            <a:r>
              <a:rPr sz="2000" b="1" spc="5" dirty="0">
                <a:solidFill>
                  <a:srgbClr val="FF3300"/>
                </a:solidFill>
                <a:latin typeface="Tahoma"/>
                <a:cs typeface="Tahoma"/>
              </a:rPr>
              <a:t>S</a:t>
            </a:r>
            <a:r>
              <a:rPr sz="2000" b="1" spc="-5" dirty="0">
                <a:solidFill>
                  <a:srgbClr val="FF3300"/>
                </a:solidFill>
                <a:latin typeface="Tahoma"/>
                <a:cs typeface="Tahoma"/>
              </a:rPr>
              <a:t>ED  CYCLE</a:t>
            </a:r>
            <a:endParaRPr sz="2000">
              <a:solidFill>
                <a:prstClr val="black"/>
              </a:solidFill>
              <a:latin typeface="Tahoma"/>
              <a:cs typeface="Tahoma"/>
            </a:endParaRPr>
          </a:p>
        </p:txBody>
      </p:sp>
      <p:sp>
        <p:nvSpPr>
          <p:cNvPr id="44" name="object 44"/>
          <p:cNvSpPr txBox="1"/>
          <p:nvPr/>
        </p:nvSpPr>
        <p:spPr>
          <a:xfrm>
            <a:off x="9033764" y="5139055"/>
            <a:ext cx="836930" cy="635635"/>
          </a:xfrm>
          <a:prstGeom prst="rect">
            <a:avLst/>
          </a:prstGeom>
        </p:spPr>
        <p:txBody>
          <a:bodyPr vert="horz" wrap="square" lIns="0" tIns="12700" rIns="0" bIns="0" rtlCol="0">
            <a:spAutoFit/>
          </a:bodyPr>
          <a:lstStyle/>
          <a:p>
            <a:pPr marL="12700" marR="5080">
              <a:spcBef>
                <a:spcPts val="100"/>
              </a:spcBef>
            </a:pPr>
            <a:r>
              <a:rPr sz="2000" b="1" dirty="0">
                <a:solidFill>
                  <a:srgbClr val="FF3300"/>
                </a:solidFill>
                <a:latin typeface="Tahoma"/>
                <a:cs typeface="Tahoma"/>
              </a:rPr>
              <a:t>OPEN </a:t>
            </a:r>
            <a:r>
              <a:rPr sz="2000" b="1" spc="5" dirty="0">
                <a:solidFill>
                  <a:srgbClr val="FF3300"/>
                </a:solidFill>
                <a:latin typeface="Tahoma"/>
                <a:cs typeface="Tahoma"/>
              </a:rPr>
              <a:t> </a:t>
            </a:r>
            <a:r>
              <a:rPr sz="2000" b="1" spc="-5" dirty="0">
                <a:solidFill>
                  <a:srgbClr val="FF3300"/>
                </a:solidFill>
                <a:latin typeface="Tahoma"/>
                <a:cs typeface="Tahoma"/>
              </a:rPr>
              <a:t>CY</a:t>
            </a:r>
            <a:r>
              <a:rPr sz="2000" b="1" spc="-10" dirty="0">
                <a:solidFill>
                  <a:srgbClr val="FF3300"/>
                </a:solidFill>
                <a:latin typeface="Tahoma"/>
                <a:cs typeface="Tahoma"/>
              </a:rPr>
              <a:t>C</a:t>
            </a:r>
            <a:r>
              <a:rPr sz="2000" b="1" spc="-5" dirty="0">
                <a:solidFill>
                  <a:srgbClr val="FF3300"/>
                </a:solidFill>
                <a:latin typeface="Tahoma"/>
                <a:cs typeface="Tahoma"/>
              </a:rPr>
              <a:t>LE</a:t>
            </a:r>
            <a:endParaRPr sz="2000">
              <a:solidFill>
                <a:prstClr val="black"/>
              </a:solidFill>
              <a:latin typeface="Tahoma"/>
              <a:cs typeface="Tahoma"/>
            </a:endParaRPr>
          </a:p>
        </p:txBody>
      </p:sp>
      <p:grpSp>
        <p:nvGrpSpPr>
          <p:cNvPr id="45" name="object 45"/>
          <p:cNvGrpSpPr/>
          <p:nvPr/>
        </p:nvGrpSpPr>
        <p:grpSpPr>
          <a:xfrm>
            <a:off x="4913504" y="4514850"/>
            <a:ext cx="2164715" cy="1833880"/>
            <a:chOff x="3770503" y="4514850"/>
            <a:chExt cx="2164715" cy="1833880"/>
          </a:xfrm>
        </p:grpSpPr>
        <p:sp>
          <p:nvSpPr>
            <p:cNvPr id="46" name="object 46"/>
            <p:cNvSpPr/>
            <p:nvPr/>
          </p:nvSpPr>
          <p:spPr>
            <a:xfrm>
              <a:off x="3795903" y="4540250"/>
              <a:ext cx="0" cy="1228725"/>
            </a:xfrm>
            <a:custGeom>
              <a:avLst/>
              <a:gdLst/>
              <a:ahLst/>
              <a:cxnLst/>
              <a:rect l="l" t="t" r="r" b="b"/>
              <a:pathLst>
                <a:path h="1228725">
                  <a:moveTo>
                    <a:pt x="0" y="0"/>
                  </a:moveTo>
                  <a:lnTo>
                    <a:pt x="0" y="1228725"/>
                  </a:lnTo>
                </a:path>
              </a:pathLst>
            </a:custGeom>
            <a:ln w="50800">
              <a:solidFill>
                <a:srgbClr val="000000"/>
              </a:solidFill>
            </a:ln>
          </p:spPr>
          <p:txBody>
            <a:bodyPr wrap="square" lIns="0" tIns="0" rIns="0" bIns="0" rtlCol="0"/>
            <a:lstStyle/>
            <a:p>
              <a:endParaRPr>
                <a:solidFill>
                  <a:prstClr val="black"/>
                </a:solidFill>
              </a:endParaRPr>
            </a:p>
          </p:txBody>
        </p:sp>
        <p:sp>
          <p:nvSpPr>
            <p:cNvPr id="47" name="object 47"/>
            <p:cNvSpPr/>
            <p:nvPr/>
          </p:nvSpPr>
          <p:spPr>
            <a:xfrm>
              <a:off x="3795903" y="5692774"/>
              <a:ext cx="2139315" cy="655955"/>
            </a:xfrm>
            <a:custGeom>
              <a:avLst/>
              <a:gdLst/>
              <a:ahLst/>
              <a:cxnLst/>
              <a:rect l="l" t="t" r="r" b="b"/>
              <a:pathLst>
                <a:path w="2139315" h="655954">
                  <a:moveTo>
                    <a:pt x="990219" y="76200"/>
                  </a:moveTo>
                  <a:lnTo>
                    <a:pt x="905548" y="50800"/>
                  </a:lnTo>
                  <a:lnTo>
                    <a:pt x="736219" y="0"/>
                  </a:lnTo>
                  <a:lnTo>
                    <a:pt x="803948" y="50800"/>
                  </a:lnTo>
                  <a:lnTo>
                    <a:pt x="0" y="50800"/>
                  </a:lnTo>
                  <a:lnTo>
                    <a:pt x="0" y="101600"/>
                  </a:lnTo>
                  <a:lnTo>
                    <a:pt x="803948" y="101600"/>
                  </a:lnTo>
                  <a:lnTo>
                    <a:pt x="736219" y="152400"/>
                  </a:lnTo>
                  <a:lnTo>
                    <a:pt x="905548" y="101600"/>
                  </a:lnTo>
                  <a:lnTo>
                    <a:pt x="990219" y="76200"/>
                  </a:lnTo>
                  <a:close/>
                </a:path>
                <a:path w="2139315" h="655954">
                  <a:moveTo>
                    <a:pt x="2139188" y="401637"/>
                  </a:moveTo>
                  <a:lnTo>
                    <a:pt x="2088388" y="469379"/>
                  </a:lnTo>
                  <a:lnTo>
                    <a:pt x="2088388" y="293687"/>
                  </a:lnTo>
                  <a:lnTo>
                    <a:pt x="2037588" y="293687"/>
                  </a:lnTo>
                  <a:lnTo>
                    <a:pt x="2037588" y="469379"/>
                  </a:lnTo>
                  <a:lnTo>
                    <a:pt x="1986788" y="401637"/>
                  </a:lnTo>
                  <a:lnTo>
                    <a:pt x="2062988" y="655637"/>
                  </a:lnTo>
                  <a:lnTo>
                    <a:pt x="2108708" y="503237"/>
                  </a:lnTo>
                  <a:lnTo>
                    <a:pt x="2139188" y="401637"/>
                  </a:lnTo>
                  <a:close/>
                </a:path>
              </a:pathLst>
            </a:custGeom>
            <a:solidFill>
              <a:srgbClr val="000000"/>
            </a:solidFill>
          </p:spPr>
          <p:txBody>
            <a:bodyPr wrap="square" lIns="0" tIns="0" rIns="0" bIns="0" rtlCol="0"/>
            <a:lstStyle/>
            <a:p>
              <a:endParaRPr>
                <a:solidFill>
                  <a:prstClr val="black"/>
                </a:solidFill>
              </a:endParaRPr>
            </a:p>
          </p:txBody>
        </p:sp>
      </p:grpSp>
      <p:sp>
        <p:nvSpPr>
          <p:cNvPr id="48" name="object 48"/>
          <p:cNvSpPr txBox="1"/>
          <p:nvPr/>
        </p:nvSpPr>
        <p:spPr>
          <a:xfrm>
            <a:off x="2133244" y="6384925"/>
            <a:ext cx="7908290" cy="179152"/>
          </a:xfrm>
          <a:prstGeom prst="rect">
            <a:avLst/>
          </a:prstGeom>
          <a:ln w="12700">
            <a:solidFill>
              <a:srgbClr val="000000"/>
            </a:solidFill>
          </a:ln>
        </p:spPr>
        <p:txBody>
          <a:bodyPr vert="horz" wrap="square" lIns="0" tIns="0" rIns="0" bIns="0" rtlCol="0">
            <a:spAutoFit/>
          </a:bodyPr>
          <a:lstStyle/>
          <a:p>
            <a:pPr marL="3870960">
              <a:lnSpc>
                <a:spcPts val="1325"/>
              </a:lnSpc>
            </a:pPr>
            <a:r>
              <a:rPr b="1" spc="-45" dirty="0">
                <a:solidFill>
                  <a:srgbClr val="DC0081"/>
                </a:solidFill>
                <a:latin typeface="Times New Roman"/>
                <a:cs typeface="Times New Roman"/>
              </a:rPr>
              <a:t>WASTE</a:t>
            </a:r>
            <a:r>
              <a:rPr b="1" spc="10" dirty="0">
                <a:solidFill>
                  <a:srgbClr val="DC0081"/>
                </a:solidFill>
                <a:latin typeface="Times New Roman"/>
                <a:cs typeface="Times New Roman"/>
              </a:rPr>
              <a:t> </a:t>
            </a:r>
            <a:r>
              <a:rPr b="1" spc="-5" dirty="0">
                <a:solidFill>
                  <a:srgbClr val="DC0081"/>
                </a:solidFill>
                <a:latin typeface="Times New Roman"/>
                <a:cs typeface="Times New Roman"/>
              </a:rPr>
              <a:t>DISPOSAL</a:t>
            </a:r>
            <a:endParaRPr>
              <a:solidFill>
                <a:prstClr val="black"/>
              </a:solidFill>
              <a:latin typeface="Times New Roman"/>
              <a:cs typeface="Times New Roman"/>
            </a:endParaRPr>
          </a:p>
        </p:txBody>
      </p:sp>
      <p:grpSp>
        <p:nvGrpSpPr>
          <p:cNvPr id="49" name="object 49"/>
          <p:cNvGrpSpPr/>
          <p:nvPr/>
        </p:nvGrpSpPr>
        <p:grpSpPr>
          <a:xfrm>
            <a:off x="7992237" y="1203325"/>
            <a:ext cx="2323465" cy="4570730"/>
            <a:chOff x="6849236" y="1203325"/>
            <a:chExt cx="2323465" cy="4570730"/>
          </a:xfrm>
        </p:grpSpPr>
        <p:sp>
          <p:nvSpPr>
            <p:cNvPr id="50" name="object 50"/>
            <p:cNvSpPr/>
            <p:nvPr/>
          </p:nvSpPr>
          <p:spPr>
            <a:xfrm>
              <a:off x="6849236" y="5621337"/>
              <a:ext cx="990600" cy="152400"/>
            </a:xfrm>
            <a:custGeom>
              <a:avLst/>
              <a:gdLst/>
              <a:ahLst/>
              <a:cxnLst/>
              <a:rect l="l" t="t" r="r" b="b"/>
              <a:pathLst>
                <a:path w="990600" h="152400">
                  <a:moveTo>
                    <a:pt x="254000" y="0"/>
                  </a:moveTo>
                  <a:lnTo>
                    <a:pt x="0" y="76200"/>
                  </a:lnTo>
                  <a:lnTo>
                    <a:pt x="254000" y="152400"/>
                  </a:lnTo>
                  <a:lnTo>
                    <a:pt x="186266" y="101600"/>
                  </a:lnTo>
                  <a:lnTo>
                    <a:pt x="152400" y="101600"/>
                  </a:lnTo>
                  <a:lnTo>
                    <a:pt x="152400" y="50800"/>
                  </a:lnTo>
                  <a:lnTo>
                    <a:pt x="186266" y="50800"/>
                  </a:lnTo>
                  <a:lnTo>
                    <a:pt x="254000" y="0"/>
                  </a:lnTo>
                  <a:close/>
                </a:path>
                <a:path w="990600" h="152400">
                  <a:moveTo>
                    <a:pt x="152400" y="76200"/>
                  </a:moveTo>
                  <a:lnTo>
                    <a:pt x="152400" y="101600"/>
                  </a:lnTo>
                  <a:lnTo>
                    <a:pt x="186266" y="101600"/>
                  </a:lnTo>
                  <a:lnTo>
                    <a:pt x="152400" y="76200"/>
                  </a:lnTo>
                  <a:close/>
                </a:path>
                <a:path w="990600" h="152400">
                  <a:moveTo>
                    <a:pt x="990219" y="50800"/>
                  </a:moveTo>
                  <a:lnTo>
                    <a:pt x="186266" y="50800"/>
                  </a:lnTo>
                  <a:lnTo>
                    <a:pt x="152400" y="76200"/>
                  </a:lnTo>
                  <a:lnTo>
                    <a:pt x="186266" y="101600"/>
                  </a:lnTo>
                  <a:lnTo>
                    <a:pt x="990219" y="101600"/>
                  </a:lnTo>
                  <a:lnTo>
                    <a:pt x="990219" y="50800"/>
                  </a:lnTo>
                  <a:close/>
                </a:path>
                <a:path w="990600" h="152400">
                  <a:moveTo>
                    <a:pt x="186266" y="50800"/>
                  </a:moveTo>
                  <a:lnTo>
                    <a:pt x="152400" y="50800"/>
                  </a:lnTo>
                  <a:lnTo>
                    <a:pt x="152400" y="76200"/>
                  </a:lnTo>
                  <a:lnTo>
                    <a:pt x="186266" y="50800"/>
                  </a:lnTo>
                  <a:close/>
                </a:path>
              </a:pathLst>
            </a:custGeom>
            <a:solidFill>
              <a:srgbClr val="000000"/>
            </a:solidFill>
          </p:spPr>
          <p:txBody>
            <a:bodyPr wrap="square" lIns="0" tIns="0" rIns="0" bIns="0" rtlCol="0"/>
            <a:lstStyle/>
            <a:p>
              <a:endParaRPr>
                <a:solidFill>
                  <a:prstClr val="black"/>
                </a:solidFill>
              </a:endParaRPr>
            </a:p>
          </p:txBody>
        </p:sp>
        <p:sp>
          <p:nvSpPr>
            <p:cNvPr id="51" name="object 51"/>
            <p:cNvSpPr/>
            <p:nvPr/>
          </p:nvSpPr>
          <p:spPr>
            <a:xfrm>
              <a:off x="8252078" y="1216025"/>
              <a:ext cx="908050" cy="863600"/>
            </a:xfrm>
            <a:custGeom>
              <a:avLst/>
              <a:gdLst/>
              <a:ahLst/>
              <a:cxnLst/>
              <a:rect l="l" t="t" r="r" b="b"/>
              <a:pathLst>
                <a:path w="908050" h="863600">
                  <a:moveTo>
                    <a:pt x="907719" y="0"/>
                  </a:moveTo>
                  <a:lnTo>
                    <a:pt x="0" y="0"/>
                  </a:lnTo>
                  <a:lnTo>
                    <a:pt x="0" y="863600"/>
                  </a:lnTo>
                  <a:lnTo>
                    <a:pt x="907719" y="863600"/>
                  </a:lnTo>
                  <a:lnTo>
                    <a:pt x="907719" y="0"/>
                  </a:lnTo>
                  <a:close/>
                </a:path>
              </a:pathLst>
            </a:custGeom>
            <a:solidFill>
              <a:srgbClr val="F9FC00"/>
            </a:solidFill>
          </p:spPr>
          <p:txBody>
            <a:bodyPr wrap="square" lIns="0" tIns="0" rIns="0" bIns="0" rtlCol="0"/>
            <a:lstStyle/>
            <a:p>
              <a:endParaRPr>
                <a:solidFill>
                  <a:prstClr val="black"/>
                </a:solidFill>
              </a:endParaRPr>
            </a:p>
          </p:txBody>
        </p:sp>
        <p:pic>
          <p:nvPicPr>
            <p:cNvPr id="52" name="object 52"/>
            <p:cNvPicPr/>
            <p:nvPr/>
          </p:nvPicPr>
          <p:blipFill>
            <a:blip r:embed="rId5" cstate="print"/>
            <a:stretch>
              <a:fillRect/>
            </a:stretch>
          </p:blipFill>
          <p:spPr>
            <a:xfrm>
              <a:off x="8473384" y="1958820"/>
              <a:ext cx="152299" cy="119248"/>
            </a:xfrm>
            <a:prstGeom prst="rect">
              <a:avLst/>
            </a:prstGeom>
          </p:spPr>
        </p:pic>
        <p:sp>
          <p:nvSpPr>
            <p:cNvPr id="53" name="object 53"/>
            <p:cNvSpPr/>
            <p:nvPr/>
          </p:nvSpPr>
          <p:spPr>
            <a:xfrm>
              <a:off x="8476843" y="1372828"/>
              <a:ext cx="473709" cy="450215"/>
            </a:xfrm>
            <a:custGeom>
              <a:avLst/>
              <a:gdLst/>
              <a:ahLst/>
              <a:cxnLst/>
              <a:rect l="l" t="t" r="r" b="b"/>
              <a:pathLst>
                <a:path w="473709" h="450214">
                  <a:moveTo>
                    <a:pt x="243653" y="0"/>
                  </a:moveTo>
                  <a:lnTo>
                    <a:pt x="184052" y="4780"/>
                  </a:lnTo>
                  <a:lnTo>
                    <a:pt x="141711" y="15512"/>
                  </a:lnTo>
                  <a:lnTo>
                    <a:pt x="104063" y="30170"/>
                  </a:lnTo>
                  <a:lnTo>
                    <a:pt x="60703" y="53596"/>
                  </a:lnTo>
                  <a:lnTo>
                    <a:pt x="27748" y="85318"/>
                  </a:lnTo>
                  <a:lnTo>
                    <a:pt x="0" y="155599"/>
                  </a:lnTo>
                  <a:lnTo>
                    <a:pt x="0" y="182983"/>
                  </a:lnTo>
                  <a:lnTo>
                    <a:pt x="8366" y="214704"/>
                  </a:lnTo>
                  <a:lnTo>
                    <a:pt x="25608" y="240157"/>
                  </a:lnTo>
                  <a:lnTo>
                    <a:pt x="51827" y="270707"/>
                  </a:lnTo>
                  <a:lnTo>
                    <a:pt x="72742" y="296097"/>
                  </a:lnTo>
                  <a:lnTo>
                    <a:pt x="108756" y="351277"/>
                  </a:lnTo>
                  <a:lnTo>
                    <a:pt x="134875" y="419936"/>
                  </a:lnTo>
                  <a:lnTo>
                    <a:pt x="134875" y="450106"/>
                  </a:lnTo>
                  <a:lnTo>
                    <a:pt x="357612" y="450106"/>
                  </a:lnTo>
                  <a:lnTo>
                    <a:pt x="364424" y="382206"/>
                  </a:lnTo>
                  <a:lnTo>
                    <a:pt x="388495" y="323101"/>
                  </a:lnTo>
                  <a:lnTo>
                    <a:pt x="416661" y="274284"/>
                  </a:lnTo>
                  <a:lnTo>
                    <a:pt x="443406" y="241708"/>
                  </a:lnTo>
                  <a:lnTo>
                    <a:pt x="458993" y="211158"/>
                  </a:lnTo>
                  <a:lnTo>
                    <a:pt x="471070" y="185009"/>
                  </a:lnTo>
                  <a:lnTo>
                    <a:pt x="473202" y="156010"/>
                  </a:lnTo>
                  <a:lnTo>
                    <a:pt x="466850" y="128594"/>
                  </a:lnTo>
                  <a:lnTo>
                    <a:pt x="443406" y="83767"/>
                  </a:lnTo>
                  <a:lnTo>
                    <a:pt x="400446" y="44416"/>
                  </a:lnTo>
                  <a:lnTo>
                    <a:pt x="333625" y="13866"/>
                  </a:lnTo>
                  <a:lnTo>
                    <a:pt x="298522" y="4780"/>
                  </a:lnTo>
                  <a:lnTo>
                    <a:pt x="243653" y="0"/>
                  </a:lnTo>
                  <a:close/>
                </a:path>
              </a:pathLst>
            </a:custGeom>
            <a:solidFill>
              <a:srgbClr val="FFFFFF"/>
            </a:solidFill>
          </p:spPr>
          <p:txBody>
            <a:bodyPr wrap="square" lIns="0" tIns="0" rIns="0" bIns="0" rtlCol="0"/>
            <a:lstStyle/>
            <a:p>
              <a:endParaRPr>
                <a:solidFill>
                  <a:prstClr val="black"/>
                </a:solidFill>
              </a:endParaRPr>
            </a:p>
          </p:txBody>
        </p:sp>
        <p:sp>
          <p:nvSpPr>
            <p:cNvPr id="54" name="object 54"/>
            <p:cNvSpPr/>
            <p:nvPr/>
          </p:nvSpPr>
          <p:spPr>
            <a:xfrm>
              <a:off x="8476843" y="1372828"/>
              <a:ext cx="473709" cy="450215"/>
            </a:xfrm>
            <a:custGeom>
              <a:avLst/>
              <a:gdLst/>
              <a:ahLst/>
              <a:cxnLst/>
              <a:rect l="l" t="t" r="r" b="b"/>
              <a:pathLst>
                <a:path w="473709" h="450214">
                  <a:moveTo>
                    <a:pt x="108756" y="351276"/>
                  </a:moveTo>
                  <a:lnTo>
                    <a:pt x="72742" y="296097"/>
                  </a:lnTo>
                  <a:lnTo>
                    <a:pt x="25608" y="240157"/>
                  </a:lnTo>
                  <a:lnTo>
                    <a:pt x="8366" y="214704"/>
                  </a:lnTo>
                  <a:lnTo>
                    <a:pt x="0" y="182983"/>
                  </a:lnTo>
                  <a:lnTo>
                    <a:pt x="0" y="155599"/>
                  </a:lnTo>
                  <a:lnTo>
                    <a:pt x="8366" y="116343"/>
                  </a:lnTo>
                  <a:lnTo>
                    <a:pt x="60703" y="53596"/>
                  </a:lnTo>
                  <a:lnTo>
                    <a:pt x="104063" y="30170"/>
                  </a:lnTo>
                  <a:lnTo>
                    <a:pt x="141711" y="15512"/>
                  </a:lnTo>
                  <a:lnTo>
                    <a:pt x="184052" y="4780"/>
                  </a:lnTo>
                  <a:lnTo>
                    <a:pt x="243652" y="0"/>
                  </a:lnTo>
                  <a:lnTo>
                    <a:pt x="298522" y="4780"/>
                  </a:lnTo>
                  <a:lnTo>
                    <a:pt x="371779" y="28618"/>
                  </a:lnTo>
                  <a:lnTo>
                    <a:pt x="426690" y="65500"/>
                  </a:lnTo>
                  <a:lnTo>
                    <a:pt x="456987" y="105136"/>
                  </a:lnTo>
                  <a:lnTo>
                    <a:pt x="466850" y="128594"/>
                  </a:lnTo>
                  <a:lnTo>
                    <a:pt x="473202" y="156010"/>
                  </a:lnTo>
                  <a:lnTo>
                    <a:pt x="471070" y="185009"/>
                  </a:lnTo>
                  <a:lnTo>
                    <a:pt x="458993" y="211158"/>
                  </a:lnTo>
                  <a:lnTo>
                    <a:pt x="443406" y="241708"/>
                  </a:lnTo>
                  <a:lnTo>
                    <a:pt x="416661" y="274284"/>
                  </a:lnTo>
                  <a:lnTo>
                    <a:pt x="402578" y="296097"/>
                  </a:lnTo>
                  <a:lnTo>
                    <a:pt x="388495" y="323101"/>
                  </a:lnTo>
                  <a:lnTo>
                    <a:pt x="373826" y="354822"/>
                  </a:lnTo>
                  <a:lnTo>
                    <a:pt x="364424" y="382206"/>
                  </a:lnTo>
                  <a:lnTo>
                    <a:pt x="357612" y="412839"/>
                  </a:lnTo>
                  <a:lnTo>
                    <a:pt x="357612" y="450106"/>
                  </a:lnTo>
                  <a:lnTo>
                    <a:pt x="134875" y="450106"/>
                  </a:lnTo>
                  <a:lnTo>
                    <a:pt x="134875" y="419936"/>
                  </a:lnTo>
                  <a:lnTo>
                    <a:pt x="122940" y="380275"/>
                  </a:lnTo>
                  <a:lnTo>
                    <a:pt x="108756" y="351277"/>
                  </a:lnTo>
                </a:path>
              </a:pathLst>
            </a:custGeom>
            <a:ln w="7301">
              <a:solidFill>
                <a:srgbClr val="000000"/>
              </a:solidFill>
            </a:ln>
          </p:spPr>
          <p:txBody>
            <a:bodyPr wrap="square" lIns="0" tIns="0" rIns="0" bIns="0" rtlCol="0"/>
            <a:lstStyle/>
            <a:p>
              <a:endParaRPr>
                <a:solidFill>
                  <a:prstClr val="black"/>
                </a:solidFill>
              </a:endParaRPr>
            </a:p>
          </p:txBody>
        </p:sp>
        <p:pic>
          <p:nvPicPr>
            <p:cNvPr id="55" name="object 55"/>
            <p:cNvPicPr/>
            <p:nvPr/>
          </p:nvPicPr>
          <p:blipFill>
            <a:blip r:embed="rId6" cstate="print"/>
            <a:stretch>
              <a:fillRect/>
            </a:stretch>
          </p:blipFill>
          <p:spPr>
            <a:xfrm>
              <a:off x="8607981" y="1811372"/>
              <a:ext cx="229158" cy="156495"/>
            </a:xfrm>
            <a:prstGeom prst="rect">
              <a:avLst/>
            </a:prstGeom>
          </p:spPr>
        </p:pic>
        <p:sp>
          <p:nvSpPr>
            <p:cNvPr id="56" name="object 56"/>
            <p:cNvSpPr/>
            <p:nvPr/>
          </p:nvSpPr>
          <p:spPr>
            <a:xfrm>
              <a:off x="8855350" y="1277155"/>
              <a:ext cx="82550" cy="97790"/>
            </a:xfrm>
            <a:custGeom>
              <a:avLst/>
              <a:gdLst/>
              <a:ahLst/>
              <a:cxnLst/>
              <a:rect l="l" t="t" r="r" b="b"/>
              <a:pathLst>
                <a:path w="82550" h="97790">
                  <a:moveTo>
                    <a:pt x="82108" y="0"/>
                  </a:moveTo>
                  <a:lnTo>
                    <a:pt x="0" y="97300"/>
                  </a:lnTo>
                </a:path>
              </a:pathLst>
            </a:custGeom>
            <a:ln w="3761">
              <a:solidFill>
                <a:srgbClr val="000000"/>
              </a:solidFill>
            </a:ln>
          </p:spPr>
          <p:txBody>
            <a:bodyPr wrap="square" lIns="0" tIns="0" rIns="0" bIns="0" rtlCol="0"/>
            <a:lstStyle/>
            <a:p>
              <a:endParaRPr>
                <a:solidFill>
                  <a:prstClr val="black"/>
                </a:solidFill>
              </a:endParaRPr>
            </a:p>
          </p:txBody>
        </p:sp>
        <p:sp>
          <p:nvSpPr>
            <p:cNvPr id="57" name="object 57"/>
            <p:cNvSpPr/>
            <p:nvPr/>
          </p:nvSpPr>
          <p:spPr>
            <a:xfrm>
              <a:off x="8816643" y="1296203"/>
              <a:ext cx="30480" cy="59690"/>
            </a:xfrm>
            <a:custGeom>
              <a:avLst/>
              <a:gdLst/>
              <a:ahLst/>
              <a:cxnLst/>
              <a:rect l="l" t="t" r="r" b="b"/>
              <a:pathLst>
                <a:path w="30479" h="59690">
                  <a:moveTo>
                    <a:pt x="30379" y="0"/>
                  </a:moveTo>
                  <a:lnTo>
                    <a:pt x="0" y="59561"/>
                  </a:lnTo>
                </a:path>
              </a:pathLst>
            </a:custGeom>
            <a:ln w="3973">
              <a:solidFill>
                <a:srgbClr val="000000"/>
              </a:solidFill>
            </a:ln>
          </p:spPr>
          <p:txBody>
            <a:bodyPr wrap="square" lIns="0" tIns="0" rIns="0" bIns="0" rtlCol="0"/>
            <a:lstStyle/>
            <a:p>
              <a:endParaRPr>
                <a:solidFill>
                  <a:prstClr val="black"/>
                </a:solidFill>
              </a:endParaRPr>
            </a:p>
          </p:txBody>
        </p:sp>
        <p:sp>
          <p:nvSpPr>
            <p:cNvPr id="58" name="object 58"/>
            <p:cNvSpPr/>
            <p:nvPr/>
          </p:nvSpPr>
          <p:spPr>
            <a:xfrm>
              <a:off x="8762365" y="1227151"/>
              <a:ext cx="19050" cy="121285"/>
            </a:xfrm>
            <a:custGeom>
              <a:avLst/>
              <a:gdLst/>
              <a:ahLst/>
              <a:cxnLst/>
              <a:rect l="l" t="t" r="r" b="b"/>
              <a:pathLst>
                <a:path w="19050" h="121284">
                  <a:moveTo>
                    <a:pt x="18782" y="0"/>
                  </a:moveTo>
                  <a:lnTo>
                    <a:pt x="0" y="120667"/>
                  </a:lnTo>
                </a:path>
              </a:pathLst>
            </a:custGeom>
            <a:ln w="4159">
              <a:solidFill>
                <a:srgbClr val="000000"/>
              </a:solidFill>
            </a:ln>
          </p:spPr>
          <p:txBody>
            <a:bodyPr wrap="square" lIns="0" tIns="0" rIns="0" bIns="0" rtlCol="0"/>
            <a:lstStyle/>
            <a:p>
              <a:endParaRPr>
                <a:solidFill>
                  <a:prstClr val="black"/>
                </a:solidFill>
              </a:endParaRPr>
            </a:p>
          </p:txBody>
        </p:sp>
        <p:sp>
          <p:nvSpPr>
            <p:cNvPr id="59" name="object 59"/>
            <p:cNvSpPr/>
            <p:nvPr/>
          </p:nvSpPr>
          <p:spPr>
            <a:xfrm>
              <a:off x="8710538" y="1283565"/>
              <a:ext cx="2540" cy="62230"/>
            </a:xfrm>
            <a:custGeom>
              <a:avLst/>
              <a:gdLst/>
              <a:ahLst/>
              <a:cxnLst/>
              <a:rect l="l" t="t" r="r" b="b"/>
              <a:pathLst>
                <a:path w="2540" h="62230">
                  <a:moveTo>
                    <a:pt x="0" y="0"/>
                  </a:moveTo>
                  <a:lnTo>
                    <a:pt x="2230" y="61878"/>
                  </a:lnTo>
                </a:path>
              </a:pathLst>
            </a:custGeom>
            <a:ln w="4181">
              <a:solidFill>
                <a:srgbClr val="000000"/>
              </a:solidFill>
            </a:ln>
          </p:spPr>
          <p:txBody>
            <a:bodyPr wrap="square" lIns="0" tIns="0" rIns="0" bIns="0" rtlCol="0"/>
            <a:lstStyle/>
            <a:p>
              <a:endParaRPr>
                <a:solidFill>
                  <a:prstClr val="black"/>
                </a:solidFill>
              </a:endParaRPr>
            </a:p>
          </p:txBody>
        </p:sp>
        <p:sp>
          <p:nvSpPr>
            <p:cNvPr id="60" name="object 60"/>
            <p:cNvSpPr/>
            <p:nvPr/>
          </p:nvSpPr>
          <p:spPr>
            <a:xfrm>
              <a:off x="8639978" y="1218448"/>
              <a:ext cx="26034" cy="127000"/>
            </a:xfrm>
            <a:custGeom>
              <a:avLst/>
              <a:gdLst/>
              <a:ahLst/>
              <a:cxnLst/>
              <a:rect l="l" t="t" r="r" b="b"/>
              <a:pathLst>
                <a:path w="26034" h="127000">
                  <a:moveTo>
                    <a:pt x="0" y="0"/>
                  </a:moveTo>
                  <a:lnTo>
                    <a:pt x="25732" y="126996"/>
                  </a:lnTo>
                </a:path>
              </a:pathLst>
            </a:custGeom>
            <a:ln w="4143">
              <a:solidFill>
                <a:srgbClr val="000000"/>
              </a:solidFill>
            </a:ln>
          </p:spPr>
          <p:txBody>
            <a:bodyPr wrap="square" lIns="0" tIns="0" rIns="0" bIns="0" rtlCol="0"/>
            <a:lstStyle/>
            <a:p>
              <a:endParaRPr>
                <a:solidFill>
                  <a:prstClr val="black"/>
                </a:solidFill>
              </a:endParaRPr>
            </a:p>
          </p:txBody>
        </p:sp>
        <p:sp>
          <p:nvSpPr>
            <p:cNvPr id="61" name="object 61"/>
            <p:cNvSpPr/>
            <p:nvPr/>
          </p:nvSpPr>
          <p:spPr>
            <a:xfrm>
              <a:off x="8589818" y="1298593"/>
              <a:ext cx="16510" cy="49530"/>
            </a:xfrm>
            <a:custGeom>
              <a:avLst/>
              <a:gdLst/>
              <a:ahLst/>
              <a:cxnLst/>
              <a:rect l="l" t="t" r="r" b="b"/>
              <a:pathLst>
                <a:path w="16509" h="49530">
                  <a:moveTo>
                    <a:pt x="16172" y="49225"/>
                  </a:moveTo>
                  <a:lnTo>
                    <a:pt x="0" y="0"/>
                  </a:lnTo>
                </a:path>
              </a:pathLst>
            </a:custGeom>
            <a:ln w="4084">
              <a:solidFill>
                <a:srgbClr val="000000"/>
              </a:solidFill>
            </a:ln>
          </p:spPr>
          <p:txBody>
            <a:bodyPr wrap="square" lIns="0" tIns="0" rIns="0" bIns="0" rtlCol="0"/>
            <a:lstStyle/>
            <a:p>
              <a:endParaRPr>
                <a:solidFill>
                  <a:prstClr val="black"/>
                </a:solidFill>
              </a:endParaRPr>
            </a:p>
          </p:txBody>
        </p:sp>
        <p:sp>
          <p:nvSpPr>
            <p:cNvPr id="62" name="object 62"/>
            <p:cNvSpPr/>
            <p:nvPr/>
          </p:nvSpPr>
          <p:spPr>
            <a:xfrm>
              <a:off x="8491535" y="1261715"/>
              <a:ext cx="70485" cy="113664"/>
            </a:xfrm>
            <a:custGeom>
              <a:avLst/>
              <a:gdLst/>
              <a:ahLst/>
              <a:cxnLst/>
              <a:rect l="l" t="t" r="r" b="b"/>
              <a:pathLst>
                <a:path w="70484" h="113665">
                  <a:moveTo>
                    <a:pt x="69902" y="113107"/>
                  </a:moveTo>
                  <a:lnTo>
                    <a:pt x="0" y="0"/>
                  </a:lnTo>
                </a:path>
              </a:pathLst>
            </a:custGeom>
            <a:ln w="3902">
              <a:solidFill>
                <a:srgbClr val="000000"/>
              </a:solidFill>
            </a:ln>
          </p:spPr>
          <p:txBody>
            <a:bodyPr wrap="square" lIns="0" tIns="0" rIns="0" bIns="0" rtlCol="0"/>
            <a:lstStyle/>
            <a:p>
              <a:endParaRPr>
                <a:solidFill>
                  <a:prstClr val="black"/>
                </a:solidFill>
              </a:endParaRPr>
            </a:p>
          </p:txBody>
        </p:sp>
        <p:sp>
          <p:nvSpPr>
            <p:cNvPr id="63" name="object 63"/>
            <p:cNvSpPr/>
            <p:nvPr/>
          </p:nvSpPr>
          <p:spPr>
            <a:xfrm>
              <a:off x="8478472" y="1356155"/>
              <a:ext cx="33020" cy="41910"/>
            </a:xfrm>
            <a:custGeom>
              <a:avLst/>
              <a:gdLst/>
              <a:ahLst/>
              <a:cxnLst/>
              <a:rect l="l" t="t" r="r" b="b"/>
              <a:pathLst>
                <a:path w="33020" h="41909">
                  <a:moveTo>
                    <a:pt x="32776" y="41651"/>
                  </a:moveTo>
                  <a:lnTo>
                    <a:pt x="0" y="0"/>
                  </a:lnTo>
                </a:path>
              </a:pathLst>
            </a:custGeom>
            <a:ln w="3795">
              <a:solidFill>
                <a:srgbClr val="000000"/>
              </a:solidFill>
            </a:ln>
          </p:spPr>
          <p:txBody>
            <a:bodyPr wrap="square" lIns="0" tIns="0" rIns="0" bIns="0" rtlCol="0"/>
            <a:lstStyle/>
            <a:p>
              <a:endParaRPr>
                <a:solidFill>
                  <a:prstClr val="black"/>
                </a:solidFill>
              </a:endParaRPr>
            </a:p>
          </p:txBody>
        </p:sp>
        <p:sp>
          <p:nvSpPr>
            <p:cNvPr id="64" name="object 64"/>
            <p:cNvSpPr/>
            <p:nvPr/>
          </p:nvSpPr>
          <p:spPr>
            <a:xfrm>
              <a:off x="8354513" y="1360936"/>
              <a:ext cx="126364" cy="67945"/>
            </a:xfrm>
            <a:custGeom>
              <a:avLst/>
              <a:gdLst/>
              <a:ahLst/>
              <a:cxnLst/>
              <a:rect l="l" t="t" r="r" b="b"/>
              <a:pathLst>
                <a:path w="126365" h="67944">
                  <a:moveTo>
                    <a:pt x="126003" y="67761"/>
                  </a:moveTo>
                  <a:lnTo>
                    <a:pt x="0" y="0"/>
                  </a:lnTo>
                </a:path>
              </a:pathLst>
            </a:custGeom>
            <a:ln w="3396">
              <a:solidFill>
                <a:srgbClr val="000000"/>
              </a:solidFill>
            </a:ln>
          </p:spPr>
          <p:txBody>
            <a:bodyPr wrap="square" lIns="0" tIns="0" rIns="0" bIns="0" rtlCol="0"/>
            <a:lstStyle/>
            <a:p>
              <a:endParaRPr>
                <a:solidFill>
                  <a:prstClr val="black"/>
                </a:solidFill>
              </a:endParaRPr>
            </a:p>
          </p:txBody>
        </p:sp>
        <p:sp>
          <p:nvSpPr>
            <p:cNvPr id="65" name="object 65"/>
            <p:cNvSpPr/>
            <p:nvPr/>
          </p:nvSpPr>
          <p:spPr>
            <a:xfrm>
              <a:off x="8380175" y="1429980"/>
              <a:ext cx="65405" cy="28575"/>
            </a:xfrm>
            <a:custGeom>
              <a:avLst/>
              <a:gdLst/>
              <a:ahLst/>
              <a:cxnLst/>
              <a:rect l="l" t="t" r="r" b="b"/>
              <a:pathLst>
                <a:path w="65404" h="28575">
                  <a:moveTo>
                    <a:pt x="64832" y="28433"/>
                  </a:moveTo>
                  <a:lnTo>
                    <a:pt x="0" y="0"/>
                  </a:lnTo>
                </a:path>
              </a:pathLst>
            </a:custGeom>
            <a:ln w="3332">
              <a:solidFill>
                <a:srgbClr val="000000"/>
              </a:solidFill>
            </a:ln>
          </p:spPr>
          <p:txBody>
            <a:bodyPr wrap="square" lIns="0" tIns="0" rIns="0" bIns="0" rtlCol="0"/>
            <a:lstStyle/>
            <a:p>
              <a:endParaRPr>
                <a:solidFill>
                  <a:prstClr val="black"/>
                </a:solidFill>
              </a:endParaRPr>
            </a:p>
          </p:txBody>
        </p:sp>
        <p:sp>
          <p:nvSpPr>
            <p:cNvPr id="66" name="object 66"/>
            <p:cNvSpPr/>
            <p:nvPr/>
          </p:nvSpPr>
          <p:spPr>
            <a:xfrm>
              <a:off x="8279217" y="1456595"/>
              <a:ext cx="156210" cy="35560"/>
            </a:xfrm>
            <a:custGeom>
              <a:avLst/>
              <a:gdLst/>
              <a:ahLst/>
              <a:cxnLst/>
              <a:rect l="l" t="t" r="r" b="b"/>
              <a:pathLst>
                <a:path w="156209" h="35559">
                  <a:moveTo>
                    <a:pt x="155795" y="35492"/>
                  </a:moveTo>
                  <a:lnTo>
                    <a:pt x="0" y="0"/>
                  </a:lnTo>
                </a:path>
              </a:pathLst>
            </a:custGeom>
            <a:ln w="3219">
              <a:solidFill>
                <a:srgbClr val="000000"/>
              </a:solidFill>
            </a:ln>
          </p:spPr>
          <p:txBody>
            <a:bodyPr wrap="square" lIns="0" tIns="0" rIns="0" bIns="0" rtlCol="0"/>
            <a:lstStyle/>
            <a:p>
              <a:endParaRPr>
                <a:solidFill>
                  <a:prstClr val="black"/>
                </a:solidFill>
              </a:endParaRPr>
            </a:p>
          </p:txBody>
        </p:sp>
        <p:sp>
          <p:nvSpPr>
            <p:cNvPr id="67" name="object 67"/>
            <p:cNvSpPr/>
            <p:nvPr/>
          </p:nvSpPr>
          <p:spPr>
            <a:xfrm>
              <a:off x="8349820" y="1518107"/>
              <a:ext cx="74930" cy="12700"/>
            </a:xfrm>
            <a:custGeom>
              <a:avLst/>
              <a:gdLst/>
              <a:ahLst/>
              <a:cxnLst/>
              <a:rect l="l" t="t" r="r" b="b"/>
              <a:pathLst>
                <a:path w="74929" h="12700">
                  <a:moveTo>
                    <a:pt x="74786" y="12173"/>
                  </a:moveTo>
                  <a:lnTo>
                    <a:pt x="0" y="0"/>
                  </a:lnTo>
                </a:path>
              </a:pathLst>
            </a:custGeom>
            <a:ln w="3195">
              <a:solidFill>
                <a:srgbClr val="000000"/>
              </a:solidFill>
            </a:ln>
          </p:spPr>
          <p:txBody>
            <a:bodyPr wrap="square" lIns="0" tIns="0" rIns="0" bIns="0" rtlCol="0"/>
            <a:lstStyle/>
            <a:p>
              <a:endParaRPr>
                <a:solidFill>
                  <a:prstClr val="black"/>
                </a:solidFill>
              </a:endParaRPr>
            </a:p>
          </p:txBody>
        </p:sp>
        <p:sp>
          <p:nvSpPr>
            <p:cNvPr id="68" name="object 68"/>
            <p:cNvSpPr/>
            <p:nvPr/>
          </p:nvSpPr>
          <p:spPr>
            <a:xfrm>
              <a:off x="8254221" y="1556639"/>
              <a:ext cx="170815" cy="12065"/>
            </a:xfrm>
            <a:custGeom>
              <a:avLst/>
              <a:gdLst/>
              <a:ahLst/>
              <a:cxnLst/>
              <a:rect l="l" t="t" r="r" b="b"/>
              <a:pathLst>
                <a:path w="170815" h="12065">
                  <a:moveTo>
                    <a:pt x="170383" y="11811"/>
                  </a:moveTo>
                  <a:lnTo>
                    <a:pt x="0" y="0"/>
                  </a:lnTo>
                </a:path>
              </a:pathLst>
            </a:custGeom>
            <a:ln w="3175">
              <a:solidFill>
                <a:srgbClr val="000000"/>
              </a:solidFill>
            </a:ln>
          </p:spPr>
          <p:txBody>
            <a:bodyPr wrap="square" lIns="0" tIns="0" rIns="0" bIns="0" rtlCol="0"/>
            <a:lstStyle/>
            <a:p>
              <a:endParaRPr>
                <a:solidFill>
                  <a:prstClr val="black"/>
                </a:solidFill>
              </a:endParaRPr>
            </a:p>
          </p:txBody>
        </p:sp>
        <p:sp>
          <p:nvSpPr>
            <p:cNvPr id="69" name="object 69"/>
            <p:cNvSpPr/>
            <p:nvPr/>
          </p:nvSpPr>
          <p:spPr>
            <a:xfrm>
              <a:off x="8359816" y="1605442"/>
              <a:ext cx="65405" cy="12700"/>
            </a:xfrm>
            <a:custGeom>
              <a:avLst/>
              <a:gdLst/>
              <a:ahLst/>
              <a:cxnLst/>
              <a:rect l="l" t="t" r="r" b="b"/>
              <a:pathLst>
                <a:path w="65404" h="12700">
                  <a:moveTo>
                    <a:pt x="64786" y="0"/>
                  </a:moveTo>
                  <a:lnTo>
                    <a:pt x="0" y="12311"/>
                  </a:lnTo>
                </a:path>
              </a:pathLst>
            </a:custGeom>
            <a:ln w="3204">
              <a:solidFill>
                <a:srgbClr val="000000"/>
              </a:solidFill>
            </a:ln>
          </p:spPr>
          <p:txBody>
            <a:bodyPr wrap="square" lIns="0" tIns="0" rIns="0" bIns="0" rtlCol="0"/>
            <a:lstStyle/>
            <a:p>
              <a:endParaRPr>
                <a:solidFill>
                  <a:prstClr val="black"/>
                </a:solidFill>
              </a:endParaRPr>
            </a:p>
          </p:txBody>
        </p:sp>
        <p:sp>
          <p:nvSpPr>
            <p:cNvPr id="70" name="object 70"/>
            <p:cNvSpPr/>
            <p:nvPr/>
          </p:nvSpPr>
          <p:spPr>
            <a:xfrm>
              <a:off x="8264118" y="1639583"/>
              <a:ext cx="196215" cy="55244"/>
            </a:xfrm>
            <a:custGeom>
              <a:avLst/>
              <a:gdLst/>
              <a:ahLst/>
              <a:cxnLst/>
              <a:rect l="l" t="t" r="r" b="b"/>
              <a:pathLst>
                <a:path w="196215" h="55244">
                  <a:moveTo>
                    <a:pt x="195992" y="0"/>
                  </a:moveTo>
                  <a:lnTo>
                    <a:pt x="0" y="55134"/>
                  </a:lnTo>
                </a:path>
              </a:pathLst>
            </a:custGeom>
            <a:ln w="3243">
              <a:solidFill>
                <a:srgbClr val="000000"/>
              </a:solidFill>
            </a:ln>
          </p:spPr>
          <p:txBody>
            <a:bodyPr wrap="square" lIns="0" tIns="0" rIns="0" bIns="0" rtlCol="0"/>
            <a:lstStyle/>
            <a:p>
              <a:endParaRPr>
                <a:solidFill>
                  <a:prstClr val="black"/>
                </a:solidFill>
              </a:endParaRPr>
            </a:p>
          </p:txBody>
        </p:sp>
        <p:sp>
          <p:nvSpPr>
            <p:cNvPr id="71" name="object 71"/>
            <p:cNvSpPr/>
            <p:nvPr/>
          </p:nvSpPr>
          <p:spPr>
            <a:xfrm>
              <a:off x="8435622" y="1679266"/>
              <a:ext cx="50165" cy="23495"/>
            </a:xfrm>
            <a:custGeom>
              <a:avLst/>
              <a:gdLst/>
              <a:ahLst/>
              <a:cxnLst/>
              <a:rect l="l" t="t" r="r" b="b"/>
              <a:pathLst>
                <a:path w="50165" h="23494">
                  <a:moveTo>
                    <a:pt x="50084" y="0"/>
                  </a:moveTo>
                  <a:lnTo>
                    <a:pt x="0" y="23390"/>
                  </a:lnTo>
                </a:path>
              </a:pathLst>
            </a:custGeom>
            <a:ln w="3350">
              <a:solidFill>
                <a:srgbClr val="000000"/>
              </a:solidFill>
            </a:ln>
          </p:spPr>
          <p:txBody>
            <a:bodyPr wrap="square" lIns="0" tIns="0" rIns="0" bIns="0" rtlCol="0"/>
            <a:lstStyle/>
            <a:p>
              <a:endParaRPr>
                <a:solidFill>
                  <a:prstClr val="black"/>
                </a:solidFill>
              </a:endParaRPr>
            </a:p>
          </p:txBody>
        </p:sp>
        <p:sp>
          <p:nvSpPr>
            <p:cNvPr id="72" name="object 72"/>
            <p:cNvSpPr/>
            <p:nvPr/>
          </p:nvSpPr>
          <p:spPr>
            <a:xfrm>
              <a:off x="8933287" y="1343044"/>
              <a:ext cx="121920" cy="65405"/>
            </a:xfrm>
            <a:custGeom>
              <a:avLst/>
              <a:gdLst/>
              <a:ahLst/>
              <a:cxnLst/>
              <a:rect l="l" t="t" r="r" b="b"/>
              <a:pathLst>
                <a:path w="121920" h="65405">
                  <a:moveTo>
                    <a:pt x="0" y="65142"/>
                  </a:moveTo>
                  <a:lnTo>
                    <a:pt x="121911" y="0"/>
                  </a:lnTo>
                </a:path>
              </a:pathLst>
            </a:custGeom>
            <a:ln w="3394">
              <a:solidFill>
                <a:srgbClr val="000000"/>
              </a:solidFill>
            </a:ln>
          </p:spPr>
          <p:txBody>
            <a:bodyPr wrap="square" lIns="0" tIns="0" rIns="0" bIns="0" rtlCol="0"/>
            <a:lstStyle/>
            <a:p>
              <a:endParaRPr>
                <a:solidFill>
                  <a:prstClr val="black"/>
                </a:solidFill>
              </a:endParaRPr>
            </a:p>
          </p:txBody>
        </p:sp>
        <p:sp>
          <p:nvSpPr>
            <p:cNvPr id="73" name="object 73"/>
            <p:cNvSpPr/>
            <p:nvPr/>
          </p:nvSpPr>
          <p:spPr>
            <a:xfrm>
              <a:off x="8968808" y="1412093"/>
              <a:ext cx="60960" cy="26670"/>
            </a:xfrm>
            <a:custGeom>
              <a:avLst/>
              <a:gdLst/>
              <a:ahLst/>
              <a:cxnLst/>
              <a:rect l="l" t="t" r="r" b="b"/>
              <a:pathLst>
                <a:path w="60959" h="26669">
                  <a:moveTo>
                    <a:pt x="0" y="26665"/>
                  </a:moveTo>
                  <a:lnTo>
                    <a:pt x="60802" y="0"/>
                  </a:lnTo>
                </a:path>
              </a:pathLst>
            </a:custGeom>
            <a:ln w="3332">
              <a:solidFill>
                <a:srgbClr val="000000"/>
              </a:solidFill>
            </a:ln>
          </p:spPr>
          <p:txBody>
            <a:bodyPr wrap="square" lIns="0" tIns="0" rIns="0" bIns="0" rtlCol="0"/>
            <a:lstStyle/>
            <a:p>
              <a:endParaRPr>
                <a:solidFill>
                  <a:prstClr val="black"/>
                </a:solidFill>
              </a:endParaRPr>
            </a:p>
          </p:txBody>
        </p:sp>
        <p:sp>
          <p:nvSpPr>
            <p:cNvPr id="74" name="object 74"/>
            <p:cNvSpPr/>
            <p:nvPr/>
          </p:nvSpPr>
          <p:spPr>
            <a:xfrm>
              <a:off x="8978796" y="1437788"/>
              <a:ext cx="156210" cy="35560"/>
            </a:xfrm>
            <a:custGeom>
              <a:avLst/>
              <a:gdLst/>
              <a:ahLst/>
              <a:cxnLst/>
              <a:rect l="l" t="t" r="r" b="b"/>
              <a:pathLst>
                <a:path w="156209" h="35559">
                  <a:moveTo>
                    <a:pt x="0" y="35459"/>
                  </a:moveTo>
                  <a:lnTo>
                    <a:pt x="155795" y="0"/>
                  </a:lnTo>
                </a:path>
              </a:pathLst>
            </a:custGeom>
            <a:ln w="3218">
              <a:solidFill>
                <a:srgbClr val="000000"/>
              </a:solidFill>
            </a:ln>
          </p:spPr>
          <p:txBody>
            <a:bodyPr wrap="square" lIns="0" tIns="0" rIns="0" bIns="0" rtlCol="0"/>
            <a:lstStyle/>
            <a:p>
              <a:endParaRPr>
                <a:solidFill>
                  <a:prstClr val="black"/>
                </a:solidFill>
              </a:endParaRPr>
            </a:p>
          </p:txBody>
        </p:sp>
        <p:sp>
          <p:nvSpPr>
            <p:cNvPr id="75" name="object 75"/>
            <p:cNvSpPr/>
            <p:nvPr/>
          </p:nvSpPr>
          <p:spPr>
            <a:xfrm>
              <a:off x="8989201" y="1499538"/>
              <a:ext cx="74930" cy="12700"/>
            </a:xfrm>
            <a:custGeom>
              <a:avLst/>
              <a:gdLst/>
              <a:ahLst/>
              <a:cxnLst/>
              <a:rect l="l" t="t" r="r" b="b"/>
              <a:pathLst>
                <a:path w="74929" h="12700">
                  <a:moveTo>
                    <a:pt x="0" y="12207"/>
                  </a:moveTo>
                  <a:lnTo>
                    <a:pt x="74786" y="0"/>
                  </a:lnTo>
                </a:path>
              </a:pathLst>
            </a:custGeom>
            <a:ln w="3195">
              <a:solidFill>
                <a:srgbClr val="000000"/>
              </a:solidFill>
            </a:ln>
          </p:spPr>
          <p:txBody>
            <a:bodyPr wrap="square" lIns="0" tIns="0" rIns="0" bIns="0" rtlCol="0"/>
            <a:lstStyle/>
            <a:p>
              <a:endParaRPr>
                <a:solidFill>
                  <a:prstClr val="black"/>
                </a:solidFill>
              </a:endParaRPr>
            </a:p>
          </p:txBody>
        </p:sp>
        <p:sp>
          <p:nvSpPr>
            <p:cNvPr id="76" name="object 76"/>
            <p:cNvSpPr/>
            <p:nvPr/>
          </p:nvSpPr>
          <p:spPr>
            <a:xfrm>
              <a:off x="8989201" y="1538451"/>
              <a:ext cx="170815" cy="12065"/>
            </a:xfrm>
            <a:custGeom>
              <a:avLst/>
              <a:gdLst/>
              <a:ahLst/>
              <a:cxnLst/>
              <a:rect l="l" t="t" r="r" b="b"/>
              <a:pathLst>
                <a:path w="170815" h="12065">
                  <a:moveTo>
                    <a:pt x="0" y="11787"/>
                  </a:moveTo>
                  <a:lnTo>
                    <a:pt x="170584" y="0"/>
                  </a:lnTo>
                </a:path>
              </a:pathLst>
            </a:custGeom>
            <a:ln w="3175">
              <a:solidFill>
                <a:srgbClr val="000000"/>
              </a:solidFill>
            </a:ln>
          </p:spPr>
          <p:txBody>
            <a:bodyPr wrap="square" lIns="0" tIns="0" rIns="0" bIns="0" rtlCol="0"/>
            <a:lstStyle/>
            <a:p>
              <a:endParaRPr>
                <a:solidFill>
                  <a:prstClr val="black"/>
                </a:solidFill>
              </a:endParaRPr>
            </a:p>
          </p:txBody>
        </p:sp>
        <p:sp>
          <p:nvSpPr>
            <p:cNvPr id="77" name="object 77"/>
            <p:cNvSpPr/>
            <p:nvPr/>
          </p:nvSpPr>
          <p:spPr>
            <a:xfrm>
              <a:off x="8989201" y="1588316"/>
              <a:ext cx="65405" cy="12700"/>
            </a:xfrm>
            <a:custGeom>
              <a:avLst/>
              <a:gdLst/>
              <a:ahLst/>
              <a:cxnLst/>
              <a:rect l="l" t="t" r="r" b="b"/>
              <a:pathLst>
                <a:path w="65404" h="12700">
                  <a:moveTo>
                    <a:pt x="0" y="0"/>
                  </a:moveTo>
                  <a:lnTo>
                    <a:pt x="64786" y="12312"/>
                  </a:lnTo>
                </a:path>
              </a:pathLst>
            </a:custGeom>
            <a:ln w="3204">
              <a:solidFill>
                <a:srgbClr val="000000"/>
              </a:solidFill>
            </a:ln>
          </p:spPr>
          <p:txBody>
            <a:bodyPr wrap="square" lIns="0" tIns="0" rIns="0" bIns="0" rtlCol="0"/>
            <a:lstStyle/>
            <a:p>
              <a:endParaRPr>
                <a:solidFill>
                  <a:prstClr val="black"/>
                </a:solidFill>
              </a:endParaRPr>
            </a:p>
          </p:txBody>
        </p:sp>
        <p:sp>
          <p:nvSpPr>
            <p:cNvPr id="78" name="object 78"/>
            <p:cNvSpPr/>
            <p:nvPr/>
          </p:nvSpPr>
          <p:spPr>
            <a:xfrm>
              <a:off x="8953722" y="1622942"/>
              <a:ext cx="196215" cy="55244"/>
            </a:xfrm>
            <a:custGeom>
              <a:avLst/>
              <a:gdLst/>
              <a:ahLst/>
              <a:cxnLst/>
              <a:rect l="l" t="t" r="r" b="b"/>
              <a:pathLst>
                <a:path w="196215" h="55244">
                  <a:moveTo>
                    <a:pt x="0" y="0"/>
                  </a:moveTo>
                  <a:lnTo>
                    <a:pt x="195992" y="55132"/>
                  </a:lnTo>
                </a:path>
              </a:pathLst>
            </a:custGeom>
            <a:ln w="3243">
              <a:solidFill>
                <a:srgbClr val="000000"/>
              </a:solidFill>
            </a:ln>
          </p:spPr>
          <p:txBody>
            <a:bodyPr wrap="square" lIns="0" tIns="0" rIns="0" bIns="0" rtlCol="0"/>
            <a:lstStyle/>
            <a:p>
              <a:endParaRPr>
                <a:solidFill>
                  <a:prstClr val="black"/>
                </a:solidFill>
              </a:endParaRPr>
            </a:p>
          </p:txBody>
        </p:sp>
        <p:sp>
          <p:nvSpPr>
            <p:cNvPr id="79" name="object 79"/>
            <p:cNvSpPr/>
            <p:nvPr/>
          </p:nvSpPr>
          <p:spPr>
            <a:xfrm>
              <a:off x="8923926" y="1661404"/>
              <a:ext cx="54610" cy="25400"/>
            </a:xfrm>
            <a:custGeom>
              <a:avLst/>
              <a:gdLst/>
              <a:ahLst/>
              <a:cxnLst/>
              <a:rect l="l" t="t" r="r" b="b"/>
              <a:pathLst>
                <a:path w="54609" h="25400">
                  <a:moveTo>
                    <a:pt x="0" y="0"/>
                  </a:moveTo>
                  <a:lnTo>
                    <a:pt x="54276" y="24903"/>
                  </a:lnTo>
                </a:path>
              </a:pathLst>
            </a:custGeom>
            <a:ln w="3345">
              <a:solidFill>
                <a:srgbClr val="000000"/>
              </a:solidFill>
            </a:ln>
          </p:spPr>
          <p:txBody>
            <a:bodyPr wrap="square" lIns="0" tIns="0" rIns="0" bIns="0" rtlCol="0"/>
            <a:lstStyle/>
            <a:p>
              <a:endParaRPr>
                <a:solidFill>
                  <a:prstClr val="black"/>
                </a:solidFill>
              </a:endParaRPr>
            </a:p>
          </p:txBody>
        </p:sp>
        <p:sp>
          <p:nvSpPr>
            <p:cNvPr id="80" name="object 80"/>
            <p:cNvSpPr/>
            <p:nvPr/>
          </p:nvSpPr>
          <p:spPr>
            <a:xfrm>
              <a:off x="8902405" y="1347429"/>
              <a:ext cx="41910" cy="43815"/>
            </a:xfrm>
            <a:custGeom>
              <a:avLst/>
              <a:gdLst/>
              <a:ahLst/>
              <a:cxnLst/>
              <a:rect l="l" t="t" r="r" b="b"/>
              <a:pathLst>
                <a:path w="41909" h="43815">
                  <a:moveTo>
                    <a:pt x="41858" y="0"/>
                  </a:moveTo>
                  <a:lnTo>
                    <a:pt x="0" y="43734"/>
                  </a:lnTo>
                </a:path>
              </a:pathLst>
            </a:custGeom>
            <a:ln w="3698">
              <a:solidFill>
                <a:srgbClr val="000000"/>
              </a:solidFill>
            </a:ln>
          </p:spPr>
          <p:txBody>
            <a:bodyPr wrap="square" lIns="0" tIns="0" rIns="0" bIns="0" rtlCol="0"/>
            <a:lstStyle/>
            <a:p>
              <a:endParaRPr>
                <a:solidFill>
                  <a:prstClr val="black"/>
                </a:solidFill>
              </a:endParaRPr>
            </a:p>
          </p:txBody>
        </p:sp>
        <p:sp>
          <p:nvSpPr>
            <p:cNvPr id="81" name="object 81"/>
            <p:cNvSpPr/>
            <p:nvPr/>
          </p:nvSpPr>
          <p:spPr>
            <a:xfrm>
              <a:off x="8245728" y="1209675"/>
              <a:ext cx="920750" cy="876300"/>
            </a:xfrm>
            <a:custGeom>
              <a:avLst/>
              <a:gdLst/>
              <a:ahLst/>
              <a:cxnLst/>
              <a:rect l="l" t="t" r="r" b="b"/>
              <a:pathLst>
                <a:path w="920750" h="876300">
                  <a:moveTo>
                    <a:pt x="0" y="876300"/>
                  </a:moveTo>
                  <a:lnTo>
                    <a:pt x="920419" y="876300"/>
                  </a:lnTo>
                  <a:lnTo>
                    <a:pt x="920419" y="0"/>
                  </a:lnTo>
                  <a:lnTo>
                    <a:pt x="0" y="0"/>
                  </a:lnTo>
                  <a:lnTo>
                    <a:pt x="0" y="876300"/>
                  </a:lnTo>
                  <a:close/>
                </a:path>
              </a:pathLst>
            </a:custGeom>
            <a:ln w="12700">
              <a:solidFill>
                <a:srgbClr val="000000"/>
              </a:solidFill>
            </a:ln>
          </p:spPr>
          <p:txBody>
            <a:bodyPr wrap="square" lIns="0" tIns="0" rIns="0" bIns="0" rtlCol="0"/>
            <a:lstStyle/>
            <a:p>
              <a:endParaRPr>
                <a:solidFill>
                  <a:prstClr val="black"/>
                </a:solidFill>
              </a:endParaRPr>
            </a:p>
          </p:txBody>
        </p:sp>
        <p:sp>
          <p:nvSpPr>
            <p:cNvPr id="82" name="object 82"/>
            <p:cNvSpPr/>
            <p:nvPr/>
          </p:nvSpPr>
          <p:spPr>
            <a:xfrm>
              <a:off x="8709025" y="2009775"/>
              <a:ext cx="76200" cy="290830"/>
            </a:xfrm>
            <a:custGeom>
              <a:avLst/>
              <a:gdLst/>
              <a:ahLst/>
              <a:cxnLst/>
              <a:rect l="l" t="t" r="r" b="b"/>
              <a:pathLst>
                <a:path w="76200" h="290830">
                  <a:moveTo>
                    <a:pt x="38100" y="76200"/>
                  </a:moveTo>
                  <a:lnTo>
                    <a:pt x="25400" y="93133"/>
                  </a:lnTo>
                  <a:lnTo>
                    <a:pt x="25400" y="290575"/>
                  </a:lnTo>
                  <a:lnTo>
                    <a:pt x="50800" y="290575"/>
                  </a:lnTo>
                  <a:lnTo>
                    <a:pt x="50800" y="93133"/>
                  </a:lnTo>
                  <a:lnTo>
                    <a:pt x="38100" y="76200"/>
                  </a:lnTo>
                  <a:close/>
                </a:path>
                <a:path w="76200" h="290830">
                  <a:moveTo>
                    <a:pt x="38100" y="0"/>
                  </a:moveTo>
                  <a:lnTo>
                    <a:pt x="0" y="127000"/>
                  </a:lnTo>
                  <a:lnTo>
                    <a:pt x="25400" y="93133"/>
                  </a:lnTo>
                  <a:lnTo>
                    <a:pt x="25400" y="76200"/>
                  </a:lnTo>
                  <a:lnTo>
                    <a:pt x="60959" y="76200"/>
                  </a:lnTo>
                  <a:lnTo>
                    <a:pt x="38100" y="0"/>
                  </a:lnTo>
                  <a:close/>
                </a:path>
                <a:path w="76200" h="290830">
                  <a:moveTo>
                    <a:pt x="60959" y="76200"/>
                  </a:moveTo>
                  <a:lnTo>
                    <a:pt x="50800" y="76200"/>
                  </a:lnTo>
                  <a:lnTo>
                    <a:pt x="50800" y="93133"/>
                  </a:lnTo>
                  <a:lnTo>
                    <a:pt x="76200" y="127000"/>
                  </a:lnTo>
                  <a:lnTo>
                    <a:pt x="60959" y="76200"/>
                  </a:lnTo>
                  <a:close/>
                </a:path>
                <a:path w="76200" h="290830">
                  <a:moveTo>
                    <a:pt x="38100" y="76200"/>
                  </a:moveTo>
                  <a:lnTo>
                    <a:pt x="25400" y="76200"/>
                  </a:lnTo>
                  <a:lnTo>
                    <a:pt x="25400" y="93133"/>
                  </a:lnTo>
                  <a:lnTo>
                    <a:pt x="38100" y="76200"/>
                  </a:lnTo>
                  <a:close/>
                </a:path>
                <a:path w="76200" h="290830">
                  <a:moveTo>
                    <a:pt x="50800" y="76200"/>
                  </a:moveTo>
                  <a:lnTo>
                    <a:pt x="38100" y="76200"/>
                  </a:lnTo>
                  <a:lnTo>
                    <a:pt x="50800" y="93133"/>
                  </a:lnTo>
                  <a:lnTo>
                    <a:pt x="50800" y="76200"/>
                  </a:lnTo>
                  <a:close/>
                </a:path>
              </a:pathLst>
            </a:custGeom>
            <a:solidFill>
              <a:srgbClr val="000000"/>
            </a:solidFill>
          </p:spPr>
          <p:txBody>
            <a:bodyPr wrap="square" lIns="0" tIns="0" rIns="0" bIns="0" rtlCol="0"/>
            <a:lstStyle/>
            <a:p>
              <a:endParaRPr>
                <a:solidFill>
                  <a:prstClr val="black"/>
                </a:solidFill>
              </a:endParaRPr>
            </a:p>
          </p:txBody>
        </p:sp>
      </p:grpSp>
      <p:sp>
        <p:nvSpPr>
          <p:cNvPr id="83" name="object 83"/>
          <p:cNvSpPr txBox="1"/>
          <p:nvPr/>
        </p:nvSpPr>
        <p:spPr>
          <a:xfrm>
            <a:off x="3908805" y="3969133"/>
            <a:ext cx="721360" cy="289823"/>
          </a:xfrm>
          <a:prstGeom prst="rect">
            <a:avLst/>
          </a:prstGeom>
        </p:spPr>
        <p:txBody>
          <a:bodyPr vert="horz" wrap="square" lIns="0" tIns="12700" rIns="0" bIns="0" rtlCol="0">
            <a:spAutoFit/>
          </a:bodyPr>
          <a:lstStyle/>
          <a:p>
            <a:pPr marL="38100">
              <a:spcBef>
                <a:spcPts val="100"/>
              </a:spcBef>
            </a:pPr>
            <a:r>
              <a:rPr sz="2700" spc="-7" baseline="-16975" dirty="0">
                <a:solidFill>
                  <a:prstClr val="black"/>
                </a:solidFill>
                <a:latin typeface="Tahoma"/>
                <a:cs typeface="Tahoma"/>
              </a:rPr>
              <a:t>U</a:t>
            </a:r>
            <a:r>
              <a:rPr sz="1200" spc="-5" dirty="0">
                <a:solidFill>
                  <a:prstClr val="black"/>
                </a:solidFill>
                <a:latin typeface="Tahoma"/>
                <a:cs typeface="Tahoma"/>
              </a:rPr>
              <a:t>238</a:t>
            </a:r>
            <a:endParaRPr sz="1200" dirty="0">
              <a:solidFill>
                <a:prstClr val="black"/>
              </a:solidFill>
              <a:latin typeface="Tahoma"/>
              <a:cs typeface="Tahoma"/>
            </a:endParaRPr>
          </a:p>
        </p:txBody>
      </p:sp>
      <p:sp>
        <p:nvSpPr>
          <p:cNvPr id="84" name="object 84"/>
          <p:cNvSpPr txBox="1"/>
          <p:nvPr/>
        </p:nvSpPr>
        <p:spPr>
          <a:xfrm>
            <a:off x="3862834" y="3581594"/>
            <a:ext cx="3026661" cy="289823"/>
          </a:xfrm>
          <a:prstGeom prst="rect">
            <a:avLst/>
          </a:prstGeom>
        </p:spPr>
        <p:txBody>
          <a:bodyPr vert="horz" wrap="square" lIns="0" tIns="12700" rIns="0" bIns="0" rtlCol="0">
            <a:spAutoFit/>
          </a:bodyPr>
          <a:lstStyle/>
          <a:p>
            <a:pPr marL="50800">
              <a:spcBef>
                <a:spcPts val="100"/>
              </a:spcBef>
              <a:tabLst>
                <a:tab pos="1701164" algn="l"/>
              </a:tabLst>
            </a:pPr>
            <a:r>
              <a:rPr sz="2700" spc="-7" baseline="-16975" dirty="0">
                <a:solidFill>
                  <a:prstClr val="black"/>
                </a:solidFill>
                <a:latin typeface="Tahoma"/>
                <a:cs typeface="Tahoma"/>
              </a:rPr>
              <a:t>Th</a:t>
            </a:r>
            <a:r>
              <a:rPr sz="1200" spc="-5" dirty="0">
                <a:solidFill>
                  <a:prstClr val="black"/>
                </a:solidFill>
                <a:latin typeface="Tahoma"/>
                <a:cs typeface="Tahoma"/>
              </a:rPr>
              <a:t>232,	</a:t>
            </a:r>
            <a:r>
              <a:rPr sz="2700" spc="-7" baseline="-16975" dirty="0">
                <a:solidFill>
                  <a:prstClr val="black"/>
                </a:solidFill>
                <a:latin typeface="Tahoma"/>
                <a:cs typeface="Tahoma"/>
              </a:rPr>
              <a:t>U</a:t>
            </a:r>
            <a:r>
              <a:rPr sz="1200" spc="-5" dirty="0">
                <a:solidFill>
                  <a:prstClr val="black"/>
                </a:solidFill>
                <a:latin typeface="Tahoma"/>
                <a:cs typeface="Tahoma"/>
              </a:rPr>
              <a:t>233,</a:t>
            </a:r>
            <a:r>
              <a:rPr sz="1200" spc="-65" dirty="0">
                <a:solidFill>
                  <a:prstClr val="black"/>
                </a:solidFill>
                <a:latin typeface="Tahoma"/>
                <a:cs typeface="Tahoma"/>
              </a:rPr>
              <a:t> </a:t>
            </a:r>
            <a:r>
              <a:rPr sz="2700" baseline="-16975" dirty="0">
                <a:solidFill>
                  <a:prstClr val="black"/>
                </a:solidFill>
                <a:latin typeface="Tahoma"/>
                <a:cs typeface="Tahoma"/>
              </a:rPr>
              <a:t>Pu</a:t>
            </a:r>
            <a:r>
              <a:rPr sz="1200" dirty="0">
                <a:solidFill>
                  <a:prstClr val="black"/>
                </a:solidFill>
                <a:latin typeface="Tahoma"/>
                <a:cs typeface="Tahoma"/>
              </a:rPr>
              <a:t>239</a:t>
            </a:r>
          </a:p>
        </p:txBody>
      </p:sp>
      <p:sp>
        <p:nvSpPr>
          <p:cNvPr id="85" name="object 85"/>
          <p:cNvSpPr txBox="1"/>
          <p:nvPr/>
        </p:nvSpPr>
        <p:spPr>
          <a:xfrm>
            <a:off x="4969256" y="4716017"/>
            <a:ext cx="1156335" cy="574040"/>
          </a:xfrm>
          <a:prstGeom prst="rect">
            <a:avLst/>
          </a:prstGeom>
        </p:spPr>
        <p:txBody>
          <a:bodyPr vert="horz" wrap="square" lIns="0" tIns="12700" rIns="0" bIns="0" rtlCol="0">
            <a:spAutoFit/>
          </a:bodyPr>
          <a:lstStyle/>
          <a:p>
            <a:pPr marL="12700" marR="5080" indent="138430">
              <a:spcBef>
                <a:spcPts val="100"/>
              </a:spcBef>
            </a:pPr>
            <a:r>
              <a:rPr spc="-10" dirty="0">
                <a:solidFill>
                  <a:prstClr val="black"/>
                </a:solidFill>
                <a:latin typeface="Tahoma"/>
                <a:cs typeface="Tahoma"/>
              </a:rPr>
              <a:t>FISSION </a:t>
            </a:r>
            <a:r>
              <a:rPr spc="-5" dirty="0">
                <a:solidFill>
                  <a:prstClr val="black"/>
                </a:solidFill>
                <a:latin typeface="Tahoma"/>
                <a:cs typeface="Tahoma"/>
              </a:rPr>
              <a:t> PRODUC</a:t>
            </a:r>
            <a:r>
              <a:rPr spc="-15" dirty="0">
                <a:solidFill>
                  <a:prstClr val="black"/>
                </a:solidFill>
                <a:latin typeface="Tahoma"/>
                <a:cs typeface="Tahoma"/>
              </a:rPr>
              <a:t>T</a:t>
            </a:r>
            <a:r>
              <a:rPr dirty="0">
                <a:solidFill>
                  <a:prstClr val="black"/>
                </a:solidFill>
                <a:latin typeface="Tahoma"/>
                <a:cs typeface="Tahoma"/>
              </a:rPr>
              <a:t>S</a:t>
            </a:r>
            <a:endParaRPr>
              <a:solidFill>
                <a:prstClr val="black"/>
              </a:solidFill>
              <a:latin typeface="Tahoma"/>
              <a:cs typeface="Tahoma"/>
            </a:endParaRPr>
          </a:p>
        </p:txBody>
      </p:sp>
      <p:sp>
        <p:nvSpPr>
          <p:cNvPr id="86" name="object 86"/>
          <p:cNvSpPr txBox="1"/>
          <p:nvPr/>
        </p:nvSpPr>
        <p:spPr>
          <a:xfrm>
            <a:off x="8328659" y="1293813"/>
            <a:ext cx="1050290" cy="264175"/>
          </a:xfrm>
          <a:prstGeom prst="rect">
            <a:avLst/>
          </a:prstGeom>
          <a:solidFill>
            <a:srgbClr val="F9FC00"/>
          </a:solidFill>
        </p:spPr>
        <p:txBody>
          <a:bodyPr vert="horz" wrap="square" lIns="0" tIns="33020" rIns="0" bIns="0" rtlCol="0">
            <a:spAutoFit/>
          </a:bodyPr>
          <a:lstStyle/>
          <a:p>
            <a:pPr marL="86360">
              <a:lnSpc>
                <a:spcPts val="1750"/>
              </a:lnSpc>
              <a:spcBef>
                <a:spcPts val="260"/>
              </a:spcBef>
            </a:pPr>
            <a:r>
              <a:rPr sz="1600" spc="-5" dirty="0">
                <a:solidFill>
                  <a:srgbClr val="000099"/>
                </a:solidFill>
                <a:latin typeface="Times New Roman"/>
                <a:cs typeface="Times New Roman"/>
              </a:rPr>
              <a:t>ENERGY</a:t>
            </a:r>
            <a:endParaRPr sz="1600">
              <a:solidFill>
                <a:prstClr val="black"/>
              </a:solidFill>
              <a:latin typeface="Times New Roman"/>
              <a:cs typeface="Times New Roman"/>
            </a:endParaRPr>
          </a:p>
        </p:txBody>
      </p:sp>
      <p:sp>
        <p:nvSpPr>
          <p:cNvPr id="87" name="object 87"/>
          <p:cNvSpPr txBox="1"/>
          <p:nvPr/>
        </p:nvSpPr>
        <p:spPr>
          <a:xfrm>
            <a:off x="10612247" y="6203392"/>
            <a:ext cx="235585" cy="166071"/>
          </a:xfrm>
          <a:prstGeom prst="rect">
            <a:avLst/>
          </a:prstGeom>
        </p:spPr>
        <p:txBody>
          <a:bodyPr vert="horz" wrap="square" lIns="0" tIns="12065" rIns="0" bIns="0" rtlCol="0">
            <a:spAutoFit/>
          </a:bodyPr>
          <a:lstStyle/>
          <a:p>
            <a:pPr>
              <a:spcBef>
                <a:spcPts val="95"/>
              </a:spcBef>
            </a:pPr>
            <a:r>
              <a:rPr sz="1000" spc="-10" dirty="0">
                <a:solidFill>
                  <a:prstClr val="black"/>
                </a:solidFill>
                <a:latin typeface="Arial MT"/>
                <a:cs typeface="Arial MT"/>
              </a:rPr>
              <a:t>42</a:t>
            </a:r>
            <a:endParaRPr sz="1000">
              <a:solidFill>
                <a:prstClr val="black"/>
              </a:solidFill>
              <a:latin typeface="Arial MT"/>
              <a:cs typeface="Arial MT"/>
            </a:endParaRPr>
          </a:p>
        </p:txBody>
      </p:sp>
    </p:spTree>
    <p:extLst>
      <p:ext uri="{BB962C8B-B14F-4D97-AF65-F5344CB8AC3E}">
        <p14:creationId xmlns:p14="http://schemas.microsoft.com/office/powerpoint/2010/main" val="16745484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8"/>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67</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extLst>
              <p:ext uri="{D42A27DB-BD31-4B8C-83A1-F6EECF244321}">
                <p14:modId xmlns:p14="http://schemas.microsoft.com/office/powerpoint/2010/main" val="1795250798"/>
              </p:ext>
            </p:extLst>
          </p:nvPr>
        </p:nvGraphicFramePr>
        <p:xfrm>
          <a:off x="1549400" y="57150"/>
          <a:ext cx="9085580" cy="914400"/>
        </p:xfrm>
        <a:graphic>
          <a:graphicData uri="http://schemas.openxmlformats.org/drawingml/2006/table">
            <a:tbl>
              <a:tblPr firstRow="1" bandRow="1">
                <a:tableStyleId>{2D5ABB26-0587-4C30-8999-92F81FD0307C}</a:tableStyleId>
              </a:tblPr>
              <a:tblGrid>
                <a:gridCol w="859726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marL="137160">
                        <a:lnSpc>
                          <a:spcPts val="3500"/>
                        </a:lnSpc>
                      </a:pPr>
                      <a:r>
                        <a:rPr sz="4000" spc="-5" dirty="0">
                          <a:solidFill>
                            <a:srgbClr val="FFFF37"/>
                          </a:solidFill>
                          <a:latin typeface="Palatino Linotype"/>
                          <a:cs typeface="Palatino Linotype"/>
                        </a:rPr>
                        <a:t>Less </a:t>
                      </a:r>
                      <a:r>
                        <a:rPr sz="4000" dirty="0">
                          <a:solidFill>
                            <a:srgbClr val="FFFF37"/>
                          </a:solidFill>
                          <a:latin typeface="Palatino Linotype"/>
                          <a:cs typeface="Palatino Linotype"/>
                        </a:rPr>
                        <a:t>sensitive</a:t>
                      </a:r>
                      <a:r>
                        <a:rPr sz="4000" spc="-20" dirty="0">
                          <a:solidFill>
                            <a:srgbClr val="FFFF37"/>
                          </a:solidFill>
                          <a:latin typeface="Palatino Linotype"/>
                          <a:cs typeface="Palatino Linotype"/>
                        </a:rPr>
                        <a:t> </a:t>
                      </a:r>
                      <a:r>
                        <a:rPr sz="4000" dirty="0">
                          <a:solidFill>
                            <a:srgbClr val="FFFF37"/>
                          </a:solidFill>
                          <a:latin typeface="Palatino Linotype"/>
                          <a:cs typeface="Palatino Linotype"/>
                        </a:rPr>
                        <a:t>to</a:t>
                      </a:r>
                      <a:r>
                        <a:rPr sz="4000" spc="-15" dirty="0">
                          <a:solidFill>
                            <a:srgbClr val="FFFF37"/>
                          </a:solidFill>
                          <a:latin typeface="Palatino Linotype"/>
                          <a:cs typeface="Palatino Linotype"/>
                        </a:rPr>
                        <a:t> </a:t>
                      </a:r>
                      <a:r>
                        <a:rPr sz="4000" spc="-5" dirty="0">
                          <a:solidFill>
                            <a:srgbClr val="FFFF37"/>
                          </a:solidFill>
                          <a:latin typeface="Palatino Linotype"/>
                          <a:cs typeface="Palatino Linotype"/>
                        </a:rPr>
                        <a:t>Fuel</a:t>
                      </a:r>
                      <a:r>
                        <a:rPr sz="4000" spc="-20" dirty="0">
                          <a:solidFill>
                            <a:srgbClr val="FFFF37"/>
                          </a:solidFill>
                          <a:latin typeface="Palatino Linotype"/>
                          <a:cs typeface="Palatino Linotype"/>
                        </a:rPr>
                        <a:t> </a:t>
                      </a:r>
                      <a:r>
                        <a:rPr sz="4000" dirty="0">
                          <a:solidFill>
                            <a:srgbClr val="FFFF37"/>
                          </a:solidFill>
                          <a:latin typeface="Palatino Linotype"/>
                          <a:cs typeface="Palatino Linotype"/>
                        </a:rPr>
                        <a:t>Costs</a:t>
                      </a:r>
                      <a:endParaRPr sz="4000" dirty="0">
                        <a:latin typeface="Palatino Linotype"/>
                        <a:cs typeface="Palatino Linotype"/>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19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5" name="object 5"/>
          <p:cNvPicPr/>
          <p:nvPr/>
        </p:nvPicPr>
        <p:blipFill>
          <a:blip r:embed="rId2" cstate="print"/>
          <a:stretch>
            <a:fillRect/>
          </a:stretch>
        </p:blipFill>
        <p:spPr>
          <a:xfrm>
            <a:off x="1385315" y="1344149"/>
            <a:ext cx="9176004" cy="723919"/>
          </a:xfrm>
          <a:prstGeom prst="rect">
            <a:avLst/>
          </a:prstGeom>
        </p:spPr>
      </p:pic>
      <p:sp>
        <p:nvSpPr>
          <p:cNvPr id="6" name="object 6"/>
          <p:cNvSpPr txBox="1"/>
          <p:nvPr/>
        </p:nvSpPr>
        <p:spPr>
          <a:xfrm>
            <a:off x="1446213" y="1254405"/>
            <a:ext cx="9104313" cy="794064"/>
          </a:xfrm>
          <a:prstGeom prst="rect">
            <a:avLst/>
          </a:prstGeom>
        </p:spPr>
        <p:txBody>
          <a:bodyPr vert="horz" wrap="square" lIns="0" tIns="12700" rIns="0" bIns="0" rtlCol="0">
            <a:spAutoFit/>
          </a:bodyPr>
          <a:lstStyle/>
          <a:p>
            <a:pPr marL="127000" marR="5080" indent="-114300">
              <a:lnSpc>
                <a:spcPct val="150000"/>
              </a:lnSpc>
              <a:spcBef>
                <a:spcPts val="100"/>
              </a:spcBef>
            </a:pPr>
            <a:r>
              <a:rPr spc="-5" dirty="0">
                <a:solidFill>
                  <a:prstClr val="black"/>
                </a:solidFill>
                <a:latin typeface="Times New Roman"/>
                <a:cs typeface="Times New Roman"/>
              </a:rPr>
              <a:t>The</a:t>
            </a:r>
            <a:r>
              <a:rPr spc="10" dirty="0">
                <a:solidFill>
                  <a:prstClr val="black"/>
                </a:solidFill>
                <a:latin typeface="Times New Roman"/>
                <a:cs typeface="Times New Roman"/>
              </a:rPr>
              <a:t> </a:t>
            </a:r>
            <a:r>
              <a:rPr spc="-5" dirty="0">
                <a:solidFill>
                  <a:prstClr val="black"/>
                </a:solidFill>
                <a:latin typeface="Times New Roman"/>
                <a:cs typeface="Times New Roman"/>
              </a:rPr>
              <a:t>capital</a:t>
            </a:r>
            <a:r>
              <a:rPr spc="30" dirty="0">
                <a:solidFill>
                  <a:prstClr val="black"/>
                </a:solidFill>
                <a:latin typeface="Times New Roman"/>
                <a:cs typeface="Times New Roman"/>
              </a:rPr>
              <a:t> </a:t>
            </a:r>
            <a:r>
              <a:rPr spc="-5" dirty="0">
                <a:solidFill>
                  <a:prstClr val="black"/>
                </a:solidFill>
                <a:latin typeface="Times New Roman"/>
                <a:cs typeface="Times New Roman"/>
              </a:rPr>
              <a:t>costs</a:t>
            </a:r>
            <a:r>
              <a:rPr spc="20" dirty="0">
                <a:solidFill>
                  <a:prstClr val="black"/>
                </a:solidFill>
                <a:latin typeface="Times New Roman"/>
                <a:cs typeface="Times New Roman"/>
              </a:rPr>
              <a:t> </a:t>
            </a:r>
            <a:r>
              <a:rPr spc="-5" dirty="0">
                <a:solidFill>
                  <a:prstClr val="black"/>
                </a:solidFill>
                <a:latin typeface="Times New Roman"/>
                <a:cs typeface="Times New Roman"/>
              </a:rPr>
              <a:t>of</a:t>
            </a:r>
            <a:r>
              <a:rPr spc="10" dirty="0">
                <a:solidFill>
                  <a:prstClr val="black"/>
                </a:solidFill>
                <a:latin typeface="Times New Roman"/>
                <a:cs typeface="Times New Roman"/>
              </a:rPr>
              <a:t> </a:t>
            </a:r>
            <a:r>
              <a:rPr spc="-5" dirty="0">
                <a:solidFill>
                  <a:prstClr val="black"/>
                </a:solidFill>
                <a:latin typeface="Times New Roman"/>
                <a:cs typeface="Times New Roman"/>
              </a:rPr>
              <a:t>nuclear</a:t>
            </a:r>
            <a:r>
              <a:rPr spc="20" dirty="0">
                <a:solidFill>
                  <a:prstClr val="black"/>
                </a:solidFill>
                <a:latin typeface="Times New Roman"/>
                <a:cs typeface="Times New Roman"/>
              </a:rPr>
              <a:t> </a:t>
            </a:r>
            <a:r>
              <a:rPr spc="-5" dirty="0">
                <a:solidFill>
                  <a:prstClr val="black"/>
                </a:solidFill>
                <a:latin typeface="Times New Roman"/>
                <a:cs typeface="Times New Roman"/>
              </a:rPr>
              <a:t>power</a:t>
            </a:r>
            <a:r>
              <a:rPr spc="5" dirty="0">
                <a:solidFill>
                  <a:prstClr val="black"/>
                </a:solidFill>
                <a:latin typeface="Times New Roman"/>
                <a:cs typeface="Times New Roman"/>
              </a:rPr>
              <a:t> </a:t>
            </a:r>
            <a:r>
              <a:rPr spc="-5" dirty="0">
                <a:solidFill>
                  <a:prstClr val="black"/>
                </a:solidFill>
                <a:latin typeface="Times New Roman"/>
                <a:cs typeface="Times New Roman"/>
              </a:rPr>
              <a:t>are</a:t>
            </a:r>
            <a:r>
              <a:rPr spc="25" dirty="0">
                <a:solidFill>
                  <a:prstClr val="black"/>
                </a:solidFill>
                <a:latin typeface="Times New Roman"/>
                <a:cs typeface="Times New Roman"/>
              </a:rPr>
              <a:t> </a:t>
            </a:r>
            <a:r>
              <a:rPr spc="-5" dirty="0">
                <a:solidFill>
                  <a:prstClr val="black"/>
                </a:solidFill>
                <a:latin typeface="Times New Roman"/>
                <a:cs typeface="Times New Roman"/>
              </a:rPr>
              <a:t>higher</a:t>
            </a:r>
            <a:r>
              <a:rPr spc="10" dirty="0">
                <a:solidFill>
                  <a:prstClr val="black"/>
                </a:solidFill>
                <a:latin typeface="Times New Roman"/>
                <a:cs typeface="Times New Roman"/>
              </a:rPr>
              <a:t> </a:t>
            </a:r>
            <a:r>
              <a:rPr spc="-5" dirty="0">
                <a:solidFill>
                  <a:prstClr val="black"/>
                </a:solidFill>
                <a:latin typeface="Times New Roman"/>
                <a:cs typeface="Times New Roman"/>
              </a:rPr>
              <a:t>(about</a:t>
            </a:r>
            <a:r>
              <a:rPr spc="15" dirty="0">
                <a:solidFill>
                  <a:prstClr val="black"/>
                </a:solidFill>
                <a:latin typeface="Times New Roman"/>
                <a:cs typeface="Times New Roman"/>
              </a:rPr>
              <a:t> </a:t>
            </a:r>
            <a:r>
              <a:rPr spc="-5" dirty="0">
                <a:solidFill>
                  <a:prstClr val="black"/>
                </a:solidFill>
                <a:latin typeface="Times New Roman"/>
                <a:cs typeface="Times New Roman"/>
              </a:rPr>
              <a:t>30%)</a:t>
            </a:r>
            <a:r>
              <a:rPr spc="15" dirty="0">
                <a:solidFill>
                  <a:prstClr val="black"/>
                </a:solidFill>
                <a:latin typeface="Times New Roman"/>
                <a:cs typeface="Times New Roman"/>
              </a:rPr>
              <a:t> </a:t>
            </a:r>
            <a:r>
              <a:rPr spc="-5" dirty="0">
                <a:solidFill>
                  <a:prstClr val="black"/>
                </a:solidFill>
                <a:latin typeface="Times New Roman"/>
                <a:cs typeface="Times New Roman"/>
              </a:rPr>
              <a:t>than</a:t>
            </a:r>
            <a:r>
              <a:rPr spc="10" dirty="0">
                <a:solidFill>
                  <a:prstClr val="black"/>
                </a:solidFill>
                <a:latin typeface="Times New Roman"/>
                <a:cs typeface="Times New Roman"/>
              </a:rPr>
              <a:t> </a:t>
            </a:r>
            <a:r>
              <a:rPr spc="-5" dirty="0">
                <a:solidFill>
                  <a:prstClr val="black"/>
                </a:solidFill>
                <a:latin typeface="Times New Roman"/>
                <a:cs typeface="Times New Roman"/>
              </a:rPr>
              <a:t>that</a:t>
            </a:r>
            <a:r>
              <a:rPr spc="30" dirty="0">
                <a:solidFill>
                  <a:prstClr val="black"/>
                </a:solidFill>
                <a:latin typeface="Times New Roman"/>
                <a:cs typeface="Times New Roman"/>
              </a:rPr>
              <a:t> </a:t>
            </a:r>
            <a:r>
              <a:rPr spc="-5" dirty="0">
                <a:solidFill>
                  <a:prstClr val="black"/>
                </a:solidFill>
                <a:latin typeface="Times New Roman"/>
                <a:cs typeface="Times New Roman"/>
              </a:rPr>
              <a:t>of</a:t>
            </a:r>
            <a:r>
              <a:rPr dirty="0">
                <a:solidFill>
                  <a:prstClr val="black"/>
                </a:solidFill>
                <a:latin typeface="Times New Roman"/>
                <a:cs typeface="Times New Roman"/>
              </a:rPr>
              <a:t> </a:t>
            </a:r>
            <a:r>
              <a:rPr spc="-5" dirty="0">
                <a:solidFill>
                  <a:prstClr val="black"/>
                </a:solidFill>
                <a:latin typeface="Times New Roman"/>
                <a:cs typeface="Times New Roman"/>
              </a:rPr>
              <a:t>coal</a:t>
            </a:r>
            <a:r>
              <a:rPr spc="25" dirty="0">
                <a:solidFill>
                  <a:prstClr val="black"/>
                </a:solidFill>
                <a:latin typeface="Times New Roman"/>
                <a:cs typeface="Times New Roman"/>
              </a:rPr>
              <a:t> </a:t>
            </a:r>
            <a:r>
              <a:rPr spc="-5" dirty="0">
                <a:solidFill>
                  <a:prstClr val="black"/>
                </a:solidFill>
                <a:latin typeface="Times New Roman"/>
                <a:cs typeface="Times New Roman"/>
              </a:rPr>
              <a:t>based</a:t>
            </a:r>
            <a:r>
              <a:rPr spc="15" dirty="0">
                <a:solidFill>
                  <a:prstClr val="black"/>
                </a:solidFill>
                <a:latin typeface="Times New Roman"/>
                <a:cs typeface="Times New Roman"/>
              </a:rPr>
              <a:t> </a:t>
            </a:r>
            <a:r>
              <a:rPr spc="-20" dirty="0">
                <a:solidFill>
                  <a:prstClr val="black"/>
                </a:solidFill>
                <a:latin typeface="Times New Roman"/>
                <a:cs typeface="Times New Roman"/>
              </a:rPr>
              <a:t>power. </a:t>
            </a:r>
            <a:r>
              <a:rPr spc="-385" dirty="0">
                <a:solidFill>
                  <a:prstClr val="black"/>
                </a:solidFill>
                <a:latin typeface="Times New Roman"/>
                <a:cs typeface="Times New Roman"/>
              </a:rPr>
              <a:t> </a:t>
            </a:r>
            <a:r>
              <a:rPr spc="-5" dirty="0">
                <a:solidFill>
                  <a:prstClr val="black"/>
                </a:solidFill>
                <a:latin typeface="Times New Roman"/>
                <a:cs typeface="Times New Roman"/>
              </a:rPr>
              <a:t>Fuel</a:t>
            </a:r>
            <a:r>
              <a:rPr spc="15" dirty="0">
                <a:solidFill>
                  <a:prstClr val="black"/>
                </a:solidFill>
                <a:latin typeface="Times New Roman"/>
                <a:cs typeface="Times New Roman"/>
              </a:rPr>
              <a:t> </a:t>
            </a:r>
            <a:r>
              <a:rPr spc="-5" dirty="0">
                <a:solidFill>
                  <a:prstClr val="black"/>
                </a:solidFill>
                <a:latin typeface="Times New Roman"/>
                <a:cs typeface="Times New Roman"/>
              </a:rPr>
              <a:t>costs</a:t>
            </a:r>
            <a:r>
              <a:rPr spc="20" dirty="0">
                <a:solidFill>
                  <a:prstClr val="black"/>
                </a:solidFill>
                <a:latin typeface="Times New Roman"/>
                <a:cs typeface="Times New Roman"/>
              </a:rPr>
              <a:t> </a:t>
            </a:r>
            <a:r>
              <a:rPr spc="-5" dirty="0">
                <a:solidFill>
                  <a:prstClr val="black"/>
                </a:solidFill>
                <a:latin typeface="Times New Roman"/>
                <a:cs typeface="Times New Roman"/>
              </a:rPr>
              <a:t>are</a:t>
            </a:r>
            <a:r>
              <a:rPr spc="20" dirty="0">
                <a:solidFill>
                  <a:prstClr val="black"/>
                </a:solidFill>
                <a:latin typeface="Times New Roman"/>
                <a:cs typeface="Times New Roman"/>
              </a:rPr>
              <a:t> </a:t>
            </a:r>
            <a:r>
              <a:rPr spc="-5" dirty="0">
                <a:solidFill>
                  <a:prstClr val="black"/>
                </a:solidFill>
                <a:latin typeface="Times New Roman"/>
                <a:cs typeface="Times New Roman"/>
              </a:rPr>
              <a:t>lower</a:t>
            </a:r>
            <a:r>
              <a:rPr spc="5" dirty="0">
                <a:solidFill>
                  <a:prstClr val="black"/>
                </a:solidFill>
                <a:latin typeface="Times New Roman"/>
                <a:cs typeface="Times New Roman"/>
              </a:rPr>
              <a:t> </a:t>
            </a:r>
            <a:r>
              <a:rPr spc="-5" dirty="0">
                <a:solidFill>
                  <a:prstClr val="black"/>
                </a:solidFill>
                <a:latin typeface="Times New Roman"/>
                <a:cs typeface="Times New Roman"/>
              </a:rPr>
              <a:t>and</a:t>
            </a:r>
            <a:r>
              <a:rPr spc="10" dirty="0">
                <a:solidFill>
                  <a:prstClr val="black"/>
                </a:solidFill>
                <a:latin typeface="Times New Roman"/>
                <a:cs typeface="Times New Roman"/>
              </a:rPr>
              <a:t> </a:t>
            </a:r>
            <a:r>
              <a:rPr spc="-5" dirty="0">
                <a:solidFill>
                  <a:prstClr val="black"/>
                </a:solidFill>
                <a:latin typeface="Times New Roman"/>
                <a:cs typeface="Times New Roman"/>
              </a:rPr>
              <a:t>thus</a:t>
            </a:r>
            <a:r>
              <a:rPr spc="20" dirty="0">
                <a:solidFill>
                  <a:prstClr val="black"/>
                </a:solidFill>
                <a:latin typeface="Times New Roman"/>
                <a:cs typeface="Times New Roman"/>
              </a:rPr>
              <a:t> </a:t>
            </a:r>
            <a:r>
              <a:rPr spc="-5" dirty="0">
                <a:solidFill>
                  <a:prstClr val="black"/>
                </a:solidFill>
                <a:latin typeface="Times New Roman"/>
                <a:cs typeface="Times New Roman"/>
              </a:rPr>
              <a:t>nuclear</a:t>
            </a:r>
            <a:r>
              <a:rPr spc="20" dirty="0">
                <a:solidFill>
                  <a:prstClr val="black"/>
                </a:solidFill>
                <a:latin typeface="Times New Roman"/>
                <a:cs typeface="Times New Roman"/>
              </a:rPr>
              <a:t> </a:t>
            </a:r>
            <a:r>
              <a:rPr spc="-5" dirty="0">
                <a:solidFill>
                  <a:prstClr val="black"/>
                </a:solidFill>
                <a:latin typeface="Times New Roman"/>
                <a:cs typeface="Times New Roman"/>
              </a:rPr>
              <a:t>power</a:t>
            </a:r>
            <a:r>
              <a:rPr dirty="0">
                <a:solidFill>
                  <a:prstClr val="black"/>
                </a:solidFill>
                <a:latin typeface="Times New Roman"/>
                <a:cs typeface="Times New Roman"/>
              </a:rPr>
              <a:t> </a:t>
            </a:r>
            <a:r>
              <a:rPr spc="-5" dirty="0">
                <a:solidFill>
                  <a:prstClr val="black"/>
                </a:solidFill>
                <a:latin typeface="Times New Roman"/>
                <a:cs typeface="Times New Roman"/>
              </a:rPr>
              <a:t>is</a:t>
            </a:r>
            <a:r>
              <a:rPr spc="20" dirty="0">
                <a:solidFill>
                  <a:prstClr val="black"/>
                </a:solidFill>
                <a:latin typeface="Times New Roman"/>
                <a:cs typeface="Times New Roman"/>
              </a:rPr>
              <a:t> </a:t>
            </a:r>
            <a:r>
              <a:rPr spc="-5" dirty="0">
                <a:solidFill>
                  <a:prstClr val="black"/>
                </a:solidFill>
                <a:latin typeface="Times New Roman"/>
                <a:cs typeface="Times New Roman"/>
              </a:rPr>
              <a:t>less</a:t>
            </a:r>
            <a:r>
              <a:rPr spc="30" dirty="0">
                <a:solidFill>
                  <a:prstClr val="black"/>
                </a:solidFill>
                <a:latin typeface="Times New Roman"/>
                <a:cs typeface="Times New Roman"/>
              </a:rPr>
              <a:t> </a:t>
            </a:r>
            <a:r>
              <a:rPr spc="-5" dirty="0">
                <a:solidFill>
                  <a:prstClr val="black"/>
                </a:solidFill>
                <a:latin typeface="Times New Roman"/>
                <a:cs typeface="Times New Roman"/>
              </a:rPr>
              <a:t>sensitive</a:t>
            </a:r>
            <a:r>
              <a:rPr spc="30" dirty="0">
                <a:solidFill>
                  <a:prstClr val="black"/>
                </a:solidFill>
                <a:latin typeface="Times New Roman"/>
                <a:cs typeface="Times New Roman"/>
              </a:rPr>
              <a:t> </a:t>
            </a:r>
            <a:r>
              <a:rPr spc="-5" dirty="0">
                <a:solidFill>
                  <a:prstClr val="black"/>
                </a:solidFill>
                <a:latin typeface="Times New Roman"/>
                <a:cs typeface="Times New Roman"/>
              </a:rPr>
              <a:t>to</a:t>
            </a:r>
            <a:r>
              <a:rPr spc="10" dirty="0">
                <a:solidFill>
                  <a:prstClr val="black"/>
                </a:solidFill>
                <a:latin typeface="Times New Roman"/>
                <a:cs typeface="Times New Roman"/>
              </a:rPr>
              <a:t> </a:t>
            </a:r>
            <a:r>
              <a:rPr spc="-5" dirty="0">
                <a:solidFill>
                  <a:prstClr val="black"/>
                </a:solidFill>
                <a:latin typeface="Times New Roman"/>
                <a:cs typeface="Times New Roman"/>
              </a:rPr>
              <a:t>fuel</a:t>
            </a:r>
            <a:r>
              <a:rPr spc="15" dirty="0">
                <a:solidFill>
                  <a:prstClr val="black"/>
                </a:solidFill>
                <a:latin typeface="Times New Roman"/>
                <a:cs typeface="Times New Roman"/>
              </a:rPr>
              <a:t> </a:t>
            </a:r>
            <a:r>
              <a:rPr spc="-5" dirty="0">
                <a:solidFill>
                  <a:prstClr val="black"/>
                </a:solidFill>
                <a:latin typeface="Times New Roman"/>
                <a:cs typeface="Times New Roman"/>
              </a:rPr>
              <a:t>price</a:t>
            </a:r>
            <a:r>
              <a:rPr spc="20" dirty="0">
                <a:solidFill>
                  <a:prstClr val="black"/>
                </a:solidFill>
                <a:latin typeface="Times New Roman"/>
                <a:cs typeface="Times New Roman"/>
              </a:rPr>
              <a:t> </a:t>
            </a:r>
            <a:r>
              <a:rPr spc="-5" dirty="0">
                <a:solidFill>
                  <a:prstClr val="black"/>
                </a:solidFill>
                <a:latin typeface="Times New Roman"/>
                <a:cs typeface="Times New Roman"/>
              </a:rPr>
              <a:t>fluctuations.</a:t>
            </a:r>
            <a:endParaRPr dirty="0">
              <a:solidFill>
                <a:prstClr val="black"/>
              </a:solidFill>
              <a:latin typeface="Times New Roman"/>
              <a:cs typeface="Times New Roman"/>
            </a:endParaRPr>
          </a:p>
        </p:txBody>
      </p:sp>
      <p:pic>
        <p:nvPicPr>
          <p:cNvPr id="7" name="object 7"/>
          <p:cNvPicPr/>
          <p:nvPr/>
        </p:nvPicPr>
        <p:blipFill>
          <a:blip r:embed="rId3" cstate="print"/>
          <a:stretch>
            <a:fillRect/>
          </a:stretch>
        </p:blipFill>
        <p:spPr>
          <a:xfrm>
            <a:off x="1635761" y="2534609"/>
            <a:ext cx="8419466" cy="3526467"/>
          </a:xfrm>
          <a:prstGeom prst="rect">
            <a:avLst/>
          </a:prstGeom>
        </p:spPr>
      </p:pic>
    </p:spTree>
    <p:extLst>
      <p:ext uri="{BB962C8B-B14F-4D97-AF65-F5344CB8AC3E}">
        <p14:creationId xmlns:p14="http://schemas.microsoft.com/office/powerpoint/2010/main" val="3170462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9"/>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68</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2" name="object 2"/>
          <p:cNvSpPr/>
          <p:nvPr/>
        </p:nvSpPr>
        <p:spPr>
          <a:xfrm>
            <a:off x="1595437" y="1054100"/>
            <a:ext cx="8995410" cy="5080"/>
          </a:xfrm>
          <a:custGeom>
            <a:avLst/>
            <a:gdLst/>
            <a:ahLst/>
            <a:cxnLst/>
            <a:rect l="l" t="t" r="r" b="b"/>
            <a:pathLst>
              <a:path w="8995410" h="5080">
                <a:moveTo>
                  <a:pt x="8994838" y="0"/>
                </a:moveTo>
                <a:lnTo>
                  <a:pt x="0" y="4825"/>
                </a:lnTo>
              </a:path>
            </a:pathLst>
          </a:custGeom>
          <a:ln w="19050">
            <a:solidFill>
              <a:srgbClr val="000000"/>
            </a:solidFill>
          </a:ln>
        </p:spPr>
        <p:txBody>
          <a:bodyPr wrap="square" lIns="0" tIns="0" rIns="0" bIns="0" rtlCol="0"/>
          <a:lstStyle/>
          <a:p>
            <a:endParaRPr>
              <a:solidFill>
                <a:prstClr val="black"/>
              </a:solidFill>
            </a:endParaRPr>
          </a:p>
        </p:txBody>
      </p:sp>
      <p:graphicFrame>
        <p:nvGraphicFramePr>
          <p:cNvPr id="3" name="object 3"/>
          <p:cNvGraphicFramePr>
            <a:graphicFrameLocks noGrp="1"/>
          </p:cNvGraphicFramePr>
          <p:nvPr>
            <p:extLst>
              <p:ext uri="{D42A27DB-BD31-4B8C-83A1-F6EECF244321}">
                <p14:modId xmlns:p14="http://schemas.microsoft.com/office/powerpoint/2010/main" val="2891654017"/>
              </p:ext>
            </p:extLst>
          </p:nvPr>
        </p:nvGraphicFramePr>
        <p:xfrm>
          <a:off x="83976" y="57150"/>
          <a:ext cx="10551004" cy="914400"/>
        </p:xfrm>
        <a:graphic>
          <a:graphicData uri="http://schemas.openxmlformats.org/drawingml/2006/table">
            <a:tbl>
              <a:tblPr firstRow="1" bandRow="1">
                <a:tableStyleId>{2D5ABB26-0587-4C30-8999-92F81FD0307C}</a:tableStyleId>
              </a:tblPr>
              <a:tblGrid>
                <a:gridCol w="10062689">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marL="137160">
                        <a:lnSpc>
                          <a:spcPts val="3500"/>
                        </a:lnSpc>
                      </a:pPr>
                      <a:r>
                        <a:rPr lang="en-US" sz="4000" spc="-5" dirty="0" smtClean="0">
                          <a:solidFill>
                            <a:srgbClr val="FFFF37"/>
                          </a:solidFill>
                          <a:latin typeface="Palatino Linotype"/>
                          <a:cs typeface="Palatino Linotype"/>
                        </a:rPr>
                        <a:t>           </a:t>
                      </a:r>
                      <a:r>
                        <a:rPr sz="4000" spc="-5" dirty="0" smtClean="0">
                          <a:solidFill>
                            <a:srgbClr val="FFFF37"/>
                          </a:solidFill>
                          <a:latin typeface="Palatino Linotype"/>
                          <a:cs typeface="Palatino Linotype"/>
                        </a:rPr>
                        <a:t>Opposition </a:t>
                      </a:r>
                      <a:r>
                        <a:rPr sz="4000" spc="-5" dirty="0">
                          <a:solidFill>
                            <a:srgbClr val="FFFF37"/>
                          </a:solidFill>
                          <a:latin typeface="Palatino Linotype"/>
                          <a:cs typeface="Palatino Linotype"/>
                        </a:rPr>
                        <a:t>to</a:t>
                      </a:r>
                      <a:r>
                        <a:rPr sz="4000" spc="-10" dirty="0">
                          <a:solidFill>
                            <a:srgbClr val="FFFF37"/>
                          </a:solidFill>
                          <a:latin typeface="Palatino Linotype"/>
                          <a:cs typeface="Palatino Linotype"/>
                        </a:rPr>
                        <a:t> </a:t>
                      </a:r>
                      <a:r>
                        <a:rPr sz="4000" spc="-5" dirty="0">
                          <a:solidFill>
                            <a:srgbClr val="FFFF37"/>
                          </a:solidFill>
                          <a:latin typeface="Palatino Linotype"/>
                          <a:cs typeface="Palatino Linotype"/>
                        </a:rPr>
                        <a:t>Nuclear</a:t>
                      </a:r>
                      <a:r>
                        <a:rPr sz="4000" spc="-30" dirty="0">
                          <a:solidFill>
                            <a:srgbClr val="FFFF37"/>
                          </a:solidFill>
                          <a:latin typeface="Palatino Linotype"/>
                          <a:cs typeface="Palatino Linotype"/>
                        </a:rPr>
                        <a:t> </a:t>
                      </a:r>
                      <a:r>
                        <a:rPr sz="4000" dirty="0">
                          <a:solidFill>
                            <a:srgbClr val="FFFF37"/>
                          </a:solidFill>
                          <a:latin typeface="Palatino Linotype"/>
                          <a:cs typeface="Palatino Linotype"/>
                        </a:rPr>
                        <a:t>Power</a:t>
                      </a:r>
                      <a:endParaRPr sz="4000" dirty="0">
                        <a:latin typeface="Palatino Linotype"/>
                        <a:cs typeface="Palatino Linotype"/>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a:lnSpc>
                          <a:spcPct val="100000"/>
                        </a:lnSpc>
                      </a:pPr>
                      <a:endParaRPr sz="28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8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4" name="object 4"/>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6" name="object 6"/>
          <p:cNvPicPr/>
          <p:nvPr/>
        </p:nvPicPr>
        <p:blipFill>
          <a:blip r:embed="rId2" cstate="print"/>
          <a:stretch>
            <a:fillRect/>
          </a:stretch>
        </p:blipFill>
        <p:spPr>
          <a:xfrm>
            <a:off x="1555751" y="1143001"/>
            <a:ext cx="8004175" cy="523875"/>
          </a:xfrm>
          <a:prstGeom prst="rect">
            <a:avLst/>
          </a:prstGeom>
        </p:spPr>
      </p:pic>
      <p:sp>
        <p:nvSpPr>
          <p:cNvPr id="7" name="object 7"/>
          <p:cNvSpPr txBox="1">
            <a:spLocks noGrp="1"/>
          </p:cNvSpPr>
          <p:nvPr>
            <p:ph type="title"/>
          </p:nvPr>
        </p:nvSpPr>
        <p:spPr>
          <a:xfrm>
            <a:off x="1555751" y="1143000"/>
            <a:ext cx="8004175" cy="464230"/>
          </a:xfrm>
          <a:prstGeom prst="rect">
            <a:avLst/>
          </a:prstGeom>
          <a:ln w="9525">
            <a:solidFill>
              <a:srgbClr val="990000"/>
            </a:solidFill>
          </a:ln>
        </p:spPr>
        <p:txBody>
          <a:bodyPr vert="horz" wrap="square" lIns="0" tIns="33020" rIns="0" bIns="0" rtlCol="0">
            <a:spAutoFit/>
          </a:bodyPr>
          <a:lstStyle/>
          <a:p>
            <a:pPr marL="90805">
              <a:spcBef>
                <a:spcPts val="260"/>
              </a:spcBef>
            </a:pPr>
            <a:r>
              <a:rPr sz="2800" b="0" spc="-10" dirty="0">
                <a:solidFill>
                  <a:srgbClr val="000000"/>
                </a:solidFill>
                <a:latin typeface="Times New Roman"/>
                <a:cs typeface="Times New Roman"/>
              </a:rPr>
              <a:t>Safety—</a:t>
            </a:r>
            <a:r>
              <a:rPr sz="2800" spc="-10" dirty="0">
                <a:solidFill>
                  <a:srgbClr val="000000"/>
                </a:solidFill>
                <a:latin typeface="Times New Roman"/>
                <a:cs typeface="Times New Roman"/>
              </a:rPr>
              <a:t>Three</a:t>
            </a:r>
            <a:r>
              <a:rPr sz="2800" spc="-15" dirty="0">
                <a:solidFill>
                  <a:srgbClr val="000000"/>
                </a:solidFill>
                <a:latin typeface="Times New Roman"/>
                <a:cs typeface="Times New Roman"/>
              </a:rPr>
              <a:t> </a:t>
            </a:r>
            <a:r>
              <a:rPr sz="2800" spc="-5" dirty="0">
                <a:solidFill>
                  <a:srgbClr val="000000"/>
                </a:solidFill>
                <a:latin typeface="Times New Roman"/>
                <a:cs typeface="Times New Roman"/>
              </a:rPr>
              <a:t>Mile</a:t>
            </a:r>
            <a:r>
              <a:rPr sz="2800" spc="-10" dirty="0">
                <a:solidFill>
                  <a:srgbClr val="000000"/>
                </a:solidFill>
                <a:latin typeface="Times New Roman"/>
                <a:cs typeface="Times New Roman"/>
              </a:rPr>
              <a:t> </a:t>
            </a:r>
            <a:r>
              <a:rPr sz="2800" dirty="0">
                <a:solidFill>
                  <a:srgbClr val="000000"/>
                </a:solidFill>
                <a:latin typeface="Times New Roman"/>
                <a:cs typeface="Times New Roman"/>
              </a:rPr>
              <a:t>Island,</a:t>
            </a:r>
            <a:r>
              <a:rPr sz="2800" spc="-20" dirty="0">
                <a:solidFill>
                  <a:srgbClr val="000000"/>
                </a:solidFill>
                <a:latin typeface="Times New Roman"/>
                <a:cs typeface="Times New Roman"/>
              </a:rPr>
              <a:t> </a:t>
            </a:r>
            <a:r>
              <a:rPr sz="2800" spc="-5" dirty="0">
                <a:solidFill>
                  <a:srgbClr val="000000"/>
                </a:solidFill>
                <a:latin typeface="Times New Roman"/>
                <a:cs typeface="Times New Roman"/>
              </a:rPr>
              <a:t>Chernobyl</a:t>
            </a:r>
            <a:endParaRPr sz="2800">
              <a:latin typeface="Times New Roman"/>
              <a:cs typeface="Times New Roman"/>
            </a:endParaRPr>
          </a:p>
        </p:txBody>
      </p:sp>
      <p:pic>
        <p:nvPicPr>
          <p:cNvPr id="8" name="object 8"/>
          <p:cNvPicPr/>
          <p:nvPr/>
        </p:nvPicPr>
        <p:blipFill>
          <a:blip r:embed="rId3" cstate="print"/>
          <a:stretch>
            <a:fillRect/>
          </a:stretch>
        </p:blipFill>
        <p:spPr>
          <a:xfrm>
            <a:off x="1555751" y="1752601"/>
            <a:ext cx="8251825" cy="523875"/>
          </a:xfrm>
          <a:prstGeom prst="rect">
            <a:avLst/>
          </a:prstGeom>
        </p:spPr>
      </p:pic>
      <p:sp>
        <p:nvSpPr>
          <p:cNvPr id="9" name="object 9"/>
          <p:cNvSpPr txBox="1"/>
          <p:nvPr/>
        </p:nvSpPr>
        <p:spPr>
          <a:xfrm>
            <a:off x="1555751" y="1752601"/>
            <a:ext cx="8251825" cy="464871"/>
          </a:xfrm>
          <a:prstGeom prst="rect">
            <a:avLst/>
          </a:prstGeom>
          <a:ln w="9525">
            <a:solidFill>
              <a:srgbClr val="990000"/>
            </a:solidFill>
          </a:ln>
        </p:spPr>
        <p:txBody>
          <a:bodyPr vert="horz" wrap="square" lIns="0" tIns="33655" rIns="0" bIns="0" rtlCol="0">
            <a:spAutoFit/>
          </a:bodyPr>
          <a:lstStyle/>
          <a:p>
            <a:pPr marL="90805">
              <a:spcBef>
                <a:spcPts val="265"/>
              </a:spcBef>
            </a:pPr>
            <a:r>
              <a:rPr sz="2800" spc="-15" dirty="0">
                <a:solidFill>
                  <a:prstClr val="black"/>
                </a:solidFill>
                <a:latin typeface="Times New Roman"/>
                <a:cs typeface="Times New Roman"/>
              </a:rPr>
              <a:t>Terrorism—nuclear</a:t>
            </a:r>
            <a:r>
              <a:rPr sz="2800" spc="-10" dirty="0">
                <a:solidFill>
                  <a:prstClr val="black"/>
                </a:solidFill>
                <a:latin typeface="Times New Roman"/>
                <a:cs typeface="Times New Roman"/>
              </a:rPr>
              <a:t> </a:t>
            </a:r>
            <a:r>
              <a:rPr sz="2800" dirty="0">
                <a:solidFill>
                  <a:prstClr val="black"/>
                </a:solidFill>
                <a:latin typeface="Times New Roman"/>
                <a:cs typeface="Times New Roman"/>
              </a:rPr>
              <a:t>technology</a:t>
            </a:r>
            <a:r>
              <a:rPr sz="2800" spc="-35" dirty="0">
                <a:solidFill>
                  <a:prstClr val="black"/>
                </a:solidFill>
                <a:latin typeface="Times New Roman"/>
                <a:cs typeface="Times New Roman"/>
              </a:rPr>
              <a:t> </a:t>
            </a:r>
            <a:r>
              <a:rPr sz="2800" spc="-5" dirty="0">
                <a:solidFill>
                  <a:prstClr val="black"/>
                </a:solidFill>
                <a:latin typeface="Times New Roman"/>
                <a:cs typeface="Times New Roman"/>
              </a:rPr>
              <a:t>in</a:t>
            </a:r>
            <a:r>
              <a:rPr sz="2800" spc="-15" dirty="0">
                <a:solidFill>
                  <a:prstClr val="black"/>
                </a:solidFill>
                <a:latin typeface="Times New Roman"/>
                <a:cs typeface="Times New Roman"/>
              </a:rPr>
              <a:t> </a:t>
            </a:r>
            <a:r>
              <a:rPr sz="2800" spc="-5" dirty="0">
                <a:solidFill>
                  <a:prstClr val="black"/>
                </a:solidFill>
                <a:latin typeface="Times New Roman"/>
                <a:cs typeface="Times New Roman"/>
              </a:rPr>
              <a:t>the</a:t>
            </a:r>
            <a:r>
              <a:rPr sz="2800" spc="-10" dirty="0">
                <a:solidFill>
                  <a:prstClr val="black"/>
                </a:solidFill>
                <a:latin typeface="Times New Roman"/>
                <a:cs typeface="Times New Roman"/>
              </a:rPr>
              <a:t> </a:t>
            </a:r>
            <a:r>
              <a:rPr sz="2800" dirty="0">
                <a:solidFill>
                  <a:prstClr val="black"/>
                </a:solidFill>
                <a:latin typeface="Times New Roman"/>
                <a:cs typeface="Times New Roman"/>
              </a:rPr>
              <a:t>wrong</a:t>
            </a:r>
            <a:r>
              <a:rPr sz="2800" spc="-15" dirty="0">
                <a:solidFill>
                  <a:prstClr val="black"/>
                </a:solidFill>
                <a:latin typeface="Times New Roman"/>
                <a:cs typeface="Times New Roman"/>
              </a:rPr>
              <a:t> </a:t>
            </a:r>
            <a:r>
              <a:rPr sz="2800" dirty="0">
                <a:solidFill>
                  <a:prstClr val="black"/>
                </a:solidFill>
                <a:latin typeface="Times New Roman"/>
                <a:cs typeface="Times New Roman"/>
              </a:rPr>
              <a:t>hands</a:t>
            </a:r>
            <a:endParaRPr sz="2800">
              <a:solidFill>
                <a:prstClr val="black"/>
              </a:solidFill>
              <a:latin typeface="Times New Roman"/>
              <a:cs typeface="Times New Roman"/>
            </a:endParaRPr>
          </a:p>
        </p:txBody>
      </p:sp>
      <p:pic>
        <p:nvPicPr>
          <p:cNvPr id="10" name="object 10"/>
          <p:cNvPicPr/>
          <p:nvPr/>
        </p:nvPicPr>
        <p:blipFill>
          <a:blip r:embed="rId4" cstate="print"/>
          <a:stretch>
            <a:fillRect/>
          </a:stretch>
        </p:blipFill>
        <p:spPr>
          <a:xfrm>
            <a:off x="1555750" y="2362201"/>
            <a:ext cx="6767576" cy="523875"/>
          </a:xfrm>
          <a:prstGeom prst="rect">
            <a:avLst/>
          </a:prstGeom>
        </p:spPr>
      </p:pic>
      <p:sp>
        <p:nvSpPr>
          <p:cNvPr id="11" name="object 11"/>
          <p:cNvSpPr txBox="1"/>
          <p:nvPr/>
        </p:nvSpPr>
        <p:spPr>
          <a:xfrm>
            <a:off x="1555750" y="2362201"/>
            <a:ext cx="6767830" cy="464871"/>
          </a:xfrm>
          <a:prstGeom prst="rect">
            <a:avLst/>
          </a:prstGeom>
          <a:ln w="9525">
            <a:solidFill>
              <a:srgbClr val="990000"/>
            </a:solidFill>
          </a:ln>
        </p:spPr>
        <p:txBody>
          <a:bodyPr vert="horz" wrap="square" lIns="0" tIns="33655" rIns="0" bIns="0" rtlCol="0">
            <a:spAutoFit/>
          </a:bodyPr>
          <a:lstStyle/>
          <a:p>
            <a:pPr marL="90805">
              <a:spcBef>
                <a:spcPts val="265"/>
              </a:spcBef>
            </a:pPr>
            <a:r>
              <a:rPr sz="2800" spc="-5" dirty="0">
                <a:solidFill>
                  <a:prstClr val="black"/>
                </a:solidFill>
                <a:latin typeface="Times New Roman"/>
                <a:cs typeface="Times New Roman"/>
              </a:rPr>
              <a:t>Hazardous</a:t>
            </a:r>
            <a:r>
              <a:rPr sz="2800" spc="-45" dirty="0">
                <a:solidFill>
                  <a:prstClr val="black"/>
                </a:solidFill>
                <a:latin typeface="Times New Roman"/>
                <a:cs typeface="Times New Roman"/>
              </a:rPr>
              <a:t> </a:t>
            </a:r>
            <a:r>
              <a:rPr sz="2800" spc="-40" dirty="0">
                <a:solidFill>
                  <a:prstClr val="black"/>
                </a:solidFill>
                <a:latin typeface="Times New Roman"/>
                <a:cs typeface="Times New Roman"/>
              </a:rPr>
              <a:t>Waste,</a:t>
            </a:r>
            <a:r>
              <a:rPr sz="2800" spc="-10" dirty="0">
                <a:solidFill>
                  <a:prstClr val="black"/>
                </a:solidFill>
                <a:latin typeface="Times New Roman"/>
                <a:cs typeface="Times New Roman"/>
              </a:rPr>
              <a:t> </a:t>
            </a:r>
            <a:r>
              <a:rPr sz="2800" spc="-5" dirty="0">
                <a:solidFill>
                  <a:prstClr val="black"/>
                </a:solidFill>
                <a:latin typeface="Times New Roman"/>
                <a:cs typeface="Times New Roman"/>
              </a:rPr>
              <a:t>storage, </a:t>
            </a:r>
            <a:r>
              <a:rPr sz="2800" spc="-10" dirty="0">
                <a:solidFill>
                  <a:prstClr val="black"/>
                </a:solidFill>
                <a:latin typeface="Times New Roman"/>
                <a:cs typeface="Times New Roman"/>
              </a:rPr>
              <a:t>and</a:t>
            </a:r>
            <a:r>
              <a:rPr sz="2800" spc="10" dirty="0">
                <a:solidFill>
                  <a:prstClr val="black"/>
                </a:solidFill>
                <a:latin typeface="Times New Roman"/>
                <a:cs typeface="Times New Roman"/>
              </a:rPr>
              <a:t> </a:t>
            </a:r>
            <a:r>
              <a:rPr sz="2800" spc="-5" dirty="0">
                <a:solidFill>
                  <a:prstClr val="black"/>
                </a:solidFill>
                <a:latin typeface="Times New Roman"/>
                <a:cs typeface="Times New Roman"/>
              </a:rPr>
              <a:t>transport</a:t>
            </a:r>
            <a:endParaRPr sz="2800">
              <a:solidFill>
                <a:prstClr val="black"/>
              </a:solidFill>
              <a:latin typeface="Times New Roman"/>
              <a:cs typeface="Times New Roman"/>
            </a:endParaRPr>
          </a:p>
        </p:txBody>
      </p:sp>
      <p:grpSp>
        <p:nvGrpSpPr>
          <p:cNvPr id="12" name="object 12"/>
          <p:cNvGrpSpPr/>
          <p:nvPr/>
        </p:nvGrpSpPr>
        <p:grpSpPr>
          <a:xfrm>
            <a:off x="1550987" y="3043302"/>
            <a:ext cx="8178800" cy="471805"/>
            <a:chOff x="407987" y="3043301"/>
            <a:chExt cx="8178800" cy="471805"/>
          </a:xfrm>
        </p:grpSpPr>
        <p:pic>
          <p:nvPicPr>
            <p:cNvPr id="13" name="object 13"/>
            <p:cNvPicPr/>
            <p:nvPr/>
          </p:nvPicPr>
          <p:blipFill>
            <a:blip r:embed="rId5" cstate="print"/>
            <a:stretch>
              <a:fillRect/>
            </a:stretch>
          </p:blipFill>
          <p:spPr>
            <a:xfrm>
              <a:off x="412750" y="3048063"/>
              <a:ext cx="8169275" cy="461962"/>
            </a:xfrm>
            <a:prstGeom prst="rect">
              <a:avLst/>
            </a:prstGeom>
          </p:spPr>
        </p:pic>
        <p:sp>
          <p:nvSpPr>
            <p:cNvPr id="14" name="object 14"/>
            <p:cNvSpPr/>
            <p:nvPr/>
          </p:nvSpPr>
          <p:spPr>
            <a:xfrm>
              <a:off x="412750" y="3048063"/>
              <a:ext cx="8169275" cy="462280"/>
            </a:xfrm>
            <a:custGeom>
              <a:avLst/>
              <a:gdLst/>
              <a:ahLst/>
              <a:cxnLst/>
              <a:rect l="l" t="t" r="r" b="b"/>
              <a:pathLst>
                <a:path w="8169275" h="462279">
                  <a:moveTo>
                    <a:pt x="0" y="461962"/>
                  </a:moveTo>
                  <a:lnTo>
                    <a:pt x="8169275" y="461962"/>
                  </a:lnTo>
                  <a:lnTo>
                    <a:pt x="8169275" y="0"/>
                  </a:lnTo>
                  <a:lnTo>
                    <a:pt x="0" y="0"/>
                  </a:lnTo>
                  <a:lnTo>
                    <a:pt x="0" y="461962"/>
                  </a:lnTo>
                  <a:close/>
                </a:path>
              </a:pathLst>
            </a:custGeom>
            <a:ln w="9525">
              <a:solidFill>
                <a:srgbClr val="990000"/>
              </a:solidFill>
            </a:ln>
          </p:spPr>
          <p:txBody>
            <a:bodyPr wrap="square" lIns="0" tIns="0" rIns="0" bIns="0" rtlCol="0"/>
            <a:lstStyle/>
            <a:p>
              <a:endParaRPr>
                <a:solidFill>
                  <a:prstClr val="black"/>
                </a:solidFill>
              </a:endParaRPr>
            </a:p>
          </p:txBody>
        </p:sp>
      </p:grpSp>
      <p:sp>
        <p:nvSpPr>
          <p:cNvPr id="15" name="object 15"/>
          <p:cNvSpPr txBox="1"/>
          <p:nvPr/>
        </p:nvSpPr>
        <p:spPr>
          <a:xfrm>
            <a:off x="1634440" y="3070986"/>
            <a:ext cx="6120765" cy="391160"/>
          </a:xfrm>
          <a:prstGeom prst="rect">
            <a:avLst/>
          </a:prstGeom>
        </p:spPr>
        <p:txBody>
          <a:bodyPr vert="horz" wrap="square" lIns="0" tIns="12700" rIns="0" bIns="0" rtlCol="0">
            <a:spAutoFit/>
          </a:bodyPr>
          <a:lstStyle/>
          <a:p>
            <a:pPr marL="12700">
              <a:spcBef>
                <a:spcPts val="100"/>
              </a:spcBef>
            </a:pPr>
            <a:r>
              <a:rPr sz="2400" dirty="0">
                <a:solidFill>
                  <a:prstClr val="black"/>
                </a:solidFill>
                <a:latin typeface="Times New Roman"/>
                <a:cs typeface="Times New Roman"/>
              </a:rPr>
              <a:t>Expensive</a:t>
            </a:r>
            <a:r>
              <a:rPr sz="2400" spc="-30" dirty="0">
                <a:solidFill>
                  <a:prstClr val="black"/>
                </a:solidFill>
                <a:latin typeface="Times New Roman"/>
                <a:cs typeface="Times New Roman"/>
              </a:rPr>
              <a:t> </a:t>
            </a:r>
            <a:r>
              <a:rPr sz="2400" spc="-5" dirty="0">
                <a:solidFill>
                  <a:prstClr val="black"/>
                </a:solidFill>
                <a:latin typeface="Times New Roman"/>
                <a:cs typeface="Times New Roman"/>
              </a:rPr>
              <a:t>(maybe, </a:t>
            </a:r>
            <a:r>
              <a:rPr sz="2400" dirty="0">
                <a:solidFill>
                  <a:prstClr val="black"/>
                </a:solidFill>
                <a:latin typeface="Times New Roman"/>
                <a:cs typeface="Times New Roman"/>
              </a:rPr>
              <a:t>the</a:t>
            </a:r>
            <a:r>
              <a:rPr sz="2400" spc="-15" dirty="0">
                <a:solidFill>
                  <a:prstClr val="black"/>
                </a:solidFill>
                <a:latin typeface="Times New Roman"/>
                <a:cs typeface="Times New Roman"/>
              </a:rPr>
              <a:t> </a:t>
            </a:r>
            <a:r>
              <a:rPr sz="2400" spc="-5" dirty="0">
                <a:solidFill>
                  <a:prstClr val="black"/>
                </a:solidFill>
                <a:latin typeface="Times New Roman"/>
                <a:cs typeface="Times New Roman"/>
              </a:rPr>
              <a:t>Study </a:t>
            </a:r>
            <a:r>
              <a:rPr sz="2400" dirty="0">
                <a:solidFill>
                  <a:prstClr val="black"/>
                </a:solidFill>
                <a:latin typeface="Times New Roman"/>
                <a:cs typeface="Times New Roman"/>
              </a:rPr>
              <a:t>still</a:t>
            </a:r>
            <a:r>
              <a:rPr sz="2400" spc="-35" dirty="0">
                <a:solidFill>
                  <a:prstClr val="black"/>
                </a:solidFill>
                <a:latin typeface="Times New Roman"/>
                <a:cs typeface="Times New Roman"/>
              </a:rPr>
              <a:t> </a:t>
            </a:r>
            <a:r>
              <a:rPr sz="2400" dirty="0">
                <a:solidFill>
                  <a:prstClr val="black"/>
                </a:solidFill>
                <a:latin typeface="Times New Roman"/>
                <a:cs typeface="Times New Roman"/>
              </a:rPr>
              <a:t>on</a:t>
            </a:r>
            <a:r>
              <a:rPr sz="2400" spc="-5" dirty="0">
                <a:solidFill>
                  <a:prstClr val="black"/>
                </a:solidFill>
                <a:latin typeface="Times New Roman"/>
                <a:cs typeface="Times New Roman"/>
              </a:rPr>
              <a:t> </a:t>
            </a:r>
            <a:r>
              <a:rPr sz="2400" dirty="0">
                <a:solidFill>
                  <a:prstClr val="black"/>
                </a:solidFill>
                <a:latin typeface="Times New Roman"/>
                <a:cs typeface="Times New Roman"/>
              </a:rPr>
              <a:t>that</a:t>
            </a:r>
            <a:r>
              <a:rPr sz="2400" spc="-25" dirty="0">
                <a:solidFill>
                  <a:prstClr val="black"/>
                </a:solidFill>
                <a:latin typeface="Times New Roman"/>
                <a:cs typeface="Times New Roman"/>
              </a:rPr>
              <a:t> </a:t>
            </a:r>
            <a:r>
              <a:rPr sz="2400" dirty="0">
                <a:solidFill>
                  <a:prstClr val="black"/>
                </a:solidFill>
                <a:latin typeface="Times New Roman"/>
                <a:cs typeface="Times New Roman"/>
              </a:rPr>
              <a:t>one)</a:t>
            </a:r>
          </a:p>
        </p:txBody>
      </p:sp>
      <p:pic>
        <p:nvPicPr>
          <p:cNvPr id="16" name="object 16"/>
          <p:cNvPicPr/>
          <p:nvPr/>
        </p:nvPicPr>
        <p:blipFill>
          <a:blip r:embed="rId6" cstate="print"/>
          <a:stretch>
            <a:fillRect/>
          </a:stretch>
        </p:blipFill>
        <p:spPr>
          <a:xfrm>
            <a:off x="4691126" y="3657600"/>
            <a:ext cx="3632200" cy="2413000"/>
          </a:xfrm>
          <a:prstGeom prst="rect">
            <a:avLst/>
          </a:prstGeom>
        </p:spPr>
      </p:pic>
      <p:pic>
        <p:nvPicPr>
          <p:cNvPr id="17" name="object 17"/>
          <p:cNvPicPr/>
          <p:nvPr/>
        </p:nvPicPr>
        <p:blipFill>
          <a:blip r:embed="rId7" cstate="print"/>
          <a:stretch>
            <a:fillRect/>
          </a:stretch>
        </p:blipFill>
        <p:spPr>
          <a:xfrm>
            <a:off x="1555751" y="3657600"/>
            <a:ext cx="2887599" cy="2362200"/>
          </a:xfrm>
          <a:prstGeom prst="rect">
            <a:avLst/>
          </a:prstGeom>
        </p:spPr>
      </p:pic>
      <p:pic>
        <p:nvPicPr>
          <p:cNvPr id="18" name="object 18"/>
          <p:cNvPicPr/>
          <p:nvPr/>
        </p:nvPicPr>
        <p:blipFill>
          <a:blip r:embed="rId8" cstate="print"/>
          <a:stretch>
            <a:fillRect/>
          </a:stretch>
        </p:blipFill>
        <p:spPr>
          <a:xfrm>
            <a:off x="8402016" y="2519662"/>
            <a:ext cx="2463800" cy="3498850"/>
          </a:xfrm>
          <a:prstGeom prst="rect">
            <a:avLst/>
          </a:prstGeom>
        </p:spPr>
      </p:pic>
    </p:spTree>
    <p:extLst>
      <p:ext uri="{BB962C8B-B14F-4D97-AF65-F5344CB8AC3E}">
        <p14:creationId xmlns:p14="http://schemas.microsoft.com/office/powerpoint/2010/main" val="125973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2"/>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69</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1900" dirty="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1900" dirty="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nvGraphicFramePr>
        <p:xfrm>
          <a:off x="1549400" y="57150"/>
          <a:ext cx="9085580" cy="914400"/>
        </p:xfrm>
        <a:graphic>
          <a:graphicData uri="http://schemas.openxmlformats.org/drawingml/2006/table">
            <a:tbl>
              <a:tblPr firstRow="1" bandRow="1">
                <a:tableStyleId>{2D5ABB26-0587-4C30-8999-92F81FD0307C}</a:tableStyleId>
              </a:tblPr>
              <a:tblGrid>
                <a:gridCol w="859726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marL="405130" algn="ctr">
                        <a:lnSpc>
                          <a:spcPts val="3500"/>
                        </a:lnSpc>
                      </a:pPr>
                      <a:r>
                        <a:rPr sz="4000" b="1" spc="-5" dirty="0">
                          <a:solidFill>
                            <a:srgbClr val="FFFF00"/>
                          </a:solidFill>
                          <a:latin typeface="Times New Roman"/>
                          <a:cs typeface="Times New Roman"/>
                        </a:rPr>
                        <a:t>Nuclear</a:t>
                      </a:r>
                      <a:r>
                        <a:rPr sz="4000" b="1" spc="-80" dirty="0">
                          <a:solidFill>
                            <a:srgbClr val="FFFF00"/>
                          </a:solidFill>
                          <a:latin typeface="Times New Roman"/>
                          <a:cs typeface="Times New Roman"/>
                        </a:rPr>
                        <a:t> </a:t>
                      </a:r>
                      <a:r>
                        <a:rPr sz="4000" b="1" spc="-5" dirty="0">
                          <a:solidFill>
                            <a:srgbClr val="FFFF00"/>
                          </a:solidFill>
                          <a:latin typeface="Times New Roman"/>
                          <a:cs typeface="Times New Roman"/>
                        </a:rPr>
                        <a:t>Power</a:t>
                      </a:r>
                      <a:r>
                        <a:rPr sz="4000" b="1" spc="-90" dirty="0">
                          <a:solidFill>
                            <a:srgbClr val="FFFF00"/>
                          </a:solidFill>
                          <a:latin typeface="Times New Roman"/>
                          <a:cs typeface="Times New Roman"/>
                        </a:rPr>
                        <a:t> </a:t>
                      </a:r>
                      <a:r>
                        <a:rPr sz="4000" b="1" dirty="0">
                          <a:solidFill>
                            <a:srgbClr val="FFFF00"/>
                          </a:solidFill>
                          <a:latin typeface="Times New Roman"/>
                          <a:cs typeface="Times New Roman"/>
                        </a:rPr>
                        <a:t>in</a:t>
                      </a:r>
                      <a:r>
                        <a:rPr sz="4000" b="1" spc="-15" dirty="0">
                          <a:solidFill>
                            <a:srgbClr val="FFFF00"/>
                          </a:solidFill>
                          <a:latin typeface="Times New Roman"/>
                          <a:cs typeface="Times New Roman"/>
                        </a:rPr>
                        <a:t> </a:t>
                      </a:r>
                      <a:r>
                        <a:rPr sz="4000" b="1" spc="-5" dirty="0">
                          <a:solidFill>
                            <a:srgbClr val="FFFF00"/>
                          </a:solidFill>
                          <a:latin typeface="Times New Roman"/>
                          <a:cs typeface="Times New Roman"/>
                        </a:rPr>
                        <a:t>India</a:t>
                      </a:r>
                      <a:endParaRPr sz="40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18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5" name="object 5"/>
          <p:cNvPicPr/>
          <p:nvPr/>
        </p:nvPicPr>
        <p:blipFill>
          <a:blip r:embed="rId2" cstate="print"/>
          <a:stretch>
            <a:fillRect/>
          </a:stretch>
        </p:blipFill>
        <p:spPr>
          <a:xfrm>
            <a:off x="1308100" y="4410076"/>
            <a:ext cx="3960876" cy="923925"/>
          </a:xfrm>
          <a:prstGeom prst="rect">
            <a:avLst/>
          </a:prstGeom>
        </p:spPr>
      </p:pic>
      <p:pic>
        <p:nvPicPr>
          <p:cNvPr id="8" name="object 8"/>
          <p:cNvPicPr/>
          <p:nvPr/>
        </p:nvPicPr>
        <p:blipFill>
          <a:blip r:embed="rId3" cstate="print"/>
          <a:stretch>
            <a:fillRect/>
          </a:stretch>
        </p:blipFill>
        <p:spPr>
          <a:xfrm>
            <a:off x="1390651" y="1905063"/>
            <a:ext cx="8912225" cy="646112"/>
          </a:xfrm>
          <a:prstGeom prst="rect">
            <a:avLst/>
          </a:prstGeom>
        </p:spPr>
      </p:pic>
      <p:pic>
        <p:nvPicPr>
          <p:cNvPr id="9" name="object 9"/>
          <p:cNvPicPr/>
          <p:nvPr/>
        </p:nvPicPr>
        <p:blipFill>
          <a:blip r:embed="rId4" cstate="print"/>
          <a:stretch>
            <a:fillRect/>
          </a:stretch>
        </p:blipFill>
        <p:spPr>
          <a:xfrm>
            <a:off x="5702300" y="2691513"/>
            <a:ext cx="5343652" cy="3230626"/>
          </a:xfrm>
          <a:prstGeom prst="rect">
            <a:avLst/>
          </a:prstGeom>
        </p:spPr>
      </p:pic>
      <p:pic>
        <p:nvPicPr>
          <p:cNvPr id="10" name="object 10"/>
          <p:cNvPicPr/>
          <p:nvPr/>
        </p:nvPicPr>
        <p:blipFill>
          <a:blip r:embed="rId5" cstate="print"/>
          <a:stretch>
            <a:fillRect/>
          </a:stretch>
        </p:blipFill>
        <p:spPr>
          <a:xfrm>
            <a:off x="1390650" y="2971800"/>
            <a:ext cx="3960876" cy="1200150"/>
          </a:xfrm>
          <a:prstGeom prst="rect">
            <a:avLst/>
          </a:prstGeom>
        </p:spPr>
      </p:pic>
      <p:sp>
        <p:nvSpPr>
          <p:cNvPr id="11" name="object 11"/>
          <p:cNvSpPr txBox="1"/>
          <p:nvPr/>
        </p:nvSpPr>
        <p:spPr>
          <a:xfrm>
            <a:off x="1386942" y="1930349"/>
            <a:ext cx="8601075" cy="3398366"/>
          </a:xfrm>
          <a:prstGeom prst="rect">
            <a:avLst/>
          </a:prstGeom>
        </p:spPr>
        <p:txBody>
          <a:bodyPr vert="horz" wrap="square" lIns="0" tIns="12700" rIns="0" bIns="0" rtlCol="0">
            <a:spAutoFit/>
          </a:bodyPr>
          <a:lstStyle/>
          <a:p>
            <a:pPr marL="95250">
              <a:spcBef>
                <a:spcPts val="100"/>
              </a:spcBef>
            </a:pPr>
            <a:r>
              <a:rPr b="1" spc="-5" dirty="0">
                <a:solidFill>
                  <a:prstClr val="black"/>
                </a:solidFill>
                <a:latin typeface="Times New Roman"/>
                <a:cs typeface="Times New Roman"/>
              </a:rPr>
              <a:t>India</a:t>
            </a:r>
            <a:r>
              <a:rPr b="1" spc="15" dirty="0">
                <a:solidFill>
                  <a:prstClr val="black"/>
                </a:solidFill>
                <a:latin typeface="Times New Roman"/>
                <a:cs typeface="Times New Roman"/>
              </a:rPr>
              <a:t> </a:t>
            </a:r>
            <a:r>
              <a:rPr b="1" dirty="0">
                <a:solidFill>
                  <a:prstClr val="black"/>
                </a:solidFill>
                <a:latin typeface="Times New Roman"/>
                <a:cs typeface="Times New Roman"/>
              </a:rPr>
              <a:t>is</a:t>
            </a:r>
            <a:r>
              <a:rPr b="1" spc="10" dirty="0">
                <a:solidFill>
                  <a:prstClr val="black"/>
                </a:solidFill>
                <a:latin typeface="Times New Roman"/>
                <a:cs typeface="Times New Roman"/>
              </a:rPr>
              <a:t> </a:t>
            </a:r>
            <a:r>
              <a:rPr b="1" spc="-5" dirty="0">
                <a:solidFill>
                  <a:prstClr val="black"/>
                </a:solidFill>
                <a:latin typeface="Times New Roman"/>
                <a:cs typeface="Times New Roman"/>
              </a:rPr>
              <a:t>outside</a:t>
            </a:r>
            <a:r>
              <a:rPr b="1" spc="5" dirty="0">
                <a:solidFill>
                  <a:prstClr val="black"/>
                </a:solidFill>
                <a:latin typeface="Times New Roman"/>
                <a:cs typeface="Times New Roman"/>
              </a:rPr>
              <a:t> </a:t>
            </a:r>
            <a:r>
              <a:rPr b="1" spc="-5" dirty="0">
                <a:solidFill>
                  <a:prstClr val="black"/>
                </a:solidFill>
                <a:latin typeface="Times New Roman"/>
                <a:cs typeface="Times New Roman"/>
              </a:rPr>
              <a:t>the</a:t>
            </a:r>
            <a:r>
              <a:rPr b="1" spc="15" dirty="0">
                <a:solidFill>
                  <a:prstClr val="black"/>
                </a:solidFill>
                <a:latin typeface="Times New Roman"/>
                <a:cs typeface="Times New Roman"/>
              </a:rPr>
              <a:t> </a:t>
            </a:r>
            <a:r>
              <a:rPr b="1" spc="-5" dirty="0">
                <a:solidFill>
                  <a:prstClr val="black"/>
                </a:solidFill>
                <a:latin typeface="Times New Roman"/>
                <a:cs typeface="Times New Roman"/>
              </a:rPr>
              <a:t>Nuclear</a:t>
            </a:r>
            <a:r>
              <a:rPr b="1" spc="-30" dirty="0">
                <a:solidFill>
                  <a:prstClr val="black"/>
                </a:solidFill>
                <a:latin typeface="Times New Roman"/>
                <a:cs typeface="Times New Roman"/>
              </a:rPr>
              <a:t> </a:t>
            </a:r>
            <a:r>
              <a:rPr b="1" spc="-5" dirty="0">
                <a:solidFill>
                  <a:prstClr val="black"/>
                </a:solidFill>
                <a:latin typeface="Times New Roman"/>
                <a:cs typeface="Times New Roman"/>
              </a:rPr>
              <a:t>Non-Proliferation</a:t>
            </a:r>
            <a:r>
              <a:rPr b="1" spc="-35" dirty="0">
                <a:solidFill>
                  <a:prstClr val="black"/>
                </a:solidFill>
                <a:latin typeface="Times New Roman"/>
                <a:cs typeface="Times New Roman"/>
              </a:rPr>
              <a:t> </a:t>
            </a:r>
            <a:r>
              <a:rPr b="1" spc="-40" dirty="0">
                <a:solidFill>
                  <a:prstClr val="black"/>
                </a:solidFill>
                <a:latin typeface="Times New Roman"/>
                <a:cs typeface="Times New Roman"/>
              </a:rPr>
              <a:t>Treaty,</a:t>
            </a:r>
            <a:r>
              <a:rPr b="1" spc="-20" dirty="0">
                <a:solidFill>
                  <a:prstClr val="black"/>
                </a:solidFill>
                <a:latin typeface="Times New Roman"/>
                <a:cs typeface="Times New Roman"/>
              </a:rPr>
              <a:t> </a:t>
            </a:r>
            <a:r>
              <a:rPr b="1" dirty="0">
                <a:solidFill>
                  <a:prstClr val="black"/>
                </a:solidFill>
                <a:latin typeface="Times New Roman"/>
                <a:cs typeface="Times New Roman"/>
              </a:rPr>
              <a:t>it</a:t>
            </a:r>
            <a:r>
              <a:rPr b="1" spc="10" dirty="0">
                <a:solidFill>
                  <a:prstClr val="black"/>
                </a:solidFill>
                <a:latin typeface="Times New Roman"/>
                <a:cs typeface="Times New Roman"/>
              </a:rPr>
              <a:t> </a:t>
            </a:r>
            <a:r>
              <a:rPr b="1" spc="-5" dirty="0">
                <a:solidFill>
                  <a:prstClr val="black"/>
                </a:solidFill>
                <a:latin typeface="Times New Roman"/>
                <a:cs typeface="Times New Roman"/>
              </a:rPr>
              <a:t>has</a:t>
            </a:r>
            <a:r>
              <a:rPr b="1" dirty="0">
                <a:solidFill>
                  <a:prstClr val="black"/>
                </a:solidFill>
                <a:latin typeface="Times New Roman"/>
                <a:cs typeface="Times New Roman"/>
              </a:rPr>
              <a:t> been</a:t>
            </a:r>
            <a:r>
              <a:rPr b="1" spc="5" dirty="0">
                <a:solidFill>
                  <a:prstClr val="black"/>
                </a:solidFill>
                <a:latin typeface="Times New Roman"/>
                <a:cs typeface="Times New Roman"/>
              </a:rPr>
              <a:t> </a:t>
            </a:r>
            <a:r>
              <a:rPr b="1" dirty="0">
                <a:solidFill>
                  <a:prstClr val="black"/>
                </a:solidFill>
                <a:latin typeface="Times New Roman"/>
                <a:cs typeface="Times New Roman"/>
              </a:rPr>
              <a:t>for</a:t>
            </a:r>
            <a:r>
              <a:rPr b="1" spc="-35" dirty="0">
                <a:solidFill>
                  <a:prstClr val="black"/>
                </a:solidFill>
                <a:latin typeface="Times New Roman"/>
                <a:cs typeface="Times New Roman"/>
              </a:rPr>
              <a:t> </a:t>
            </a:r>
            <a:r>
              <a:rPr b="1" dirty="0">
                <a:solidFill>
                  <a:prstClr val="black"/>
                </a:solidFill>
                <a:latin typeface="Times New Roman"/>
                <a:cs typeface="Times New Roman"/>
              </a:rPr>
              <a:t>34</a:t>
            </a:r>
            <a:r>
              <a:rPr b="1" spc="15" dirty="0">
                <a:solidFill>
                  <a:prstClr val="black"/>
                </a:solidFill>
                <a:latin typeface="Times New Roman"/>
                <a:cs typeface="Times New Roman"/>
              </a:rPr>
              <a:t> </a:t>
            </a:r>
            <a:r>
              <a:rPr b="1" dirty="0">
                <a:solidFill>
                  <a:prstClr val="black"/>
                </a:solidFill>
                <a:latin typeface="Times New Roman"/>
                <a:cs typeface="Times New Roman"/>
              </a:rPr>
              <a:t>years</a:t>
            </a:r>
            <a:r>
              <a:rPr b="1" spc="459" dirty="0">
                <a:solidFill>
                  <a:prstClr val="black"/>
                </a:solidFill>
                <a:latin typeface="Times New Roman"/>
                <a:cs typeface="Times New Roman"/>
              </a:rPr>
              <a:t> </a:t>
            </a:r>
            <a:r>
              <a:rPr b="1" spc="-5" dirty="0">
                <a:solidFill>
                  <a:prstClr val="black"/>
                </a:solidFill>
                <a:latin typeface="Times New Roman"/>
                <a:cs typeface="Times New Roman"/>
              </a:rPr>
              <a:t>excluded</a:t>
            </a:r>
            <a:endParaRPr dirty="0">
              <a:solidFill>
                <a:prstClr val="black"/>
              </a:solidFill>
              <a:latin typeface="Times New Roman"/>
              <a:cs typeface="Times New Roman"/>
            </a:endParaRPr>
          </a:p>
          <a:p>
            <a:pPr marL="95250">
              <a:spcBef>
                <a:spcPts val="5"/>
              </a:spcBef>
            </a:pPr>
            <a:r>
              <a:rPr b="1" spc="-10" dirty="0">
                <a:solidFill>
                  <a:prstClr val="black"/>
                </a:solidFill>
                <a:latin typeface="Times New Roman"/>
                <a:cs typeface="Times New Roman"/>
              </a:rPr>
              <a:t>from </a:t>
            </a:r>
            <a:r>
              <a:rPr b="1" dirty="0">
                <a:solidFill>
                  <a:prstClr val="black"/>
                </a:solidFill>
                <a:latin typeface="Times New Roman"/>
                <a:cs typeface="Times New Roman"/>
              </a:rPr>
              <a:t>trade,</a:t>
            </a:r>
            <a:r>
              <a:rPr b="1" spc="-5" dirty="0">
                <a:solidFill>
                  <a:prstClr val="black"/>
                </a:solidFill>
                <a:latin typeface="Times New Roman"/>
                <a:cs typeface="Times New Roman"/>
              </a:rPr>
              <a:t> </a:t>
            </a:r>
            <a:r>
              <a:rPr b="1" spc="-10" dirty="0">
                <a:solidFill>
                  <a:prstClr val="black"/>
                </a:solidFill>
                <a:latin typeface="Times New Roman"/>
                <a:cs typeface="Times New Roman"/>
              </a:rPr>
              <a:t>hampered</a:t>
            </a:r>
            <a:r>
              <a:rPr b="1" spc="5" dirty="0">
                <a:solidFill>
                  <a:prstClr val="black"/>
                </a:solidFill>
                <a:latin typeface="Times New Roman"/>
                <a:cs typeface="Times New Roman"/>
              </a:rPr>
              <a:t> </a:t>
            </a:r>
            <a:r>
              <a:rPr b="1" spc="-5" dirty="0">
                <a:solidFill>
                  <a:prstClr val="black"/>
                </a:solidFill>
                <a:latin typeface="Times New Roman"/>
                <a:cs typeface="Times New Roman"/>
              </a:rPr>
              <a:t>its</a:t>
            </a:r>
            <a:r>
              <a:rPr b="1" spc="-10" dirty="0">
                <a:solidFill>
                  <a:prstClr val="black"/>
                </a:solidFill>
                <a:latin typeface="Times New Roman"/>
                <a:cs typeface="Times New Roman"/>
              </a:rPr>
              <a:t> </a:t>
            </a:r>
            <a:r>
              <a:rPr b="1" dirty="0">
                <a:solidFill>
                  <a:prstClr val="black"/>
                </a:solidFill>
                <a:latin typeface="Times New Roman"/>
                <a:cs typeface="Times New Roman"/>
              </a:rPr>
              <a:t>development of</a:t>
            </a:r>
            <a:r>
              <a:rPr b="1" spc="5" dirty="0">
                <a:solidFill>
                  <a:prstClr val="black"/>
                </a:solidFill>
                <a:latin typeface="Times New Roman"/>
                <a:cs typeface="Times New Roman"/>
              </a:rPr>
              <a:t> </a:t>
            </a:r>
            <a:r>
              <a:rPr b="1" dirty="0">
                <a:solidFill>
                  <a:prstClr val="black"/>
                </a:solidFill>
                <a:latin typeface="Times New Roman"/>
                <a:cs typeface="Times New Roman"/>
              </a:rPr>
              <a:t>civil</a:t>
            </a:r>
            <a:r>
              <a:rPr b="1" spc="-15" dirty="0">
                <a:solidFill>
                  <a:prstClr val="black"/>
                </a:solidFill>
                <a:latin typeface="Times New Roman"/>
                <a:cs typeface="Times New Roman"/>
              </a:rPr>
              <a:t> </a:t>
            </a:r>
            <a:r>
              <a:rPr b="1" spc="-5" dirty="0">
                <a:solidFill>
                  <a:prstClr val="black"/>
                </a:solidFill>
                <a:latin typeface="Times New Roman"/>
                <a:cs typeface="Times New Roman"/>
              </a:rPr>
              <a:t>nuclear</a:t>
            </a:r>
            <a:r>
              <a:rPr b="1" spc="-30" dirty="0">
                <a:solidFill>
                  <a:prstClr val="black"/>
                </a:solidFill>
                <a:latin typeface="Times New Roman"/>
                <a:cs typeface="Times New Roman"/>
              </a:rPr>
              <a:t> </a:t>
            </a:r>
            <a:r>
              <a:rPr b="1" spc="-15" dirty="0">
                <a:solidFill>
                  <a:prstClr val="black"/>
                </a:solidFill>
                <a:latin typeface="Times New Roman"/>
                <a:cs typeface="Times New Roman"/>
              </a:rPr>
              <a:t>energy.</a:t>
            </a:r>
            <a:endParaRPr dirty="0">
              <a:solidFill>
                <a:prstClr val="black"/>
              </a:solidFill>
              <a:latin typeface="Times New Roman"/>
              <a:cs typeface="Times New Roman"/>
            </a:endParaRPr>
          </a:p>
          <a:p>
            <a:endParaRPr sz="2000" dirty="0">
              <a:solidFill>
                <a:prstClr val="black"/>
              </a:solidFill>
              <a:latin typeface="Times New Roman"/>
              <a:cs typeface="Times New Roman"/>
            </a:endParaRPr>
          </a:p>
          <a:p>
            <a:pPr marL="95250" marR="5100955">
              <a:spcBef>
                <a:spcPts val="1780"/>
              </a:spcBef>
            </a:pPr>
            <a:r>
              <a:rPr b="1" spc="-5" dirty="0">
                <a:solidFill>
                  <a:prstClr val="black"/>
                </a:solidFill>
                <a:latin typeface="Times New Roman"/>
                <a:cs typeface="Times New Roman"/>
              </a:rPr>
              <a:t>Lack</a:t>
            </a:r>
            <a:r>
              <a:rPr b="1" spc="-10" dirty="0">
                <a:solidFill>
                  <a:prstClr val="black"/>
                </a:solidFill>
                <a:latin typeface="Times New Roman"/>
                <a:cs typeface="Times New Roman"/>
              </a:rPr>
              <a:t> </a:t>
            </a:r>
            <a:r>
              <a:rPr b="1" spc="-5" dirty="0">
                <a:solidFill>
                  <a:prstClr val="black"/>
                </a:solidFill>
                <a:latin typeface="Times New Roman"/>
                <a:cs typeface="Times New Roman"/>
              </a:rPr>
              <a:t>of</a:t>
            </a:r>
            <a:r>
              <a:rPr b="1" spc="10" dirty="0">
                <a:solidFill>
                  <a:prstClr val="black"/>
                </a:solidFill>
                <a:latin typeface="Times New Roman"/>
                <a:cs typeface="Times New Roman"/>
              </a:rPr>
              <a:t> </a:t>
            </a:r>
            <a:r>
              <a:rPr b="1" spc="-5" dirty="0">
                <a:solidFill>
                  <a:prstClr val="black"/>
                </a:solidFill>
                <a:latin typeface="Times New Roman"/>
                <a:cs typeface="Times New Roman"/>
              </a:rPr>
              <a:t>indigenous</a:t>
            </a:r>
            <a:r>
              <a:rPr b="1" spc="5" dirty="0">
                <a:solidFill>
                  <a:prstClr val="black"/>
                </a:solidFill>
                <a:latin typeface="Times New Roman"/>
                <a:cs typeface="Times New Roman"/>
              </a:rPr>
              <a:t> </a:t>
            </a:r>
            <a:r>
              <a:rPr b="1" spc="-5" dirty="0">
                <a:solidFill>
                  <a:prstClr val="black"/>
                </a:solidFill>
                <a:latin typeface="Times New Roman"/>
                <a:cs typeface="Times New Roman"/>
              </a:rPr>
              <a:t>uranium,</a:t>
            </a:r>
            <a:r>
              <a:rPr b="1" spc="10" dirty="0">
                <a:solidFill>
                  <a:prstClr val="black"/>
                </a:solidFill>
                <a:latin typeface="Times New Roman"/>
                <a:cs typeface="Times New Roman"/>
              </a:rPr>
              <a:t> </a:t>
            </a:r>
            <a:r>
              <a:rPr b="1" spc="-5" dirty="0">
                <a:solidFill>
                  <a:prstClr val="black"/>
                </a:solidFill>
                <a:latin typeface="Times New Roman"/>
                <a:cs typeface="Times New Roman"/>
              </a:rPr>
              <a:t>India </a:t>
            </a:r>
            <a:r>
              <a:rPr b="1" spc="-434" dirty="0">
                <a:solidFill>
                  <a:prstClr val="black"/>
                </a:solidFill>
                <a:latin typeface="Times New Roman"/>
                <a:cs typeface="Times New Roman"/>
              </a:rPr>
              <a:t> </a:t>
            </a:r>
            <a:r>
              <a:rPr b="1" spc="-5" dirty="0">
                <a:solidFill>
                  <a:prstClr val="black"/>
                </a:solidFill>
                <a:latin typeface="Times New Roman"/>
                <a:cs typeface="Times New Roman"/>
              </a:rPr>
              <a:t>has been developing </a:t>
            </a:r>
            <a:r>
              <a:rPr b="1" dirty="0">
                <a:solidFill>
                  <a:prstClr val="black"/>
                </a:solidFill>
                <a:latin typeface="Times New Roman"/>
                <a:cs typeface="Times New Roman"/>
              </a:rPr>
              <a:t>a </a:t>
            </a:r>
            <a:r>
              <a:rPr b="1" spc="-5" dirty="0">
                <a:solidFill>
                  <a:prstClr val="black"/>
                </a:solidFill>
                <a:latin typeface="Times New Roman"/>
                <a:cs typeface="Times New Roman"/>
              </a:rPr>
              <a:t>nuclear </a:t>
            </a:r>
            <a:r>
              <a:rPr b="1" dirty="0">
                <a:solidFill>
                  <a:prstClr val="black"/>
                </a:solidFill>
                <a:latin typeface="Times New Roman"/>
                <a:cs typeface="Times New Roman"/>
              </a:rPr>
              <a:t>fuel </a:t>
            </a:r>
            <a:r>
              <a:rPr b="1" spc="-434" dirty="0">
                <a:solidFill>
                  <a:prstClr val="black"/>
                </a:solidFill>
                <a:latin typeface="Times New Roman"/>
                <a:cs typeface="Times New Roman"/>
              </a:rPr>
              <a:t> </a:t>
            </a:r>
            <a:r>
              <a:rPr b="1" dirty="0">
                <a:solidFill>
                  <a:prstClr val="black"/>
                </a:solidFill>
                <a:latin typeface="Times New Roman"/>
                <a:cs typeface="Times New Roman"/>
              </a:rPr>
              <a:t>cycle to exploit its </a:t>
            </a:r>
            <a:r>
              <a:rPr b="1" spc="-5" dirty="0">
                <a:solidFill>
                  <a:prstClr val="black"/>
                </a:solidFill>
                <a:latin typeface="Times New Roman"/>
                <a:cs typeface="Times New Roman"/>
              </a:rPr>
              <a:t>reserves </a:t>
            </a:r>
            <a:r>
              <a:rPr b="1" dirty="0">
                <a:solidFill>
                  <a:prstClr val="black"/>
                </a:solidFill>
                <a:latin typeface="Times New Roman"/>
                <a:cs typeface="Times New Roman"/>
              </a:rPr>
              <a:t>of </a:t>
            </a:r>
            <a:r>
              <a:rPr b="1" spc="5" dirty="0">
                <a:solidFill>
                  <a:prstClr val="black"/>
                </a:solidFill>
                <a:latin typeface="Times New Roman"/>
                <a:cs typeface="Times New Roman"/>
              </a:rPr>
              <a:t> </a:t>
            </a:r>
            <a:r>
              <a:rPr b="1" spc="-5" dirty="0">
                <a:solidFill>
                  <a:prstClr val="black"/>
                </a:solidFill>
                <a:latin typeface="Times New Roman"/>
                <a:cs typeface="Times New Roman"/>
              </a:rPr>
              <a:t>thorium.</a:t>
            </a:r>
            <a:endParaRPr dirty="0">
              <a:solidFill>
                <a:prstClr val="black"/>
              </a:solidFill>
              <a:latin typeface="Times New Roman"/>
              <a:cs typeface="Times New Roman"/>
            </a:endParaRPr>
          </a:p>
          <a:p>
            <a:pPr>
              <a:spcBef>
                <a:spcPts val="40"/>
              </a:spcBef>
            </a:pPr>
            <a:endParaRPr sz="2300" dirty="0">
              <a:solidFill>
                <a:prstClr val="black"/>
              </a:solidFill>
              <a:latin typeface="Times New Roman"/>
              <a:cs typeface="Times New Roman"/>
            </a:endParaRPr>
          </a:p>
          <a:p>
            <a:pPr marL="12700" marR="5121910" indent="55880"/>
            <a:r>
              <a:rPr b="1" spc="-10" dirty="0">
                <a:solidFill>
                  <a:prstClr val="black"/>
                </a:solidFill>
                <a:latin typeface="Times New Roman"/>
                <a:cs typeface="Times New Roman"/>
              </a:rPr>
              <a:t>From </a:t>
            </a:r>
            <a:r>
              <a:rPr b="1" dirty="0">
                <a:solidFill>
                  <a:prstClr val="black"/>
                </a:solidFill>
                <a:latin typeface="Times New Roman"/>
                <a:cs typeface="Times New Roman"/>
              </a:rPr>
              <a:t>2008, </a:t>
            </a:r>
            <a:r>
              <a:rPr b="1" spc="-5" dirty="0">
                <a:solidFill>
                  <a:prstClr val="black"/>
                </a:solidFill>
                <a:latin typeface="Times New Roman"/>
                <a:cs typeface="Times New Roman"/>
              </a:rPr>
              <a:t>foreign technology and </a:t>
            </a:r>
            <a:r>
              <a:rPr b="1" spc="-434" dirty="0">
                <a:solidFill>
                  <a:prstClr val="black"/>
                </a:solidFill>
                <a:latin typeface="Times New Roman"/>
                <a:cs typeface="Times New Roman"/>
              </a:rPr>
              <a:t> </a:t>
            </a:r>
            <a:r>
              <a:rPr b="1" spc="-5" dirty="0">
                <a:solidFill>
                  <a:prstClr val="black"/>
                </a:solidFill>
                <a:latin typeface="Times New Roman"/>
                <a:cs typeface="Times New Roman"/>
              </a:rPr>
              <a:t>fuel</a:t>
            </a:r>
            <a:r>
              <a:rPr b="1" spc="-10" dirty="0">
                <a:solidFill>
                  <a:prstClr val="black"/>
                </a:solidFill>
                <a:latin typeface="Times New Roman"/>
                <a:cs typeface="Times New Roman"/>
              </a:rPr>
              <a:t> </a:t>
            </a:r>
            <a:r>
              <a:rPr b="1" spc="-15" dirty="0">
                <a:solidFill>
                  <a:prstClr val="black"/>
                </a:solidFill>
                <a:latin typeface="Times New Roman"/>
                <a:cs typeface="Times New Roman"/>
              </a:rPr>
              <a:t>are</a:t>
            </a:r>
            <a:r>
              <a:rPr b="1" spc="-5" dirty="0">
                <a:solidFill>
                  <a:prstClr val="black"/>
                </a:solidFill>
                <a:latin typeface="Times New Roman"/>
                <a:cs typeface="Times New Roman"/>
              </a:rPr>
              <a:t> </a:t>
            </a:r>
            <a:r>
              <a:rPr b="1" dirty="0">
                <a:solidFill>
                  <a:prstClr val="black"/>
                </a:solidFill>
                <a:latin typeface="Times New Roman"/>
                <a:cs typeface="Times New Roman"/>
              </a:rPr>
              <a:t>expected</a:t>
            </a:r>
            <a:r>
              <a:rPr b="1" spc="-10" dirty="0">
                <a:solidFill>
                  <a:prstClr val="black"/>
                </a:solidFill>
                <a:latin typeface="Times New Roman"/>
                <a:cs typeface="Times New Roman"/>
              </a:rPr>
              <a:t> </a:t>
            </a:r>
            <a:r>
              <a:rPr b="1" dirty="0">
                <a:solidFill>
                  <a:prstClr val="black"/>
                </a:solidFill>
                <a:latin typeface="Times New Roman"/>
                <a:cs typeface="Times New Roman"/>
              </a:rPr>
              <a:t>to </a:t>
            </a:r>
            <a:r>
              <a:rPr b="1" spc="-5" dirty="0">
                <a:solidFill>
                  <a:prstClr val="black"/>
                </a:solidFill>
                <a:latin typeface="Times New Roman"/>
                <a:cs typeface="Times New Roman"/>
              </a:rPr>
              <a:t>boost</a:t>
            </a:r>
            <a:r>
              <a:rPr b="1" spc="5" dirty="0">
                <a:solidFill>
                  <a:prstClr val="black"/>
                </a:solidFill>
                <a:latin typeface="Times New Roman"/>
                <a:cs typeface="Times New Roman"/>
              </a:rPr>
              <a:t> </a:t>
            </a:r>
            <a:r>
              <a:rPr b="1" spc="-5" dirty="0">
                <a:solidFill>
                  <a:prstClr val="black"/>
                </a:solidFill>
                <a:latin typeface="Times New Roman"/>
                <a:cs typeface="Times New Roman"/>
              </a:rPr>
              <a:t>India's </a:t>
            </a:r>
            <a:r>
              <a:rPr b="1" dirty="0">
                <a:solidFill>
                  <a:prstClr val="black"/>
                </a:solidFill>
                <a:latin typeface="Times New Roman"/>
                <a:cs typeface="Times New Roman"/>
              </a:rPr>
              <a:t> </a:t>
            </a:r>
            <a:r>
              <a:rPr b="1" spc="-5" dirty="0">
                <a:solidFill>
                  <a:prstClr val="black"/>
                </a:solidFill>
                <a:latin typeface="Times New Roman"/>
                <a:cs typeface="Times New Roman"/>
              </a:rPr>
              <a:t>nuclear</a:t>
            </a:r>
            <a:r>
              <a:rPr b="1" spc="-40" dirty="0">
                <a:solidFill>
                  <a:prstClr val="black"/>
                </a:solidFill>
                <a:latin typeface="Times New Roman"/>
                <a:cs typeface="Times New Roman"/>
              </a:rPr>
              <a:t> </a:t>
            </a:r>
            <a:r>
              <a:rPr b="1" dirty="0">
                <a:solidFill>
                  <a:prstClr val="black"/>
                </a:solidFill>
                <a:latin typeface="Times New Roman"/>
                <a:cs typeface="Times New Roman"/>
              </a:rPr>
              <a:t>power</a:t>
            </a:r>
            <a:r>
              <a:rPr b="1" spc="-45" dirty="0">
                <a:solidFill>
                  <a:prstClr val="black"/>
                </a:solidFill>
                <a:latin typeface="Times New Roman"/>
                <a:cs typeface="Times New Roman"/>
              </a:rPr>
              <a:t> </a:t>
            </a:r>
            <a:r>
              <a:rPr b="1" spc="-5" dirty="0">
                <a:solidFill>
                  <a:prstClr val="black"/>
                </a:solidFill>
                <a:latin typeface="Times New Roman"/>
                <a:cs typeface="Times New Roman"/>
              </a:rPr>
              <a:t>plans</a:t>
            </a:r>
            <a:r>
              <a:rPr b="1" dirty="0">
                <a:solidFill>
                  <a:prstClr val="black"/>
                </a:solidFill>
                <a:latin typeface="Times New Roman"/>
                <a:cs typeface="Times New Roman"/>
              </a:rPr>
              <a:t> </a:t>
            </a:r>
            <a:r>
              <a:rPr b="1" spc="-10" dirty="0">
                <a:solidFill>
                  <a:prstClr val="black"/>
                </a:solidFill>
                <a:latin typeface="Times New Roman"/>
                <a:cs typeface="Times New Roman"/>
              </a:rPr>
              <a:t>considerably.</a:t>
            </a:r>
            <a:endParaRPr dirty="0">
              <a:solidFill>
                <a:prstClr val="black"/>
              </a:solidFill>
              <a:latin typeface="Times New Roman"/>
              <a:cs typeface="Times New Roman"/>
            </a:endParaRPr>
          </a:p>
        </p:txBody>
      </p:sp>
    </p:spTree>
    <p:extLst>
      <p:ext uri="{BB962C8B-B14F-4D97-AF65-F5344CB8AC3E}">
        <p14:creationId xmlns:p14="http://schemas.microsoft.com/office/powerpoint/2010/main" val="1188245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199764-96B2-4F20-BDDF-5D55A34CEC7D}"/>
              </a:ext>
            </a:extLst>
          </p:cNvPr>
          <p:cNvSpPr>
            <a:spLocks noGrp="1"/>
          </p:cNvSpPr>
          <p:nvPr>
            <p:ph type="title"/>
          </p:nvPr>
        </p:nvSpPr>
        <p:spPr/>
        <p:txBody>
          <a:bodyPr>
            <a:normAutofit/>
          </a:bodyPr>
          <a:lstStyle/>
          <a:p>
            <a:r>
              <a:rPr lang="en-US" sz="4000" dirty="0">
                <a:solidFill>
                  <a:srgbClr val="FF0000"/>
                </a:solidFill>
              </a:rPr>
              <a:t>CONTINUED…</a:t>
            </a:r>
          </a:p>
        </p:txBody>
      </p:sp>
      <p:sp>
        <p:nvSpPr>
          <p:cNvPr id="3" name="Content Placeholder 2">
            <a:extLst>
              <a:ext uri="{FF2B5EF4-FFF2-40B4-BE49-F238E27FC236}">
                <a16:creationId xmlns="" xmlns:a16="http://schemas.microsoft.com/office/drawing/2014/main" id="{9111803C-5AC1-4B59-844F-F3BC8159D96C}"/>
              </a:ext>
            </a:extLst>
          </p:cNvPr>
          <p:cNvSpPr>
            <a:spLocks noGrp="1"/>
          </p:cNvSpPr>
          <p:nvPr>
            <p:ph idx="1"/>
          </p:nvPr>
        </p:nvSpPr>
        <p:spPr>
          <a:solidFill>
            <a:schemeClr val="bg1"/>
          </a:solidFill>
          <a:ln>
            <a:solidFill>
              <a:schemeClr val="accent1"/>
            </a:solidFill>
          </a:ln>
        </p:spPr>
        <p:txBody>
          <a:bodyPr>
            <a:norm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IT IS FOUND THAT THE DEMAND FOR ELECTRICITY BEARS A LINEAR RELATIONSHIP WITH THE GROSS NATIONAL PRODUCT (GNP) OF A COUNTRY.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PROJECTION OF FUTURE DEMAND OF ELECTRICITY IS TIED WITH ECONOMIC GROWTH OF CONCERNED REGION.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WITH THE INCREASE IN ECONOMIC GROWTH , THE CONSUMPTION OF ELECTRICITY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Gill Sans MT" panose="020B0502020104020203"/>
              </a:rPr>
              <a:t>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ALSO INCREASES.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solidFill>
                <a:prstClr val="black"/>
              </a:solidFill>
              <a:latin typeface="Gill Sans MT" panose="020B0502020104020203"/>
            </a:endParaRPr>
          </a:p>
          <a:p>
            <a:pPr marR="0" lvl="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800" dirty="0" smtClean="0">
                <a:solidFill>
                  <a:srgbClr val="C00000"/>
                </a:solidFill>
                <a:latin typeface="Gill Sans MT" panose="020B0502020104020203"/>
              </a:rPr>
              <a:t> </a:t>
            </a:r>
            <a:r>
              <a:rPr lang="en-US" sz="1800" dirty="0">
                <a:solidFill>
                  <a:srgbClr val="C00000"/>
                </a:solidFill>
                <a:latin typeface="Gill Sans MT" panose="020B0502020104020203"/>
              </a:rPr>
              <a:t>ECONOMIC GROWTH IN INDIA IS DEPENDENT ON THE POWER SECTOR. </a:t>
            </a:r>
            <a:endParaRPr lang="en-US" sz="1800" dirty="0" smtClean="0">
              <a:solidFill>
                <a:srgbClr val="C00000"/>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None/>
              <a:tabLst/>
              <a:defRPr/>
            </a:pPr>
            <a:r>
              <a:rPr lang="en-US" sz="1800" dirty="0">
                <a:solidFill>
                  <a:srgbClr val="C00000"/>
                </a:solidFill>
                <a:latin typeface="Gill Sans MT" panose="020B0502020104020203"/>
              </a:rPr>
              <a:t> </a:t>
            </a:r>
            <a:r>
              <a:rPr lang="en-US" sz="1800" dirty="0" smtClean="0">
                <a:solidFill>
                  <a:srgbClr val="C00000"/>
                </a:solidFill>
                <a:latin typeface="Gill Sans MT" panose="020B0502020104020203"/>
              </a:rPr>
              <a:t>   THIS HAS  LED TO </a:t>
            </a:r>
            <a:r>
              <a:rPr lang="en-US" sz="1800" dirty="0">
                <a:solidFill>
                  <a:srgbClr val="C00000"/>
                </a:solidFill>
                <a:latin typeface="Gill Sans MT" panose="020B0502020104020203"/>
              </a:rPr>
              <a:t>AN ENORMOUS GROWTH IN ELECTRICITY DEMAND OVER </a:t>
            </a:r>
            <a:endParaRPr lang="en-US" sz="1800" dirty="0" smtClean="0">
              <a:solidFill>
                <a:srgbClr val="C00000"/>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None/>
              <a:tabLst/>
              <a:defRPr/>
            </a:pPr>
            <a:r>
              <a:rPr lang="en-US" sz="1800" dirty="0">
                <a:solidFill>
                  <a:srgbClr val="C00000"/>
                </a:solidFill>
                <a:latin typeface="Gill Sans MT" panose="020B0502020104020203"/>
              </a:rPr>
              <a:t> </a:t>
            </a:r>
            <a:r>
              <a:rPr lang="en-US" sz="1800" dirty="0" smtClean="0">
                <a:solidFill>
                  <a:srgbClr val="C00000"/>
                </a:solidFill>
                <a:latin typeface="Gill Sans MT" panose="020B0502020104020203"/>
              </a:rPr>
              <a:t>    THE </a:t>
            </a:r>
            <a:r>
              <a:rPr lang="en-US" sz="1800" dirty="0">
                <a:solidFill>
                  <a:srgbClr val="C00000"/>
                </a:solidFill>
                <a:latin typeface="Gill Sans MT" panose="020B0502020104020203"/>
              </a:rPr>
              <a:t>LAST TWO DECADES.</a:t>
            </a:r>
          </a:p>
        </p:txBody>
      </p:sp>
    </p:spTree>
    <p:extLst>
      <p:ext uri="{BB962C8B-B14F-4D97-AF65-F5344CB8AC3E}">
        <p14:creationId xmlns:p14="http://schemas.microsoft.com/office/powerpoint/2010/main" val="16261981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70</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nvGraphicFramePr>
        <p:xfrm>
          <a:off x="1549400" y="57150"/>
          <a:ext cx="9533890" cy="914400"/>
        </p:xfrm>
        <a:graphic>
          <a:graphicData uri="http://schemas.openxmlformats.org/drawingml/2006/table">
            <a:tbl>
              <a:tblPr firstRow="1" bandRow="1">
                <a:tableStyleId>{2D5ABB26-0587-4C30-8999-92F81FD0307C}</a:tableStyleId>
              </a:tblPr>
              <a:tblGrid>
                <a:gridCol w="904557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marR="441959">
                        <a:lnSpc>
                          <a:spcPct val="100000"/>
                        </a:lnSpc>
                      </a:pPr>
                      <a:endParaRPr sz="2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marL="29845">
                        <a:lnSpc>
                          <a:spcPts val="3500"/>
                        </a:lnSpc>
                        <a:tabLst>
                          <a:tab pos="9043670" algn="l"/>
                        </a:tabLst>
                      </a:pPr>
                      <a:r>
                        <a:rPr sz="4000" u="heavy" spc="-160" dirty="0">
                          <a:solidFill>
                            <a:srgbClr val="FFFF37"/>
                          </a:solidFill>
                          <a:uFill>
                            <a:solidFill>
                              <a:srgbClr val="000000"/>
                            </a:solidFill>
                          </a:uFill>
                          <a:latin typeface="Palatino Linotype"/>
                          <a:cs typeface="Palatino Linotype"/>
                        </a:rPr>
                        <a:t> </a:t>
                      </a:r>
                      <a:r>
                        <a:rPr sz="4000" u="heavy" spc="-5" dirty="0">
                          <a:solidFill>
                            <a:srgbClr val="FFFF37"/>
                          </a:solidFill>
                          <a:uFill>
                            <a:solidFill>
                              <a:srgbClr val="000000"/>
                            </a:solidFill>
                          </a:uFill>
                          <a:latin typeface="Palatino Linotype"/>
                          <a:cs typeface="Palatino Linotype"/>
                        </a:rPr>
                        <a:t>Nuclear</a:t>
                      </a:r>
                      <a:r>
                        <a:rPr sz="4000" u="heavy" spc="-15" dirty="0">
                          <a:solidFill>
                            <a:srgbClr val="FFFF37"/>
                          </a:solidFill>
                          <a:uFill>
                            <a:solidFill>
                              <a:srgbClr val="000000"/>
                            </a:solidFill>
                          </a:uFill>
                          <a:latin typeface="Palatino Linotype"/>
                          <a:cs typeface="Palatino Linotype"/>
                        </a:rPr>
                        <a:t> </a:t>
                      </a:r>
                      <a:r>
                        <a:rPr sz="4000" u="heavy" dirty="0">
                          <a:solidFill>
                            <a:srgbClr val="FFFF37"/>
                          </a:solidFill>
                          <a:uFill>
                            <a:solidFill>
                              <a:srgbClr val="000000"/>
                            </a:solidFill>
                          </a:uFill>
                          <a:latin typeface="Palatino Linotype"/>
                          <a:cs typeface="Palatino Linotype"/>
                        </a:rPr>
                        <a:t>Reserves</a:t>
                      </a:r>
                      <a:r>
                        <a:rPr sz="4000" u="heavy" spc="-10" dirty="0">
                          <a:solidFill>
                            <a:srgbClr val="FFFF37"/>
                          </a:solidFill>
                          <a:uFill>
                            <a:solidFill>
                              <a:srgbClr val="000000"/>
                            </a:solidFill>
                          </a:uFill>
                          <a:latin typeface="Palatino Linotype"/>
                          <a:cs typeface="Palatino Linotype"/>
                        </a:rPr>
                        <a:t> </a:t>
                      </a:r>
                      <a:r>
                        <a:rPr sz="4000" u="heavy" spc="-5" dirty="0">
                          <a:solidFill>
                            <a:srgbClr val="FFFF37"/>
                          </a:solidFill>
                          <a:uFill>
                            <a:solidFill>
                              <a:srgbClr val="000000"/>
                            </a:solidFill>
                          </a:uFill>
                          <a:latin typeface="Palatino Linotype"/>
                          <a:cs typeface="Palatino Linotype"/>
                        </a:rPr>
                        <a:t>of</a:t>
                      </a:r>
                      <a:r>
                        <a:rPr sz="4000" u="heavy" dirty="0">
                          <a:solidFill>
                            <a:srgbClr val="FFFF37"/>
                          </a:solidFill>
                          <a:uFill>
                            <a:solidFill>
                              <a:srgbClr val="000000"/>
                            </a:solidFill>
                          </a:uFill>
                          <a:latin typeface="Palatino Linotype"/>
                          <a:cs typeface="Palatino Linotype"/>
                        </a:rPr>
                        <a:t> </a:t>
                      </a:r>
                      <a:r>
                        <a:rPr sz="4000" u="heavy" spc="-5" dirty="0">
                          <a:solidFill>
                            <a:srgbClr val="FFFF37"/>
                          </a:solidFill>
                          <a:uFill>
                            <a:solidFill>
                              <a:srgbClr val="000000"/>
                            </a:solidFill>
                          </a:uFill>
                          <a:latin typeface="Palatino Linotype"/>
                          <a:cs typeface="Palatino Linotype"/>
                        </a:rPr>
                        <a:t>India	</a:t>
                      </a:r>
                      <a:endParaRPr sz="4000">
                        <a:latin typeface="Palatino Linotype"/>
                        <a:cs typeface="Palatino Linotype"/>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4" name="object 4"/>
          <p:cNvPicPr/>
          <p:nvPr/>
        </p:nvPicPr>
        <p:blipFill>
          <a:blip r:embed="rId2" cstate="print"/>
          <a:stretch>
            <a:fillRect/>
          </a:stretch>
        </p:blipFill>
        <p:spPr>
          <a:xfrm>
            <a:off x="5500624" y="6172201"/>
            <a:ext cx="1169821" cy="661953"/>
          </a:xfrm>
          <a:prstGeom prst="rect">
            <a:avLst/>
          </a:prstGeom>
        </p:spPr>
      </p:pic>
      <p:pic>
        <p:nvPicPr>
          <p:cNvPr id="5" name="object 5"/>
          <p:cNvPicPr/>
          <p:nvPr/>
        </p:nvPicPr>
        <p:blipFill>
          <a:blip r:embed="rId3" cstate="print"/>
          <a:stretch>
            <a:fillRect/>
          </a:stretch>
        </p:blipFill>
        <p:spPr>
          <a:xfrm>
            <a:off x="1636713" y="1143000"/>
            <a:ext cx="8912225" cy="4800600"/>
          </a:xfrm>
          <a:prstGeom prst="rect">
            <a:avLst/>
          </a:prstGeom>
        </p:spPr>
      </p:pic>
      <p:sp>
        <p:nvSpPr>
          <p:cNvPr id="6" name="object 6"/>
          <p:cNvSpPr txBox="1"/>
          <p:nvPr/>
        </p:nvSpPr>
        <p:spPr>
          <a:xfrm>
            <a:off x="1715516" y="1162557"/>
            <a:ext cx="8370570" cy="4709160"/>
          </a:xfrm>
          <a:prstGeom prst="rect">
            <a:avLst/>
          </a:prstGeom>
        </p:spPr>
        <p:txBody>
          <a:bodyPr vert="horz" wrap="square" lIns="0" tIns="13335" rIns="0" bIns="0" rtlCol="0">
            <a:spAutoFit/>
          </a:bodyPr>
          <a:lstStyle/>
          <a:p>
            <a:pPr marL="481965" marR="394970" indent="-469900" algn="just">
              <a:spcBef>
                <a:spcPts val="105"/>
              </a:spcBef>
              <a:buClr>
                <a:srgbClr val="CC0000"/>
              </a:buClr>
              <a:buSzPct val="70312"/>
              <a:buFont typeface="Wingdings"/>
              <a:buChar char=""/>
              <a:tabLst>
                <a:tab pos="482600" algn="l"/>
              </a:tabLst>
            </a:pPr>
            <a:r>
              <a:rPr sz="3200" dirty="0">
                <a:solidFill>
                  <a:prstClr val="black"/>
                </a:solidFill>
                <a:latin typeface="Times New Roman"/>
                <a:cs typeface="Times New Roman"/>
              </a:rPr>
              <a:t>Atomic</a:t>
            </a:r>
            <a:r>
              <a:rPr sz="3200" spc="-20" dirty="0">
                <a:solidFill>
                  <a:prstClr val="black"/>
                </a:solidFill>
                <a:latin typeface="Times New Roman"/>
                <a:cs typeface="Times New Roman"/>
              </a:rPr>
              <a:t> </a:t>
            </a:r>
            <a:r>
              <a:rPr sz="3200" dirty="0">
                <a:solidFill>
                  <a:prstClr val="black"/>
                </a:solidFill>
                <a:latin typeface="Times New Roman"/>
                <a:cs typeface="Times New Roman"/>
              </a:rPr>
              <a:t>Energy</a:t>
            </a:r>
            <a:r>
              <a:rPr sz="3200" spc="-35" dirty="0">
                <a:solidFill>
                  <a:prstClr val="black"/>
                </a:solidFill>
                <a:latin typeface="Times New Roman"/>
                <a:cs typeface="Times New Roman"/>
              </a:rPr>
              <a:t> </a:t>
            </a:r>
            <a:r>
              <a:rPr sz="3200" dirty="0">
                <a:solidFill>
                  <a:prstClr val="black"/>
                </a:solidFill>
                <a:latin typeface="Times New Roman"/>
                <a:cs typeface="Times New Roman"/>
              </a:rPr>
              <a:t>Act, 1962,</a:t>
            </a:r>
            <a:r>
              <a:rPr sz="3200" spc="-35" dirty="0">
                <a:solidFill>
                  <a:prstClr val="black"/>
                </a:solidFill>
                <a:latin typeface="Times New Roman"/>
                <a:cs typeface="Times New Roman"/>
              </a:rPr>
              <a:t> </a:t>
            </a:r>
            <a:r>
              <a:rPr sz="3200" dirty="0">
                <a:solidFill>
                  <a:prstClr val="black"/>
                </a:solidFill>
                <a:latin typeface="Times New Roman"/>
                <a:cs typeface="Times New Roman"/>
              </a:rPr>
              <a:t>explicitly</a:t>
            </a:r>
            <a:r>
              <a:rPr sz="3200" spc="-30" dirty="0">
                <a:solidFill>
                  <a:prstClr val="black"/>
                </a:solidFill>
                <a:latin typeface="Times New Roman"/>
                <a:cs typeface="Times New Roman"/>
              </a:rPr>
              <a:t> </a:t>
            </a:r>
            <a:r>
              <a:rPr sz="3200" dirty="0">
                <a:solidFill>
                  <a:prstClr val="black"/>
                </a:solidFill>
                <a:latin typeface="Times New Roman"/>
                <a:cs typeface="Times New Roman"/>
              </a:rPr>
              <a:t>prohibits </a:t>
            </a:r>
            <a:r>
              <a:rPr sz="3200" spc="-790" dirty="0">
                <a:solidFill>
                  <a:prstClr val="black"/>
                </a:solidFill>
                <a:latin typeface="Times New Roman"/>
                <a:cs typeface="Times New Roman"/>
              </a:rPr>
              <a:t> </a:t>
            </a:r>
            <a:r>
              <a:rPr sz="3200" dirty="0">
                <a:solidFill>
                  <a:prstClr val="black"/>
                </a:solidFill>
                <a:latin typeface="Times New Roman"/>
                <a:cs typeface="Times New Roman"/>
              </a:rPr>
              <a:t>Uranium</a:t>
            </a:r>
            <a:r>
              <a:rPr sz="3200" spc="-30" dirty="0">
                <a:solidFill>
                  <a:prstClr val="black"/>
                </a:solidFill>
                <a:latin typeface="Times New Roman"/>
                <a:cs typeface="Times New Roman"/>
              </a:rPr>
              <a:t> </a:t>
            </a:r>
            <a:r>
              <a:rPr sz="3200" dirty="0">
                <a:solidFill>
                  <a:prstClr val="black"/>
                </a:solidFill>
                <a:latin typeface="Times New Roman"/>
                <a:cs typeface="Times New Roman"/>
              </a:rPr>
              <a:t>Corporation</a:t>
            </a:r>
            <a:r>
              <a:rPr sz="3200" spc="-40" dirty="0">
                <a:solidFill>
                  <a:prstClr val="black"/>
                </a:solidFill>
                <a:latin typeface="Times New Roman"/>
                <a:cs typeface="Times New Roman"/>
              </a:rPr>
              <a:t> </a:t>
            </a:r>
            <a:r>
              <a:rPr sz="3200" dirty="0">
                <a:solidFill>
                  <a:prstClr val="black"/>
                </a:solidFill>
                <a:latin typeface="Times New Roman"/>
                <a:cs typeface="Times New Roman"/>
              </a:rPr>
              <a:t>from</a:t>
            </a:r>
            <a:r>
              <a:rPr sz="3200" spc="-25" dirty="0">
                <a:solidFill>
                  <a:prstClr val="black"/>
                </a:solidFill>
                <a:latin typeface="Times New Roman"/>
                <a:cs typeface="Times New Roman"/>
              </a:rPr>
              <a:t> </a:t>
            </a:r>
            <a:r>
              <a:rPr sz="3200" dirty="0">
                <a:solidFill>
                  <a:prstClr val="black"/>
                </a:solidFill>
                <a:latin typeface="Times New Roman"/>
                <a:cs typeface="Times New Roman"/>
              </a:rPr>
              <a:t>making</a:t>
            </a:r>
            <a:r>
              <a:rPr sz="3200" spc="-30" dirty="0">
                <a:solidFill>
                  <a:prstClr val="black"/>
                </a:solidFill>
                <a:latin typeface="Times New Roman"/>
                <a:cs typeface="Times New Roman"/>
              </a:rPr>
              <a:t> </a:t>
            </a:r>
            <a:r>
              <a:rPr sz="3200" dirty="0">
                <a:solidFill>
                  <a:prstClr val="black"/>
                </a:solidFill>
                <a:latin typeface="Times New Roman"/>
                <a:cs typeface="Times New Roman"/>
              </a:rPr>
              <a:t>the</a:t>
            </a:r>
            <a:r>
              <a:rPr sz="3200" spc="-5" dirty="0">
                <a:solidFill>
                  <a:prstClr val="black"/>
                </a:solidFill>
                <a:latin typeface="Times New Roman"/>
                <a:cs typeface="Times New Roman"/>
              </a:rPr>
              <a:t> </a:t>
            </a:r>
            <a:r>
              <a:rPr sz="3200" dirty="0">
                <a:solidFill>
                  <a:prstClr val="black"/>
                </a:solidFill>
                <a:latin typeface="Times New Roman"/>
                <a:cs typeface="Times New Roman"/>
              </a:rPr>
              <a:t>details </a:t>
            </a:r>
            <a:r>
              <a:rPr sz="3200" spc="-785" dirty="0">
                <a:solidFill>
                  <a:prstClr val="black"/>
                </a:solidFill>
                <a:latin typeface="Times New Roman"/>
                <a:cs typeface="Times New Roman"/>
              </a:rPr>
              <a:t> </a:t>
            </a:r>
            <a:r>
              <a:rPr sz="3200" dirty="0">
                <a:solidFill>
                  <a:prstClr val="black"/>
                </a:solidFill>
                <a:latin typeface="Times New Roman"/>
                <a:cs typeface="Times New Roman"/>
              </a:rPr>
              <a:t>public.</a:t>
            </a:r>
            <a:endParaRPr sz="3200">
              <a:solidFill>
                <a:prstClr val="black"/>
              </a:solidFill>
              <a:latin typeface="Times New Roman"/>
              <a:cs typeface="Times New Roman"/>
            </a:endParaRPr>
          </a:p>
          <a:p>
            <a:pPr marL="481965" marR="5080" indent="-469900">
              <a:spcBef>
                <a:spcPts val="770"/>
              </a:spcBef>
              <a:buClr>
                <a:srgbClr val="CC0000"/>
              </a:buClr>
              <a:buSzPct val="70312"/>
              <a:buFont typeface="Wingdings"/>
              <a:buChar char=""/>
              <a:tabLst>
                <a:tab pos="481965" algn="l"/>
                <a:tab pos="482600" algn="l"/>
              </a:tabLst>
            </a:pPr>
            <a:r>
              <a:rPr sz="3200" dirty="0">
                <a:solidFill>
                  <a:prstClr val="black"/>
                </a:solidFill>
                <a:latin typeface="Times New Roman"/>
                <a:cs typeface="Times New Roman"/>
              </a:rPr>
              <a:t>However</a:t>
            </a:r>
            <a:r>
              <a:rPr sz="3200" spc="-25" dirty="0">
                <a:solidFill>
                  <a:prstClr val="black"/>
                </a:solidFill>
                <a:latin typeface="Times New Roman"/>
                <a:cs typeface="Times New Roman"/>
              </a:rPr>
              <a:t> </a:t>
            </a:r>
            <a:r>
              <a:rPr sz="3200" dirty="0">
                <a:solidFill>
                  <a:prstClr val="black"/>
                </a:solidFill>
                <a:latin typeface="Times New Roman"/>
                <a:cs typeface="Times New Roman"/>
              </a:rPr>
              <a:t>reserves</a:t>
            </a:r>
            <a:r>
              <a:rPr sz="3200" spc="-35" dirty="0">
                <a:solidFill>
                  <a:prstClr val="black"/>
                </a:solidFill>
                <a:latin typeface="Times New Roman"/>
                <a:cs typeface="Times New Roman"/>
              </a:rPr>
              <a:t> </a:t>
            </a:r>
            <a:r>
              <a:rPr sz="3200" dirty="0">
                <a:solidFill>
                  <a:prstClr val="black"/>
                </a:solidFill>
                <a:latin typeface="Times New Roman"/>
                <a:cs typeface="Times New Roman"/>
              </a:rPr>
              <a:t>have</a:t>
            </a:r>
            <a:r>
              <a:rPr sz="3200" spc="-15" dirty="0">
                <a:solidFill>
                  <a:prstClr val="black"/>
                </a:solidFill>
                <a:latin typeface="Times New Roman"/>
                <a:cs typeface="Times New Roman"/>
              </a:rPr>
              <a:t> </a:t>
            </a:r>
            <a:r>
              <a:rPr sz="3200" dirty="0">
                <a:solidFill>
                  <a:prstClr val="black"/>
                </a:solidFill>
                <a:latin typeface="Times New Roman"/>
                <a:cs typeface="Times New Roman"/>
              </a:rPr>
              <a:t>been</a:t>
            </a:r>
            <a:r>
              <a:rPr sz="3200" spc="-15" dirty="0">
                <a:solidFill>
                  <a:prstClr val="black"/>
                </a:solidFill>
                <a:latin typeface="Times New Roman"/>
                <a:cs typeface="Times New Roman"/>
              </a:rPr>
              <a:t> </a:t>
            </a:r>
            <a:r>
              <a:rPr sz="3200" dirty="0">
                <a:solidFill>
                  <a:prstClr val="black"/>
                </a:solidFill>
                <a:latin typeface="Times New Roman"/>
                <a:cs typeface="Times New Roman"/>
              </a:rPr>
              <a:t>estimated</a:t>
            </a:r>
            <a:r>
              <a:rPr sz="3200" spc="-10" dirty="0">
                <a:solidFill>
                  <a:prstClr val="black"/>
                </a:solidFill>
                <a:latin typeface="Times New Roman"/>
                <a:cs typeface="Times New Roman"/>
              </a:rPr>
              <a:t> </a:t>
            </a:r>
            <a:r>
              <a:rPr sz="3200" dirty="0">
                <a:solidFill>
                  <a:prstClr val="black"/>
                </a:solidFill>
                <a:latin typeface="Times New Roman"/>
                <a:cs typeface="Times New Roman"/>
              </a:rPr>
              <a:t>to be</a:t>
            </a:r>
            <a:r>
              <a:rPr sz="3200" spc="-15" dirty="0">
                <a:solidFill>
                  <a:prstClr val="black"/>
                </a:solidFill>
                <a:latin typeface="Times New Roman"/>
                <a:cs typeface="Times New Roman"/>
              </a:rPr>
              <a:t> </a:t>
            </a:r>
            <a:r>
              <a:rPr sz="3200" spc="15" dirty="0">
                <a:solidFill>
                  <a:prstClr val="black"/>
                </a:solidFill>
                <a:latin typeface="Times New Roman"/>
                <a:cs typeface="Times New Roman"/>
              </a:rPr>
              <a:t>60- </a:t>
            </a:r>
            <a:r>
              <a:rPr sz="3200" spc="-785" dirty="0">
                <a:solidFill>
                  <a:prstClr val="black"/>
                </a:solidFill>
                <a:latin typeface="Times New Roman"/>
                <a:cs typeface="Times New Roman"/>
              </a:rPr>
              <a:t> </a:t>
            </a:r>
            <a:r>
              <a:rPr sz="3200" dirty="0">
                <a:solidFill>
                  <a:prstClr val="black"/>
                </a:solidFill>
                <a:latin typeface="Times New Roman"/>
                <a:cs typeface="Times New Roman"/>
              </a:rPr>
              <a:t>70</a:t>
            </a:r>
            <a:r>
              <a:rPr sz="3200" spc="-20" dirty="0">
                <a:solidFill>
                  <a:prstClr val="black"/>
                </a:solidFill>
                <a:latin typeface="Times New Roman"/>
                <a:cs typeface="Times New Roman"/>
              </a:rPr>
              <a:t> </a:t>
            </a:r>
            <a:r>
              <a:rPr sz="3200" dirty="0">
                <a:solidFill>
                  <a:prstClr val="black"/>
                </a:solidFill>
                <a:latin typeface="Times New Roman"/>
                <a:cs typeface="Times New Roman"/>
              </a:rPr>
              <a:t>thousand</a:t>
            </a:r>
            <a:r>
              <a:rPr sz="3200" spc="-20" dirty="0">
                <a:solidFill>
                  <a:prstClr val="black"/>
                </a:solidFill>
                <a:latin typeface="Times New Roman"/>
                <a:cs typeface="Times New Roman"/>
              </a:rPr>
              <a:t> </a:t>
            </a:r>
            <a:r>
              <a:rPr sz="3200" dirty="0">
                <a:solidFill>
                  <a:prstClr val="black"/>
                </a:solidFill>
                <a:latin typeface="Times New Roman"/>
                <a:cs typeface="Times New Roman"/>
              </a:rPr>
              <a:t>tonnes.</a:t>
            </a:r>
            <a:endParaRPr sz="3200">
              <a:solidFill>
                <a:prstClr val="black"/>
              </a:solidFill>
              <a:latin typeface="Times New Roman"/>
              <a:cs typeface="Times New Roman"/>
            </a:endParaRPr>
          </a:p>
          <a:p>
            <a:pPr marL="481965" marR="776605" indent="-469900">
              <a:spcBef>
                <a:spcPts val="770"/>
              </a:spcBef>
              <a:buClr>
                <a:srgbClr val="CC0000"/>
              </a:buClr>
              <a:buSzPct val="70312"/>
              <a:buFont typeface="Wingdings"/>
              <a:buChar char=""/>
              <a:tabLst>
                <a:tab pos="481965" algn="l"/>
                <a:tab pos="482600" algn="l"/>
              </a:tabLst>
            </a:pPr>
            <a:r>
              <a:rPr sz="3200" dirty="0">
                <a:solidFill>
                  <a:prstClr val="black"/>
                </a:solidFill>
                <a:latin typeface="Times New Roman"/>
                <a:cs typeface="Times New Roman"/>
              </a:rPr>
              <a:t>With</a:t>
            </a:r>
            <a:r>
              <a:rPr sz="3200" spc="-5" dirty="0">
                <a:solidFill>
                  <a:prstClr val="black"/>
                </a:solidFill>
                <a:latin typeface="Times New Roman"/>
                <a:cs typeface="Times New Roman"/>
              </a:rPr>
              <a:t> the</a:t>
            </a:r>
            <a:r>
              <a:rPr sz="3200" spc="10" dirty="0">
                <a:solidFill>
                  <a:prstClr val="black"/>
                </a:solidFill>
                <a:latin typeface="Times New Roman"/>
                <a:cs typeface="Times New Roman"/>
              </a:rPr>
              <a:t> </a:t>
            </a:r>
            <a:r>
              <a:rPr sz="3200" dirty="0">
                <a:solidFill>
                  <a:prstClr val="black"/>
                </a:solidFill>
                <a:latin typeface="Times New Roman"/>
                <a:cs typeface="Times New Roman"/>
              </a:rPr>
              <a:t>available</a:t>
            </a:r>
            <a:r>
              <a:rPr sz="3200" spc="-30" dirty="0">
                <a:solidFill>
                  <a:prstClr val="black"/>
                </a:solidFill>
                <a:latin typeface="Times New Roman"/>
                <a:cs typeface="Times New Roman"/>
              </a:rPr>
              <a:t> </a:t>
            </a:r>
            <a:r>
              <a:rPr sz="3200" dirty="0">
                <a:solidFill>
                  <a:prstClr val="black"/>
                </a:solidFill>
                <a:latin typeface="Times New Roman"/>
                <a:cs typeface="Times New Roman"/>
              </a:rPr>
              <a:t>uranium</a:t>
            </a:r>
            <a:r>
              <a:rPr sz="3200" spc="-40" dirty="0">
                <a:solidFill>
                  <a:prstClr val="black"/>
                </a:solidFill>
                <a:latin typeface="Times New Roman"/>
                <a:cs typeface="Times New Roman"/>
              </a:rPr>
              <a:t> </a:t>
            </a:r>
            <a:r>
              <a:rPr sz="3200" dirty="0">
                <a:solidFill>
                  <a:prstClr val="black"/>
                </a:solidFill>
                <a:latin typeface="Times New Roman"/>
                <a:cs typeface="Times New Roman"/>
              </a:rPr>
              <a:t>reserves</a:t>
            </a:r>
            <a:r>
              <a:rPr sz="3200" spc="-20" dirty="0">
                <a:solidFill>
                  <a:prstClr val="black"/>
                </a:solidFill>
                <a:latin typeface="Times New Roman"/>
                <a:cs typeface="Times New Roman"/>
              </a:rPr>
              <a:t> </a:t>
            </a:r>
            <a:r>
              <a:rPr sz="3200" dirty="0">
                <a:solidFill>
                  <a:prstClr val="black"/>
                </a:solidFill>
                <a:latin typeface="Times New Roman"/>
                <a:cs typeface="Times New Roman"/>
              </a:rPr>
              <a:t>around </a:t>
            </a:r>
            <a:r>
              <a:rPr sz="3200" spc="-785" dirty="0">
                <a:solidFill>
                  <a:prstClr val="black"/>
                </a:solidFill>
                <a:latin typeface="Times New Roman"/>
                <a:cs typeface="Times New Roman"/>
              </a:rPr>
              <a:t> </a:t>
            </a:r>
            <a:r>
              <a:rPr sz="3200" dirty="0">
                <a:solidFill>
                  <a:prstClr val="black"/>
                </a:solidFill>
                <a:latin typeface="Times New Roman"/>
                <a:cs typeface="Times New Roman"/>
              </a:rPr>
              <a:t>12,000</a:t>
            </a:r>
            <a:r>
              <a:rPr sz="3200" spc="-45" dirty="0">
                <a:solidFill>
                  <a:prstClr val="black"/>
                </a:solidFill>
                <a:latin typeface="Times New Roman"/>
                <a:cs typeface="Times New Roman"/>
              </a:rPr>
              <a:t> </a:t>
            </a:r>
            <a:r>
              <a:rPr sz="3200" dirty="0">
                <a:solidFill>
                  <a:prstClr val="black"/>
                </a:solidFill>
                <a:latin typeface="Times New Roman"/>
                <a:cs typeface="Times New Roman"/>
              </a:rPr>
              <a:t>MW can</a:t>
            </a:r>
            <a:r>
              <a:rPr sz="3200" spc="10" dirty="0">
                <a:solidFill>
                  <a:prstClr val="black"/>
                </a:solidFill>
                <a:latin typeface="Times New Roman"/>
                <a:cs typeface="Times New Roman"/>
              </a:rPr>
              <a:t> </a:t>
            </a:r>
            <a:r>
              <a:rPr sz="3200" dirty="0">
                <a:solidFill>
                  <a:prstClr val="black"/>
                </a:solidFill>
                <a:latin typeface="Times New Roman"/>
                <a:cs typeface="Times New Roman"/>
              </a:rPr>
              <a:t>be generated</a:t>
            </a:r>
            <a:r>
              <a:rPr sz="3200" spc="-40" dirty="0">
                <a:solidFill>
                  <a:prstClr val="black"/>
                </a:solidFill>
                <a:latin typeface="Times New Roman"/>
                <a:cs typeface="Times New Roman"/>
              </a:rPr>
              <a:t> </a:t>
            </a:r>
            <a:r>
              <a:rPr sz="3200" dirty="0">
                <a:solidFill>
                  <a:prstClr val="black"/>
                </a:solidFill>
                <a:latin typeface="Times New Roman"/>
                <a:cs typeface="Times New Roman"/>
              </a:rPr>
              <a:t>for</a:t>
            </a:r>
            <a:r>
              <a:rPr sz="3200" spc="-15" dirty="0">
                <a:solidFill>
                  <a:prstClr val="black"/>
                </a:solidFill>
                <a:latin typeface="Times New Roman"/>
                <a:cs typeface="Times New Roman"/>
              </a:rPr>
              <a:t> </a:t>
            </a:r>
            <a:r>
              <a:rPr sz="3200" dirty="0">
                <a:solidFill>
                  <a:prstClr val="black"/>
                </a:solidFill>
                <a:latin typeface="Times New Roman"/>
                <a:cs typeface="Times New Roman"/>
              </a:rPr>
              <a:t>30</a:t>
            </a:r>
            <a:r>
              <a:rPr sz="3200" spc="-15" dirty="0">
                <a:solidFill>
                  <a:prstClr val="black"/>
                </a:solidFill>
                <a:latin typeface="Times New Roman"/>
                <a:cs typeface="Times New Roman"/>
              </a:rPr>
              <a:t> </a:t>
            </a:r>
            <a:r>
              <a:rPr sz="3200" dirty="0">
                <a:solidFill>
                  <a:prstClr val="black"/>
                </a:solidFill>
                <a:latin typeface="Times New Roman"/>
                <a:cs typeface="Times New Roman"/>
              </a:rPr>
              <a:t>years.</a:t>
            </a:r>
            <a:endParaRPr sz="3200">
              <a:solidFill>
                <a:prstClr val="black"/>
              </a:solidFill>
              <a:latin typeface="Times New Roman"/>
              <a:cs typeface="Times New Roman"/>
            </a:endParaRPr>
          </a:p>
          <a:p>
            <a:pPr marL="481965" marR="698500" indent="-469900">
              <a:spcBef>
                <a:spcPts val="770"/>
              </a:spcBef>
              <a:buClr>
                <a:srgbClr val="CC0000"/>
              </a:buClr>
              <a:buSzPct val="70312"/>
              <a:buFont typeface="Wingdings"/>
              <a:buChar char=""/>
              <a:tabLst>
                <a:tab pos="481965" algn="l"/>
                <a:tab pos="482600" algn="l"/>
              </a:tabLst>
            </a:pPr>
            <a:r>
              <a:rPr sz="3200" dirty="0">
                <a:solidFill>
                  <a:prstClr val="black"/>
                </a:solidFill>
                <a:latin typeface="Times New Roman"/>
                <a:cs typeface="Times New Roman"/>
              </a:rPr>
              <a:t>India</a:t>
            </a:r>
            <a:r>
              <a:rPr sz="3200" spc="-20" dirty="0">
                <a:solidFill>
                  <a:prstClr val="black"/>
                </a:solidFill>
                <a:latin typeface="Times New Roman"/>
                <a:cs typeface="Times New Roman"/>
              </a:rPr>
              <a:t> </a:t>
            </a:r>
            <a:r>
              <a:rPr sz="3200" dirty="0">
                <a:solidFill>
                  <a:prstClr val="black"/>
                </a:solidFill>
                <a:latin typeface="Times New Roman"/>
                <a:cs typeface="Times New Roman"/>
              </a:rPr>
              <a:t>has</a:t>
            </a:r>
            <a:r>
              <a:rPr sz="3200" spc="10" dirty="0">
                <a:solidFill>
                  <a:prstClr val="black"/>
                </a:solidFill>
                <a:latin typeface="Times New Roman"/>
                <a:cs typeface="Times New Roman"/>
              </a:rPr>
              <a:t> </a:t>
            </a:r>
            <a:r>
              <a:rPr sz="3200" dirty="0">
                <a:solidFill>
                  <a:prstClr val="black"/>
                </a:solidFill>
                <a:latin typeface="Times New Roman"/>
                <a:cs typeface="Times New Roman"/>
              </a:rPr>
              <a:t>huge</a:t>
            </a:r>
            <a:r>
              <a:rPr sz="3200" spc="-20" dirty="0">
                <a:solidFill>
                  <a:prstClr val="black"/>
                </a:solidFill>
                <a:latin typeface="Times New Roman"/>
                <a:cs typeface="Times New Roman"/>
              </a:rPr>
              <a:t> </a:t>
            </a:r>
            <a:r>
              <a:rPr sz="3200" dirty="0">
                <a:solidFill>
                  <a:prstClr val="black"/>
                </a:solidFill>
                <a:latin typeface="Times New Roman"/>
                <a:cs typeface="Times New Roman"/>
              </a:rPr>
              <a:t>Thorium</a:t>
            </a:r>
            <a:r>
              <a:rPr sz="3200" spc="-30" dirty="0">
                <a:solidFill>
                  <a:prstClr val="black"/>
                </a:solidFill>
                <a:latin typeface="Times New Roman"/>
                <a:cs typeface="Times New Roman"/>
              </a:rPr>
              <a:t> </a:t>
            </a:r>
            <a:r>
              <a:rPr sz="3200" dirty="0">
                <a:solidFill>
                  <a:prstClr val="black"/>
                </a:solidFill>
                <a:latin typeface="Times New Roman"/>
                <a:cs typeface="Times New Roman"/>
              </a:rPr>
              <a:t>Deposits-of</a:t>
            </a:r>
            <a:r>
              <a:rPr sz="3200" spc="-40" dirty="0">
                <a:solidFill>
                  <a:prstClr val="black"/>
                </a:solidFill>
                <a:latin typeface="Times New Roman"/>
                <a:cs typeface="Times New Roman"/>
              </a:rPr>
              <a:t> </a:t>
            </a:r>
            <a:r>
              <a:rPr sz="3200" dirty="0">
                <a:solidFill>
                  <a:prstClr val="black"/>
                </a:solidFill>
                <a:latin typeface="Times New Roman"/>
                <a:cs typeface="Times New Roman"/>
              </a:rPr>
              <a:t>25%</a:t>
            </a:r>
            <a:r>
              <a:rPr sz="3200" spc="5" dirty="0">
                <a:solidFill>
                  <a:prstClr val="black"/>
                </a:solidFill>
                <a:latin typeface="Times New Roman"/>
                <a:cs typeface="Times New Roman"/>
              </a:rPr>
              <a:t> </a:t>
            </a:r>
            <a:r>
              <a:rPr sz="3200" dirty="0">
                <a:solidFill>
                  <a:prstClr val="black"/>
                </a:solidFill>
                <a:latin typeface="Times New Roman"/>
                <a:cs typeface="Times New Roman"/>
              </a:rPr>
              <a:t>of </a:t>
            </a:r>
            <a:r>
              <a:rPr sz="3200" spc="-785" dirty="0">
                <a:solidFill>
                  <a:prstClr val="black"/>
                </a:solidFill>
                <a:latin typeface="Times New Roman"/>
                <a:cs typeface="Times New Roman"/>
              </a:rPr>
              <a:t> </a:t>
            </a:r>
            <a:r>
              <a:rPr sz="3200" dirty="0">
                <a:solidFill>
                  <a:prstClr val="black"/>
                </a:solidFill>
                <a:latin typeface="Times New Roman"/>
                <a:cs typeface="Times New Roman"/>
              </a:rPr>
              <a:t>world’s</a:t>
            </a:r>
            <a:r>
              <a:rPr sz="3200" spc="-30" dirty="0">
                <a:solidFill>
                  <a:prstClr val="black"/>
                </a:solidFill>
                <a:latin typeface="Times New Roman"/>
                <a:cs typeface="Times New Roman"/>
              </a:rPr>
              <a:t> </a:t>
            </a:r>
            <a:r>
              <a:rPr sz="3200" spc="-5" dirty="0">
                <a:solidFill>
                  <a:prstClr val="black"/>
                </a:solidFill>
                <a:latin typeface="Times New Roman"/>
                <a:cs typeface="Times New Roman"/>
              </a:rPr>
              <a:t>deposits.</a:t>
            </a:r>
            <a:endParaRPr sz="3200">
              <a:solidFill>
                <a:prstClr val="black"/>
              </a:solidFill>
              <a:latin typeface="Times New Roman"/>
              <a:cs typeface="Times New Roman"/>
            </a:endParaRPr>
          </a:p>
        </p:txBody>
      </p:sp>
    </p:spTree>
    <p:extLst>
      <p:ext uri="{BB962C8B-B14F-4D97-AF65-F5344CB8AC3E}">
        <p14:creationId xmlns:p14="http://schemas.microsoft.com/office/powerpoint/2010/main" val="21621590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1446213" y="6172201"/>
          <a:ext cx="9408159" cy="535781"/>
        </p:xfrm>
        <a:graphic>
          <a:graphicData uri="http://schemas.openxmlformats.org/drawingml/2006/table">
            <a:tbl>
              <a:tblPr firstRow="1" bandRow="1">
                <a:tableStyleId>{2D5ABB26-0587-4C30-8999-92F81FD0307C}</a:tableStyleId>
              </a:tblPr>
              <a:tblGrid>
                <a:gridCol w="9158605">
                  <a:extLst>
                    <a:ext uri="{9D8B030D-6E8A-4147-A177-3AD203B41FA5}">
                      <a16:colId xmlns="" xmlns:a16="http://schemas.microsoft.com/office/drawing/2014/main" val="20000"/>
                    </a:ext>
                  </a:extLst>
                </a:gridCol>
                <a:gridCol w="249554">
                  <a:extLst>
                    <a:ext uri="{9D8B030D-6E8A-4147-A177-3AD203B41FA5}">
                      <a16:colId xmlns="" xmlns:a16="http://schemas.microsoft.com/office/drawing/2014/main" val="20001"/>
                    </a:ext>
                  </a:extLst>
                </a:gridCol>
              </a:tblGrid>
              <a:tr h="212725">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marL="7620">
                        <a:lnSpc>
                          <a:spcPct val="100000"/>
                        </a:lnSpc>
                        <a:spcBef>
                          <a:spcPts val="340"/>
                        </a:spcBef>
                      </a:pPr>
                      <a:fld id="{81D60167-4931-47E6-BA6A-407CBD079E47}" type="slidenum">
                        <a:rPr sz="1000" spc="-5" dirty="0">
                          <a:latin typeface="Arial MT"/>
                          <a:cs typeface="Arial MT"/>
                        </a:rPr>
                        <a:t>71</a:t>
                      </a:fld>
                      <a:endParaRPr sz="1000">
                        <a:latin typeface="Arial MT"/>
                        <a:cs typeface="Arial MT"/>
                      </a:endParaRPr>
                    </a:p>
                  </a:txBody>
                  <a:tcPr marL="0" marR="0" marT="43180" marB="0">
                    <a:lnL w="1905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323056">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9050">
                      <a:solidFill>
                        <a:srgbClr val="000000"/>
                      </a:solidFill>
                      <a:prstDash val="solid"/>
                    </a:lnR>
                    <a:lnT w="12700">
                      <a:solidFill>
                        <a:srgbClr val="000000"/>
                      </a:solidFill>
                      <a:prstDash val="solid"/>
                    </a:lnT>
                    <a:lnB w="19050">
                      <a:solidFill>
                        <a:srgbClr val="000000"/>
                      </a:solidFill>
                      <a:prstDash val="solid"/>
                    </a:lnB>
                    <a:solidFill>
                      <a:srgbClr val="CC0000"/>
                    </a:solidFill>
                  </a:tcPr>
                </a:tc>
                <a:tc>
                  <a:txBody>
                    <a:bodyPr/>
                    <a:lstStyle/>
                    <a:p>
                      <a:pPr>
                        <a:lnSpc>
                          <a:spcPct val="100000"/>
                        </a:lnSpc>
                      </a:pPr>
                      <a:endParaRPr sz="1900">
                        <a:latin typeface="Times New Roman"/>
                        <a:cs typeface="Times New Roman"/>
                      </a:endParaRPr>
                    </a:p>
                  </a:txBody>
                  <a:tcPr marL="0" marR="0" marT="0" marB="0">
                    <a:lnL w="1905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graphicFrame>
        <p:nvGraphicFramePr>
          <p:cNvPr id="2" name="object 2"/>
          <p:cNvGraphicFramePr>
            <a:graphicFrameLocks noGrp="1"/>
          </p:cNvGraphicFramePr>
          <p:nvPr/>
        </p:nvGraphicFramePr>
        <p:xfrm>
          <a:off x="1549400" y="57150"/>
          <a:ext cx="9085580" cy="914400"/>
        </p:xfrm>
        <a:graphic>
          <a:graphicData uri="http://schemas.openxmlformats.org/drawingml/2006/table">
            <a:tbl>
              <a:tblPr firstRow="1" bandRow="1">
                <a:tableStyleId>{2D5ABB26-0587-4C30-8999-92F81FD0307C}</a:tableStyleId>
              </a:tblPr>
              <a:tblGrid>
                <a:gridCol w="8597265">
                  <a:extLst>
                    <a:ext uri="{9D8B030D-6E8A-4147-A177-3AD203B41FA5}">
                      <a16:colId xmlns="" xmlns:a16="http://schemas.microsoft.com/office/drawing/2014/main" val="20000"/>
                    </a:ext>
                  </a:extLst>
                </a:gridCol>
                <a:gridCol w="488315">
                  <a:extLst>
                    <a:ext uri="{9D8B030D-6E8A-4147-A177-3AD203B41FA5}">
                      <a16:colId xmlns="" xmlns:a16="http://schemas.microsoft.com/office/drawing/2014/main" val="20001"/>
                    </a:ext>
                  </a:extLst>
                </a:gridCol>
              </a:tblGrid>
              <a:tr h="457200">
                <a:tc>
                  <a:txBody>
                    <a:bodyPr/>
                    <a:lstStyle/>
                    <a:p>
                      <a:pPr>
                        <a:lnSpc>
                          <a:spcPct val="100000"/>
                        </a:lnSpc>
                      </a:pPr>
                      <a:endParaRPr sz="2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tc>
                  <a:txBody>
                    <a:bodyPr/>
                    <a:lstStyle/>
                    <a:p>
                      <a:pPr>
                        <a:lnSpc>
                          <a:spcPct val="100000"/>
                        </a:lnSpc>
                      </a:pPr>
                      <a:endParaRPr sz="2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0000"/>
                    </a:solidFill>
                  </a:tcPr>
                </a:tc>
                <a:extLst>
                  <a:ext uri="{0D108BD9-81ED-4DB2-BD59-A6C34878D82A}">
                    <a16:rowId xmlns="" xmlns:a16="http://schemas.microsoft.com/office/drawing/2014/main" val="10000"/>
                  </a:ext>
                </a:extLst>
              </a:tr>
              <a:tr h="457200">
                <a:tc>
                  <a:txBody>
                    <a:bodyPr/>
                    <a:lstStyle/>
                    <a:p>
                      <a:pPr>
                        <a:lnSpc>
                          <a:spcPct val="100000"/>
                        </a:lnSpc>
                      </a:pPr>
                      <a:endParaRPr sz="2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C0000"/>
                    </a:solidFill>
                  </a:tcPr>
                </a:tc>
                <a:tc>
                  <a:txBody>
                    <a:bodyPr/>
                    <a:lstStyle/>
                    <a:p>
                      <a:pPr>
                        <a:lnSpc>
                          <a:spcPct val="100000"/>
                        </a:lnSpc>
                      </a:pPr>
                      <a:endParaRPr sz="2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66CC"/>
                    </a:solidFill>
                  </a:tcPr>
                </a:tc>
                <a:extLst>
                  <a:ext uri="{0D108BD9-81ED-4DB2-BD59-A6C34878D82A}">
                    <a16:rowId xmlns="" xmlns:a16="http://schemas.microsoft.com/office/drawing/2014/main" val="10001"/>
                  </a:ext>
                </a:extLst>
              </a:tr>
            </a:tbl>
          </a:graphicData>
        </a:graphic>
      </p:graphicFrame>
      <p:sp>
        <p:nvSpPr>
          <p:cNvPr id="3" name="object 3"/>
          <p:cNvSpPr/>
          <p:nvPr/>
        </p:nvSpPr>
        <p:spPr>
          <a:xfrm>
            <a:off x="1555751" y="6778624"/>
            <a:ext cx="8994775" cy="3175"/>
          </a:xfrm>
          <a:custGeom>
            <a:avLst/>
            <a:gdLst/>
            <a:ahLst/>
            <a:cxnLst/>
            <a:rect l="l" t="t" r="r" b="b"/>
            <a:pathLst>
              <a:path w="8994775" h="3175">
                <a:moveTo>
                  <a:pt x="0" y="0"/>
                </a:moveTo>
                <a:lnTo>
                  <a:pt x="8994775" y="3174"/>
                </a:lnTo>
              </a:path>
            </a:pathLst>
          </a:custGeom>
          <a:ln w="19050">
            <a:solidFill>
              <a:srgbClr val="000000"/>
            </a:solidFill>
          </a:ln>
        </p:spPr>
        <p:txBody>
          <a:bodyPr wrap="square" lIns="0" tIns="0" rIns="0" bIns="0" rtlCol="0"/>
          <a:lstStyle/>
          <a:p>
            <a:endParaRPr>
              <a:solidFill>
                <a:prstClr val="black"/>
              </a:solidFill>
            </a:endParaRPr>
          </a:p>
        </p:txBody>
      </p:sp>
      <p:pic>
        <p:nvPicPr>
          <p:cNvPr id="4" name="object 4"/>
          <p:cNvPicPr/>
          <p:nvPr/>
        </p:nvPicPr>
        <p:blipFill>
          <a:blip r:embed="rId2" cstate="print"/>
          <a:stretch>
            <a:fillRect/>
          </a:stretch>
        </p:blipFill>
        <p:spPr>
          <a:xfrm>
            <a:off x="5500624" y="6172201"/>
            <a:ext cx="1169821" cy="661953"/>
          </a:xfrm>
          <a:prstGeom prst="rect">
            <a:avLst/>
          </a:prstGeom>
        </p:spPr>
      </p:pic>
      <p:pic>
        <p:nvPicPr>
          <p:cNvPr id="5" name="object 5"/>
          <p:cNvPicPr/>
          <p:nvPr/>
        </p:nvPicPr>
        <p:blipFill>
          <a:blip r:embed="rId3" cstate="print"/>
          <a:stretch>
            <a:fillRect/>
          </a:stretch>
        </p:blipFill>
        <p:spPr>
          <a:xfrm>
            <a:off x="4773676" y="990600"/>
            <a:ext cx="5721350" cy="5105400"/>
          </a:xfrm>
          <a:prstGeom prst="rect">
            <a:avLst/>
          </a:prstGeom>
        </p:spPr>
      </p:pic>
      <p:sp>
        <p:nvSpPr>
          <p:cNvPr id="6" name="object 6"/>
          <p:cNvSpPr txBox="1"/>
          <p:nvPr/>
        </p:nvSpPr>
        <p:spPr>
          <a:xfrm>
            <a:off x="1634440" y="2081606"/>
            <a:ext cx="2356485" cy="2465070"/>
          </a:xfrm>
          <a:prstGeom prst="rect">
            <a:avLst/>
          </a:prstGeom>
          <a:solidFill>
            <a:schemeClr val="accent5">
              <a:lumMod val="20000"/>
              <a:lumOff val="80000"/>
            </a:schemeClr>
          </a:solidFill>
        </p:spPr>
        <p:txBody>
          <a:bodyPr vert="horz" wrap="square" lIns="0" tIns="13335" rIns="0" bIns="0" rtlCol="0">
            <a:spAutoFit/>
          </a:bodyPr>
          <a:lstStyle/>
          <a:p>
            <a:pPr marL="12700">
              <a:spcBef>
                <a:spcPts val="105"/>
              </a:spcBef>
            </a:pPr>
            <a:r>
              <a:rPr sz="3200" spc="-315" dirty="0">
                <a:solidFill>
                  <a:srgbClr val="00B050"/>
                </a:solidFill>
                <a:latin typeface="Arial MT"/>
                <a:cs typeface="Arial MT"/>
              </a:rPr>
              <a:t>INDIA’s</a:t>
            </a:r>
            <a:endParaRPr sz="3200" dirty="0">
              <a:solidFill>
                <a:srgbClr val="00B050"/>
              </a:solidFill>
              <a:latin typeface="Arial MT"/>
              <a:cs typeface="Arial MT"/>
            </a:endParaRPr>
          </a:p>
          <a:p>
            <a:pPr marL="12700" marR="5080"/>
            <a:r>
              <a:rPr sz="3200" spc="-390" dirty="0">
                <a:solidFill>
                  <a:srgbClr val="00B050"/>
                </a:solidFill>
                <a:latin typeface="Arial MT"/>
                <a:cs typeface="Arial MT"/>
              </a:rPr>
              <a:t>THREE</a:t>
            </a:r>
            <a:r>
              <a:rPr sz="3200" spc="-165" dirty="0">
                <a:solidFill>
                  <a:srgbClr val="00B050"/>
                </a:solidFill>
                <a:latin typeface="Arial MT"/>
                <a:cs typeface="Arial MT"/>
              </a:rPr>
              <a:t> </a:t>
            </a:r>
            <a:r>
              <a:rPr sz="3200" spc="-385" dirty="0">
                <a:solidFill>
                  <a:srgbClr val="00B050"/>
                </a:solidFill>
                <a:latin typeface="Arial MT"/>
                <a:cs typeface="Arial MT"/>
              </a:rPr>
              <a:t>S</a:t>
            </a:r>
            <a:r>
              <a:rPr sz="3200" spc="-540" dirty="0">
                <a:solidFill>
                  <a:srgbClr val="00B050"/>
                </a:solidFill>
                <a:latin typeface="Arial MT"/>
                <a:cs typeface="Arial MT"/>
              </a:rPr>
              <a:t>T</a:t>
            </a:r>
            <a:r>
              <a:rPr sz="3200" spc="-310" dirty="0">
                <a:solidFill>
                  <a:srgbClr val="00B050"/>
                </a:solidFill>
                <a:latin typeface="Arial MT"/>
                <a:cs typeface="Arial MT"/>
              </a:rPr>
              <a:t>AGE  </a:t>
            </a:r>
            <a:r>
              <a:rPr sz="3200" spc="-395" dirty="0">
                <a:solidFill>
                  <a:srgbClr val="00B050"/>
                </a:solidFill>
                <a:latin typeface="Arial MT"/>
                <a:cs typeface="Arial MT"/>
              </a:rPr>
              <a:t>NUCLEAR </a:t>
            </a:r>
            <a:r>
              <a:rPr sz="3200" spc="-390" dirty="0">
                <a:solidFill>
                  <a:srgbClr val="00B050"/>
                </a:solidFill>
                <a:latin typeface="Arial MT"/>
                <a:cs typeface="Arial MT"/>
              </a:rPr>
              <a:t> </a:t>
            </a:r>
            <a:r>
              <a:rPr sz="3200" spc="-434" dirty="0">
                <a:solidFill>
                  <a:srgbClr val="00B050"/>
                </a:solidFill>
                <a:latin typeface="Arial MT"/>
                <a:cs typeface="Arial MT"/>
              </a:rPr>
              <a:t>POWER </a:t>
            </a:r>
            <a:r>
              <a:rPr sz="3200" spc="-430" dirty="0">
                <a:solidFill>
                  <a:srgbClr val="00B050"/>
                </a:solidFill>
                <a:latin typeface="Arial MT"/>
                <a:cs typeface="Arial MT"/>
              </a:rPr>
              <a:t> </a:t>
            </a:r>
            <a:r>
              <a:rPr sz="3200" spc="-425" dirty="0">
                <a:solidFill>
                  <a:srgbClr val="00B050"/>
                </a:solidFill>
                <a:latin typeface="Arial MT"/>
                <a:cs typeface="Arial MT"/>
              </a:rPr>
              <a:t>PROGRAMME</a:t>
            </a:r>
            <a:endParaRPr sz="3200" dirty="0">
              <a:solidFill>
                <a:srgbClr val="00B050"/>
              </a:solidFill>
              <a:latin typeface="Arial MT"/>
              <a:cs typeface="Arial MT"/>
            </a:endParaRPr>
          </a:p>
        </p:txBody>
      </p:sp>
      <p:sp>
        <p:nvSpPr>
          <p:cNvPr id="8" name="TextBox 7">
            <a:extLst>
              <a:ext uri="{FF2B5EF4-FFF2-40B4-BE49-F238E27FC236}">
                <a16:creationId xmlns="" xmlns:a16="http://schemas.microsoft.com/office/drawing/2014/main" id="{DC3AF328-2C6D-4141-A470-F60EE85C1862}"/>
              </a:ext>
            </a:extLst>
          </p:cNvPr>
          <p:cNvSpPr txBox="1"/>
          <p:nvPr/>
        </p:nvSpPr>
        <p:spPr>
          <a:xfrm>
            <a:off x="467360" y="1327150"/>
            <a:ext cx="4212589" cy="461665"/>
          </a:xfrm>
          <a:prstGeom prst="rect">
            <a:avLst/>
          </a:prstGeom>
          <a:solidFill>
            <a:schemeClr val="accent6">
              <a:lumMod val="40000"/>
              <a:lumOff val="60000"/>
            </a:schemeClr>
          </a:solidFill>
        </p:spPr>
        <p:txBody>
          <a:bodyPr wrap="square" rtlCol="0">
            <a:spAutoFit/>
          </a:bodyPr>
          <a:lstStyle/>
          <a:p>
            <a:r>
              <a:rPr lang="en-US" sz="2400" dirty="0">
                <a:solidFill>
                  <a:srgbClr val="C00000"/>
                </a:solidFill>
              </a:rPr>
              <a:t>Pressurized heavy water reactor</a:t>
            </a:r>
          </a:p>
        </p:txBody>
      </p:sp>
      <p:sp>
        <p:nvSpPr>
          <p:cNvPr id="9" name="TextBox 8">
            <a:extLst>
              <a:ext uri="{FF2B5EF4-FFF2-40B4-BE49-F238E27FC236}">
                <a16:creationId xmlns="" xmlns:a16="http://schemas.microsoft.com/office/drawing/2014/main" id="{944B4AFD-830A-4140-B60C-50A10736C5FD}"/>
              </a:ext>
            </a:extLst>
          </p:cNvPr>
          <p:cNvSpPr txBox="1"/>
          <p:nvPr/>
        </p:nvSpPr>
        <p:spPr>
          <a:xfrm>
            <a:off x="1276350" y="4673600"/>
            <a:ext cx="3549650" cy="1754326"/>
          </a:xfrm>
          <a:prstGeom prst="rect">
            <a:avLst/>
          </a:prstGeom>
          <a:noFill/>
        </p:spPr>
        <p:txBody>
          <a:bodyPr wrap="square" rtlCol="0">
            <a:spAutoFit/>
          </a:bodyPr>
          <a:lstStyle/>
          <a:p>
            <a:r>
              <a:rPr lang="en-US" dirty="0">
                <a:solidFill>
                  <a:prstClr val="black"/>
                </a:solidFill>
              </a:rPr>
              <a:t>Breeder reactor produces more </a:t>
            </a:r>
          </a:p>
          <a:p>
            <a:r>
              <a:rPr lang="en-US" dirty="0">
                <a:solidFill>
                  <a:prstClr val="black"/>
                </a:solidFill>
              </a:rPr>
              <a:t>Fissionable material than it consumes to generate energy. This type of reactor is designed to extend the nuclear fuel supply for power generation</a:t>
            </a:r>
          </a:p>
        </p:txBody>
      </p:sp>
      <p:sp>
        <p:nvSpPr>
          <p:cNvPr id="10" name="TextBox 9">
            <a:extLst>
              <a:ext uri="{FF2B5EF4-FFF2-40B4-BE49-F238E27FC236}">
                <a16:creationId xmlns="" xmlns:a16="http://schemas.microsoft.com/office/drawing/2014/main" id="{0C77571E-2895-4120-A214-948755B56E86}"/>
              </a:ext>
            </a:extLst>
          </p:cNvPr>
          <p:cNvSpPr txBox="1"/>
          <p:nvPr/>
        </p:nvSpPr>
        <p:spPr>
          <a:xfrm>
            <a:off x="9220200" y="3060700"/>
            <a:ext cx="1274826" cy="1615827"/>
          </a:xfrm>
          <a:prstGeom prst="rect">
            <a:avLst/>
          </a:prstGeom>
          <a:noFill/>
        </p:spPr>
        <p:txBody>
          <a:bodyPr wrap="square" rtlCol="0">
            <a:spAutoFit/>
          </a:bodyPr>
          <a:lstStyle/>
          <a:p>
            <a:r>
              <a:rPr lang="en-US" sz="1100" dirty="0">
                <a:solidFill>
                  <a:srgbClr val="FF0000"/>
                </a:solidFill>
              </a:rPr>
              <a:t>FBR</a:t>
            </a:r>
            <a:r>
              <a:rPr lang="en-US" sz="1100" dirty="0">
                <a:solidFill>
                  <a:prstClr val="black"/>
                </a:solidFill>
              </a:rPr>
              <a:t> NUCLEAR REACTOR USES FAST NEUTRON TO GENERATE MORE NUCLEAR FUELS THAN THEY CONSUME WHILE GENERATING POWER</a:t>
            </a:r>
          </a:p>
        </p:txBody>
      </p:sp>
      <p:sp>
        <p:nvSpPr>
          <p:cNvPr id="11" name="TextBox 10">
            <a:extLst>
              <a:ext uri="{FF2B5EF4-FFF2-40B4-BE49-F238E27FC236}">
                <a16:creationId xmlns="" xmlns:a16="http://schemas.microsoft.com/office/drawing/2014/main" id="{B7D1FA28-080D-6722-C2DB-03B60CF83CDE}"/>
              </a:ext>
            </a:extLst>
          </p:cNvPr>
          <p:cNvSpPr txBox="1"/>
          <p:nvPr/>
        </p:nvSpPr>
        <p:spPr>
          <a:xfrm>
            <a:off x="10854372" y="2306320"/>
            <a:ext cx="1274826" cy="646331"/>
          </a:xfrm>
          <a:prstGeom prst="rect">
            <a:avLst/>
          </a:prstGeom>
          <a:noFill/>
        </p:spPr>
        <p:txBody>
          <a:bodyPr wrap="square" rtlCol="0">
            <a:spAutoFit/>
          </a:bodyPr>
          <a:lstStyle/>
          <a:p>
            <a:r>
              <a:rPr lang="en-US" dirty="0">
                <a:solidFill>
                  <a:srgbClr val="FF0000"/>
                </a:solidFill>
              </a:rPr>
              <a:t>Th =U232</a:t>
            </a:r>
          </a:p>
          <a:p>
            <a:r>
              <a:rPr lang="en-US" dirty="0">
                <a:solidFill>
                  <a:srgbClr val="FF0000"/>
                </a:solidFill>
              </a:rPr>
              <a:t>Pu = U239</a:t>
            </a:r>
          </a:p>
        </p:txBody>
      </p:sp>
    </p:spTree>
    <p:extLst>
      <p:ext uri="{BB962C8B-B14F-4D97-AF65-F5344CB8AC3E}">
        <p14:creationId xmlns:p14="http://schemas.microsoft.com/office/powerpoint/2010/main" val="32403797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203980"/>
            <a:ext cx="10448925"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4" y="1113354"/>
            <a:ext cx="8534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34" y="1696508"/>
            <a:ext cx="853440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34" y="2890838"/>
            <a:ext cx="86201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5473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7" y="1528763"/>
            <a:ext cx="968692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56267" y="237067"/>
            <a:ext cx="3632200" cy="646331"/>
          </a:xfrm>
          <a:prstGeom prst="rect">
            <a:avLst/>
          </a:prstGeom>
          <a:solidFill>
            <a:srgbClr val="00B0F0"/>
          </a:solidFill>
        </p:spPr>
        <p:txBody>
          <a:bodyPr wrap="square" rtlCol="0">
            <a:spAutoFit/>
          </a:bodyPr>
          <a:lstStyle/>
          <a:p>
            <a:r>
              <a:rPr lang="en-US" sz="3600" dirty="0" smtClean="0">
                <a:solidFill>
                  <a:schemeClr val="bg1"/>
                </a:solidFill>
              </a:rPr>
              <a:t>CONTINUED…</a:t>
            </a:r>
            <a:endParaRPr lang="en-US" sz="3600" dirty="0">
              <a:solidFill>
                <a:schemeClr val="bg1"/>
              </a:solidFill>
            </a:endParaRPr>
          </a:p>
        </p:txBody>
      </p:sp>
    </p:spTree>
    <p:extLst>
      <p:ext uri="{BB962C8B-B14F-4D97-AF65-F5344CB8AC3E}">
        <p14:creationId xmlns:p14="http://schemas.microsoft.com/office/powerpoint/2010/main" val="18599782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467" y="677333"/>
            <a:ext cx="8111066" cy="436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4865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341" y="262550"/>
            <a:ext cx="7158493" cy="131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 y="1424400"/>
            <a:ext cx="11381316" cy="458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5027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5" name="TextBox 2"/>
          <p:cNvSpPr txBox="1"/>
          <p:nvPr/>
        </p:nvSpPr>
        <p:spPr>
          <a:xfrm>
            <a:off x="3923340" y="899032"/>
            <a:ext cx="4385816" cy="846386"/>
          </a:xfrm>
          <a:prstGeom prst="rect">
            <a:avLst/>
          </a:prstGeom>
          <a:noFill/>
        </p:spPr>
        <p:txBody>
          <a:bodyPr vert="horz" wrap="none" lIns="0" tIns="0" rIns="0" bIns="0" rtlCol="0">
            <a:spAutoFit/>
          </a:bodyPr>
          <a:lstStyle/>
          <a:p>
            <a:pPr>
              <a:lnSpc>
                <a:spcPts val="3286"/>
              </a:lnSpc>
            </a:pPr>
            <a:r>
              <a:rPr lang="en-CA" sz="2864">
                <a:solidFill>
                  <a:srgbClr val="FFFFFF"/>
                </a:solidFill>
                <a:latin typeface="Times New Roman"/>
                <a:cs typeface="Times New Roman"/>
              </a:rPr>
              <a:t>Click to edit Master title style</a:t>
            </a:r>
          </a:p>
          <a:p>
            <a:pPr>
              <a:lnSpc>
                <a:spcPts val="3286"/>
              </a:lnSpc>
            </a:pPr>
            <a:endParaRPr lang="en-CA" sz="2864">
              <a:solidFill>
                <a:srgbClr val="000000"/>
              </a:solidFill>
            </a:endParaRPr>
          </a:p>
        </p:txBody>
      </p:sp>
      <p:sp>
        <p:nvSpPr>
          <p:cNvPr id="3" name="TextBox 3"/>
          <p:cNvSpPr txBox="1"/>
          <p:nvPr/>
        </p:nvSpPr>
        <p:spPr>
          <a:xfrm>
            <a:off x="1687286" y="5924390"/>
            <a:ext cx="2285882" cy="230832"/>
          </a:xfrm>
          <a:prstGeom prst="rect">
            <a:avLst/>
          </a:prstGeom>
          <a:noFill/>
        </p:spPr>
        <p:txBody>
          <a:bodyPr vert="horz" wrap="none" lIns="0" tIns="0" rIns="0" bIns="0" rtlCol="0">
            <a:spAutoFit/>
          </a:bodyPr>
          <a:lstStyle/>
          <a:p>
            <a:pPr>
              <a:lnSpc>
                <a:spcPts val="939"/>
              </a:lnSpc>
            </a:pPr>
            <a:r>
              <a:rPr lang="en-CA" sz="795">
                <a:solidFill>
                  <a:srgbClr val="A5A5A5"/>
                </a:solidFill>
                <a:latin typeface="Times New Roman"/>
                <a:cs typeface="Times New Roman"/>
              </a:rPr>
              <a:t>Copyright © 2016 Your Company All Rights Reserved.</a:t>
            </a:r>
          </a:p>
          <a:p>
            <a:pPr>
              <a:lnSpc>
                <a:spcPts val="939"/>
              </a:lnSpc>
            </a:pPr>
            <a:endParaRPr lang="en-CA" sz="795">
              <a:solidFill>
                <a:srgbClr val="A5A5A5"/>
              </a:solidFill>
              <a:latin typeface="Times New Roman"/>
              <a:cs typeface="Times New Roman"/>
            </a:endParaRPr>
          </a:p>
        </p:txBody>
      </p:sp>
      <p:sp>
        <p:nvSpPr>
          <p:cNvPr id="4" name="TextBox 4"/>
          <p:cNvSpPr txBox="1"/>
          <p:nvPr/>
        </p:nvSpPr>
        <p:spPr>
          <a:xfrm>
            <a:off x="10666079" y="5958968"/>
            <a:ext cx="46488"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8</a:t>
            </a:r>
          </a:p>
          <a:p>
            <a:pPr>
              <a:lnSpc>
                <a:spcPts val="835"/>
              </a:lnSpc>
            </a:pPr>
            <a:endParaRPr lang="en-CA" sz="719">
              <a:solidFill>
                <a:srgbClr val="595959"/>
              </a:solidFill>
              <a:latin typeface="Times New Roman"/>
              <a:cs typeface="Times New Roman"/>
            </a:endParaRPr>
          </a:p>
        </p:txBody>
      </p:sp>
    </p:spTree>
    <p:extLst>
      <p:ext uri="{BB962C8B-B14F-4D97-AF65-F5344CB8AC3E}">
        <p14:creationId xmlns:p14="http://schemas.microsoft.com/office/powerpoint/2010/main" val="28316469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9529" y="154004"/>
            <a:ext cx="8393230" cy="1200329"/>
          </a:xfrm>
          <a:prstGeom prst="rect">
            <a:avLst/>
          </a:prstGeom>
          <a:solidFill>
            <a:schemeClr val="accent6">
              <a:lumMod val="40000"/>
              <a:lumOff val="60000"/>
            </a:schemeClr>
          </a:solidFill>
        </p:spPr>
        <p:txBody>
          <a:bodyPr wrap="square" rtlCol="0">
            <a:spAutoFit/>
          </a:bodyPr>
          <a:lstStyle/>
          <a:p>
            <a:r>
              <a:rPr lang="en-US" sz="3600" dirty="0" smtClean="0">
                <a:solidFill>
                  <a:srgbClr val="C00000"/>
                </a:solidFill>
              </a:rPr>
              <a:t>   FUTURE  PLAN OF GOI FOR POWER</a:t>
            </a:r>
          </a:p>
          <a:p>
            <a:r>
              <a:rPr lang="en-US" sz="3600" dirty="0">
                <a:solidFill>
                  <a:srgbClr val="C00000"/>
                </a:solidFill>
              </a:rPr>
              <a:t> </a:t>
            </a:r>
            <a:r>
              <a:rPr lang="en-US" sz="3600" dirty="0" smtClean="0">
                <a:solidFill>
                  <a:srgbClr val="C00000"/>
                </a:solidFill>
              </a:rPr>
              <a:t>  DEVELOPMENT IN INDIA</a:t>
            </a:r>
            <a:endParaRPr lang="en-US" sz="3600" dirty="0">
              <a:solidFill>
                <a:srgbClr val="C00000"/>
              </a:solidFill>
            </a:endParaRPr>
          </a:p>
        </p:txBody>
      </p:sp>
      <p:sp>
        <p:nvSpPr>
          <p:cNvPr id="3" name="TextBox 2"/>
          <p:cNvSpPr txBox="1"/>
          <p:nvPr/>
        </p:nvSpPr>
        <p:spPr>
          <a:xfrm>
            <a:off x="1145405" y="1645920"/>
            <a:ext cx="9700645" cy="4154984"/>
          </a:xfrm>
          <a:prstGeom prst="rect">
            <a:avLst/>
          </a:prstGeom>
          <a:solidFill>
            <a:schemeClr val="bg1"/>
          </a:solidFill>
        </p:spPr>
        <p:txBody>
          <a:bodyPr wrap="square" rtlCol="0">
            <a:spAutoFit/>
          </a:bodyPr>
          <a:lstStyle/>
          <a:p>
            <a:pPr marL="285750" indent="-285750">
              <a:buFont typeface="Wingdings" pitchFamily="2" charset="2"/>
              <a:buChar char="v"/>
            </a:pPr>
            <a:r>
              <a:rPr lang="en-US" sz="2400" dirty="0"/>
              <a:t>The Government of India's future plans for power generation focus on a significant transition towards renewable energy sources, aiming for 500 GW of non-fossil fuel capacity by 2030 and a 50% </a:t>
            </a:r>
            <a:r>
              <a:rPr lang="en-US" sz="2400" dirty="0" smtClean="0"/>
              <a:t>decarburization </a:t>
            </a:r>
            <a:r>
              <a:rPr lang="en-US" sz="2400" dirty="0"/>
              <a:t>of energy by 2030. </a:t>
            </a:r>
            <a:endParaRPr lang="en-US" sz="2400" dirty="0" smtClean="0"/>
          </a:p>
          <a:p>
            <a:pPr marL="285750" indent="-285750">
              <a:buFont typeface="Wingdings" pitchFamily="2" charset="2"/>
              <a:buChar char="v"/>
            </a:pPr>
            <a:r>
              <a:rPr lang="en-US" sz="2400" dirty="0" smtClean="0"/>
              <a:t>This </a:t>
            </a:r>
            <a:r>
              <a:rPr lang="en-US" sz="2400" dirty="0"/>
              <a:t>includes initiatives like the National Green Hydrogen Mission, PM-KUSUM, and PM Surya </a:t>
            </a:r>
            <a:r>
              <a:rPr lang="en-US" sz="2400" dirty="0" err="1"/>
              <a:t>Ghar</a:t>
            </a:r>
            <a:r>
              <a:rPr lang="en-US" sz="2400" dirty="0"/>
              <a:t>, along with schemes for domestic solar PV module </a:t>
            </a:r>
            <a:r>
              <a:rPr lang="en-US" sz="2400" dirty="0" smtClean="0"/>
              <a:t>manufacturing.</a:t>
            </a:r>
          </a:p>
          <a:p>
            <a:pPr marL="285750" indent="-285750">
              <a:buFont typeface="Wingdings" pitchFamily="2" charset="2"/>
              <a:buChar char="v"/>
            </a:pPr>
            <a:r>
              <a:rPr lang="en-US" sz="2400" dirty="0"/>
              <a:t> With a commitment to achieving 500 GW of non-fossil fuel-based energy capacity by 2030, India is emerging as a global leader in clean energy. </a:t>
            </a:r>
            <a:endParaRPr lang="en-US" sz="2400" dirty="0" smtClean="0"/>
          </a:p>
          <a:p>
            <a:pPr marL="285750" indent="-285750">
              <a:buFont typeface="Wingdings" pitchFamily="2" charset="2"/>
              <a:buChar char="v"/>
            </a:pPr>
            <a:r>
              <a:rPr lang="en-US" sz="2400" dirty="0" smtClean="0"/>
              <a:t>As </a:t>
            </a:r>
            <a:r>
              <a:rPr lang="en-US" sz="2400" dirty="0"/>
              <a:t>on 20th Jan 2025, India's total non-fossil fuel based energy capacity has reached 217.62 </a:t>
            </a:r>
            <a:r>
              <a:rPr lang="en-US" sz="2400" dirty="0" smtClean="0"/>
              <a:t>GW.</a:t>
            </a:r>
            <a:endParaRPr lang="en-US" sz="2400" dirty="0"/>
          </a:p>
        </p:txBody>
      </p:sp>
    </p:spTree>
    <p:extLst>
      <p:ext uri="{BB962C8B-B14F-4D97-AF65-F5344CB8AC3E}">
        <p14:creationId xmlns:p14="http://schemas.microsoft.com/office/powerpoint/2010/main" val="25690062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625600"/>
            <a:ext cx="9694333" cy="1938992"/>
          </a:xfrm>
          <a:prstGeom prst="rect">
            <a:avLst/>
          </a:prstGeom>
          <a:solidFill>
            <a:schemeClr val="accent2">
              <a:lumMod val="40000"/>
              <a:lumOff val="60000"/>
            </a:schemeClr>
          </a:solidFill>
        </p:spPr>
        <p:txBody>
          <a:bodyPr wrap="square" rtlCol="0">
            <a:spAutoFit/>
          </a:bodyPr>
          <a:lstStyle/>
          <a:p>
            <a:r>
              <a:rPr lang="en-US" sz="6000" dirty="0" smtClean="0">
                <a:solidFill>
                  <a:srgbClr val="0070C0"/>
                </a:solidFill>
              </a:rPr>
              <a:t>ROLE OF NTPC IN POWER DEVELOPMENT IN INDIA</a:t>
            </a:r>
            <a:endParaRPr lang="en-US" sz="6000" dirty="0">
              <a:solidFill>
                <a:srgbClr val="0070C0"/>
              </a:solidFill>
            </a:endParaRPr>
          </a:p>
        </p:txBody>
      </p:sp>
    </p:spTree>
    <p:extLst>
      <p:ext uri="{BB962C8B-B14F-4D97-AF65-F5344CB8AC3E}">
        <p14:creationId xmlns:p14="http://schemas.microsoft.com/office/powerpoint/2010/main" val="32758832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DE52C9D-B8F3-A6EA-D14A-11557BE0D78A}"/>
              </a:ext>
            </a:extLst>
          </p:cNvPr>
          <p:cNvSpPr txBox="1"/>
          <p:nvPr/>
        </p:nvSpPr>
        <p:spPr>
          <a:xfrm>
            <a:off x="3515360" y="274320"/>
            <a:ext cx="3698240" cy="707886"/>
          </a:xfrm>
          <a:prstGeom prst="rect">
            <a:avLst/>
          </a:prstGeom>
          <a:noFill/>
        </p:spPr>
        <p:txBody>
          <a:bodyPr wrap="square" rtlCol="0">
            <a:spAutoFit/>
          </a:bodyPr>
          <a:lstStyle/>
          <a:p>
            <a:r>
              <a:rPr lang="en-US" sz="4000" dirty="0">
                <a:solidFill>
                  <a:srgbClr val="FF0000"/>
                </a:solidFill>
              </a:rPr>
              <a:t>INTRODUCTION</a:t>
            </a:r>
          </a:p>
        </p:txBody>
      </p:sp>
      <p:sp>
        <p:nvSpPr>
          <p:cNvPr id="3" name="TextBox 2">
            <a:extLst>
              <a:ext uri="{FF2B5EF4-FFF2-40B4-BE49-F238E27FC236}">
                <a16:creationId xmlns="" xmlns:a16="http://schemas.microsoft.com/office/drawing/2014/main" id="{EDD6078C-6F36-2AE2-B6EB-655BA52CB0A8}"/>
              </a:ext>
            </a:extLst>
          </p:cNvPr>
          <p:cNvSpPr txBox="1"/>
          <p:nvPr/>
        </p:nvSpPr>
        <p:spPr>
          <a:xfrm>
            <a:off x="701040" y="1290320"/>
            <a:ext cx="10932160" cy="5016758"/>
          </a:xfrm>
          <a:prstGeom prst="rect">
            <a:avLst/>
          </a:prstGeom>
          <a:solidFill>
            <a:schemeClr val="accent6">
              <a:lumMod val="20000"/>
              <a:lumOff val="80000"/>
            </a:schemeClr>
          </a:solidFill>
          <a:ln>
            <a:solidFill>
              <a:srgbClr val="002060"/>
            </a:solidFill>
          </a:ln>
        </p:spPr>
        <p:txBody>
          <a:bodyPr wrap="square" rtlCol="0">
            <a:spAutoFit/>
          </a:bodyPr>
          <a:lstStyle/>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NTPC is India’s largest energy conglomerate with roots planted way back in 1975 by GOI to accelerate power development in India. Since then it has established itself as the dominant power major with presence in the entire value chain of the power generation business.</a:t>
            </a:r>
          </a:p>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 From fossil fuels it has forayed into generating electricity via hydro, nuclear and renewable energy sources. This foray will play a major role in lowering its carbon footprint by reducing green house gas emissions. To strengthen its core business, the corporation has diversified into the fields of consultancy, power trading, training of power professionals, rural electrification, ash utilization and coal mining as well.</a:t>
            </a:r>
          </a:p>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 IPO  in 2004</a:t>
            </a:r>
          </a:p>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 FPO in 2010</a:t>
            </a:r>
          </a:p>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 NTPC became a Maharatna company in May 2010. </a:t>
            </a:r>
          </a:p>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As of December, 2023, there are 13 Maharatnas CPSEs in India. </a:t>
            </a:r>
          </a:p>
          <a:p>
            <a:pPr marL="285750" indent="-285750">
              <a:buFont typeface="Wingdings" panose="05000000000000000000" pitchFamily="2" charset="2"/>
              <a:buChar char="v"/>
            </a:pPr>
            <a:r>
              <a:rPr lang="en-US" sz="2000" dirty="0">
                <a:solidFill>
                  <a:prstClr val="black"/>
                </a:solidFill>
                <a:latin typeface="Montserrat" panose="00000500000000000000" pitchFamily="2" charset="0"/>
              </a:rPr>
              <a:t>NTPC is ranked No. 2 Independent Power Producer(IPP) in Platts Top 250 Global Energy Company rankings</a:t>
            </a:r>
          </a:p>
        </p:txBody>
      </p:sp>
    </p:spTree>
    <p:extLst>
      <p:ext uri="{BB962C8B-B14F-4D97-AF65-F5344CB8AC3E}">
        <p14:creationId xmlns:p14="http://schemas.microsoft.com/office/powerpoint/2010/main" val="149368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85592E-FB9F-4B4C-969F-B67EA16E5596}"/>
              </a:ext>
            </a:extLst>
          </p:cNvPr>
          <p:cNvSpPr>
            <a:spLocks noGrp="1"/>
          </p:cNvSpPr>
          <p:nvPr>
            <p:ph type="title"/>
          </p:nvPr>
        </p:nvSpPr>
        <p:spPr>
          <a:xfrm>
            <a:off x="699739" y="152401"/>
            <a:ext cx="9603275" cy="971600"/>
          </a:xfrm>
        </p:spPr>
        <p:txBody>
          <a:bodyPr>
            <a:normAutofit fontScale="90000"/>
          </a:bodyPr>
          <a:lstStyle/>
          <a:p>
            <a:r>
              <a:rPr lang="en-US" sz="4000" dirty="0">
                <a:solidFill>
                  <a:srgbClr val="FF0000"/>
                </a:solidFill>
              </a:rPr>
              <a:t>             THE POWER SECTOR IN INDIA</a:t>
            </a:r>
            <a:br>
              <a:rPr lang="en-US" sz="4000" dirty="0">
                <a:solidFill>
                  <a:srgbClr val="FF0000"/>
                </a:solidFill>
              </a:rPr>
            </a:br>
            <a:r>
              <a:rPr lang="en-US" sz="4000" dirty="0">
                <a:solidFill>
                  <a:srgbClr val="FF0000"/>
                </a:solidFill>
              </a:rPr>
              <a:t/>
            </a:r>
            <a:br>
              <a:rPr lang="en-US" sz="4000" dirty="0">
                <a:solidFill>
                  <a:srgbClr val="FF0000"/>
                </a:solidFill>
              </a:rPr>
            </a:br>
            <a:r>
              <a:rPr lang="en-US" sz="2700" dirty="0">
                <a:solidFill>
                  <a:srgbClr val="0070C0"/>
                </a:solidFill>
              </a:rPr>
              <a:t>UNDER THE [VII th ] SCHEDULE OF THE INDIAN CONSTITUTION POWER SECTOR IS ON “CONCURRENT LIST”</a:t>
            </a:r>
          </a:p>
        </p:txBody>
      </p:sp>
      <p:pic>
        <p:nvPicPr>
          <p:cNvPr id="5" name="Content Placeholder 4">
            <a:extLst>
              <a:ext uri="{FF2B5EF4-FFF2-40B4-BE49-F238E27FC236}">
                <a16:creationId xmlns="" xmlns:a16="http://schemas.microsoft.com/office/drawing/2014/main" id="{28D01815-F6B4-4E80-B225-DBA797A450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3374" y="2458786"/>
            <a:ext cx="7110546" cy="970214"/>
          </a:xfrm>
        </p:spPr>
      </p:pic>
      <p:sp>
        <p:nvSpPr>
          <p:cNvPr id="11" name="Rectangle 10">
            <a:extLst>
              <a:ext uri="{FF2B5EF4-FFF2-40B4-BE49-F238E27FC236}">
                <a16:creationId xmlns="" xmlns:a16="http://schemas.microsoft.com/office/drawing/2014/main" id="{AB7114B8-E939-46D1-91AE-0DE29818601F}"/>
              </a:ext>
            </a:extLst>
          </p:cNvPr>
          <p:cNvSpPr/>
          <p:nvPr/>
        </p:nvSpPr>
        <p:spPr>
          <a:xfrm>
            <a:off x="9215120" y="2814320"/>
            <a:ext cx="1087894" cy="375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CERC</a:t>
            </a:r>
          </a:p>
        </p:txBody>
      </p:sp>
      <p:sp>
        <p:nvSpPr>
          <p:cNvPr id="13" name="Rectangle 12">
            <a:extLst>
              <a:ext uri="{FF2B5EF4-FFF2-40B4-BE49-F238E27FC236}">
                <a16:creationId xmlns="" xmlns:a16="http://schemas.microsoft.com/office/drawing/2014/main" id="{BDB937B0-6D2A-4C72-A413-58D610FD0BD6}"/>
              </a:ext>
            </a:extLst>
          </p:cNvPr>
          <p:cNvSpPr/>
          <p:nvPr/>
        </p:nvSpPr>
        <p:spPr>
          <a:xfrm>
            <a:off x="1066800" y="2651760"/>
            <a:ext cx="1442720" cy="538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CENTRE</a:t>
            </a:r>
          </a:p>
        </p:txBody>
      </p:sp>
      <p:pic>
        <p:nvPicPr>
          <p:cNvPr id="14" name="Picture 13">
            <a:extLst>
              <a:ext uri="{FF2B5EF4-FFF2-40B4-BE49-F238E27FC236}">
                <a16:creationId xmlns="" xmlns:a16="http://schemas.microsoft.com/office/drawing/2014/main" id="{79B85156-D840-4461-A3B2-1862727D3007}"/>
              </a:ext>
            </a:extLst>
          </p:cNvPr>
          <p:cNvPicPr>
            <a:picLocks noChangeAspect="1"/>
          </p:cNvPicPr>
          <p:nvPr/>
        </p:nvPicPr>
        <p:blipFill>
          <a:blip r:embed="rId3"/>
          <a:stretch>
            <a:fillRect/>
          </a:stretch>
        </p:blipFill>
        <p:spPr>
          <a:xfrm>
            <a:off x="2663374" y="4224007"/>
            <a:ext cx="4865186" cy="539778"/>
          </a:xfrm>
          <a:prstGeom prst="rect">
            <a:avLst/>
          </a:prstGeom>
        </p:spPr>
      </p:pic>
      <p:sp>
        <p:nvSpPr>
          <p:cNvPr id="15" name="Oval 14">
            <a:extLst>
              <a:ext uri="{FF2B5EF4-FFF2-40B4-BE49-F238E27FC236}">
                <a16:creationId xmlns="" xmlns:a16="http://schemas.microsoft.com/office/drawing/2014/main" id="{EDE1E27A-7EC3-4C8B-BFA0-6EB801BD209C}"/>
              </a:ext>
            </a:extLst>
          </p:cNvPr>
          <p:cNvSpPr/>
          <p:nvPr/>
        </p:nvSpPr>
        <p:spPr>
          <a:xfrm>
            <a:off x="8879840" y="4224007"/>
            <a:ext cx="2519680" cy="7848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REGULATORY FUNCTION</a:t>
            </a:r>
          </a:p>
        </p:txBody>
      </p:sp>
      <p:pic>
        <p:nvPicPr>
          <p:cNvPr id="18" name="Picture 17">
            <a:extLst>
              <a:ext uri="{FF2B5EF4-FFF2-40B4-BE49-F238E27FC236}">
                <a16:creationId xmlns="" xmlns:a16="http://schemas.microsoft.com/office/drawing/2014/main" id="{6B67FA6B-2DA6-4DC6-912D-8EDE49C7B234}"/>
              </a:ext>
            </a:extLst>
          </p:cNvPr>
          <p:cNvPicPr>
            <a:picLocks noChangeAspect="1"/>
          </p:cNvPicPr>
          <p:nvPr/>
        </p:nvPicPr>
        <p:blipFill>
          <a:blip r:embed="rId4"/>
          <a:stretch>
            <a:fillRect/>
          </a:stretch>
        </p:blipFill>
        <p:spPr>
          <a:xfrm>
            <a:off x="2656821" y="5006261"/>
            <a:ext cx="7001003" cy="1036386"/>
          </a:xfrm>
          <a:prstGeom prst="rect">
            <a:avLst/>
          </a:prstGeom>
        </p:spPr>
      </p:pic>
      <p:sp>
        <p:nvSpPr>
          <p:cNvPr id="19" name="Rectangle 18">
            <a:extLst>
              <a:ext uri="{FF2B5EF4-FFF2-40B4-BE49-F238E27FC236}">
                <a16:creationId xmlns="" xmlns:a16="http://schemas.microsoft.com/office/drawing/2014/main" id="{E3F4A64C-7854-49B9-9124-FF78B6452800}"/>
              </a:ext>
            </a:extLst>
          </p:cNvPr>
          <p:cNvSpPr/>
          <p:nvPr/>
        </p:nvSpPr>
        <p:spPr>
          <a:xfrm>
            <a:off x="9215120" y="5251356"/>
            <a:ext cx="1280160" cy="445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SERCs</a:t>
            </a:r>
          </a:p>
        </p:txBody>
      </p:sp>
      <p:sp>
        <p:nvSpPr>
          <p:cNvPr id="20" name="Rectangle 19">
            <a:extLst>
              <a:ext uri="{FF2B5EF4-FFF2-40B4-BE49-F238E27FC236}">
                <a16:creationId xmlns="" xmlns:a16="http://schemas.microsoft.com/office/drawing/2014/main" id="{CF34E91E-4B05-47F7-9923-1F95DEAECF63}"/>
              </a:ext>
            </a:extLst>
          </p:cNvPr>
          <p:cNvSpPr/>
          <p:nvPr/>
        </p:nvSpPr>
        <p:spPr>
          <a:xfrm>
            <a:off x="955040" y="5253975"/>
            <a:ext cx="1442720" cy="538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STATES</a:t>
            </a:r>
          </a:p>
        </p:txBody>
      </p:sp>
      <p:cxnSp>
        <p:nvCxnSpPr>
          <p:cNvPr id="4" name="Straight Arrow Connector 3">
            <a:extLst>
              <a:ext uri="{FF2B5EF4-FFF2-40B4-BE49-F238E27FC236}">
                <a16:creationId xmlns="" xmlns:a16="http://schemas.microsoft.com/office/drawing/2014/main" id="{F50EA093-3154-16E4-436B-46DE21F13D34}"/>
              </a:ext>
            </a:extLst>
          </p:cNvPr>
          <p:cNvCxnSpPr/>
          <p:nvPr/>
        </p:nvCxnSpPr>
        <p:spPr>
          <a:xfrm>
            <a:off x="3596640" y="3291840"/>
            <a:ext cx="0" cy="932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A2698F54-6702-3D62-C9EB-519745B7D834}"/>
              </a:ext>
            </a:extLst>
          </p:cNvPr>
          <p:cNvCxnSpPr/>
          <p:nvPr/>
        </p:nvCxnSpPr>
        <p:spPr>
          <a:xfrm>
            <a:off x="4958080" y="3190240"/>
            <a:ext cx="0" cy="103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07C8C88B-870C-9503-15CE-27B97A1F83E2}"/>
              </a:ext>
            </a:extLst>
          </p:cNvPr>
          <p:cNvCxnSpPr/>
          <p:nvPr/>
        </p:nvCxnSpPr>
        <p:spPr>
          <a:xfrm>
            <a:off x="6624320" y="3241040"/>
            <a:ext cx="0" cy="982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1F04B844-D30B-C6B2-C32F-8B118B12A75B}"/>
              </a:ext>
            </a:extLst>
          </p:cNvPr>
          <p:cNvCxnSpPr>
            <a:cxnSpLocks/>
          </p:cNvCxnSpPr>
          <p:nvPr/>
        </p:nvCxnSpPr>
        <p:spPr>
          <a:xfrm flipV="1">
            <a:off x="3444240" y="4763785"/>
            <a:ext cx="0" cy="490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3E535A2E-632D-7A34-A324-9C76E76B2D7B}"/>
              </a:ext>
            </a:extLst>
          </p:cNvPr>
          <p:cNvCxnSpPr/>
          <p:nvPr/>
        </p:nvCxnSpPr>
        <p:spPr>
          <a:xfrm flipV="1">
            <a:off x="4724400" y="4763785"/>
            <a:ext cx="0" cy="490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CCC25E3A-5FAF-FDF3-D139-8D8B55F6D427}"/>
              </a:ext>
            </a:extLst>
          </p:cNvPr>
          <p:cNvCxnSpPr/>
          <p:nvPr/>
        </p:nvCxnSpPr>
        <p:spPr>
          <a:xfrm flipV="1">
            <a:off x="6096000" y="4763785"/>
            <a:ext cx="122647" cy="490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2622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097" y="0"/>
            <a:ext cx="89312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80" y="1041400"/>
            <a:ext cx="11631613" cy="466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4267" y="4607298"/>
            <a:ext cx="10972799" cy="646331"/>
          </a:xfrm>
          <a:prstGeom prst="rect">
            <a:avLst/>
          </a:prstGeom>
          <a:noFill/>
        </p:spPr>
        <p:txBody>
          <a:bodyPr wrap="square" rtlCol="0">
            <a:spAutoFit/>
          </a:bodyPr>
          <a:lstStyle/>
          <a:p>
            <a:pPr marL="285750" indent="-285750">
              <a:buFont typeface="Wingdings" pitchFamily="2" charset="2"/>
              <a:buChar char="Ø"/>
            </a:pPr>
            <a:r>
              <a:rPr lang="en-US" b="1" dirty="0"/>
              <a:t>NTPC has policy to have diversified fuel mix and by Year 2032, non fossil fuel based generation capacity shall make up nearly 30% of NTPC,s portfolio.</a:t>
            </a:r>
          </a:p>
        </p:txBody>
      </p:sp>
    </p:spTree>
    <p:extLst>
      <p:ext uri="{BB962C8B-B14F-4D97-AF65-F5344CB8AC3E}">
        <p14:creationId xmlns:p14="http://schemas.microsoft.com/office/powerpoint/2010/main" val="35035396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922" y="215900"/>
            <a:ext cx="68040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262063"/>
            <a:ext cx="8924925"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539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748" y="1217599"/>
            <a:ext cx="9499451" cy="444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91733" y="127000"/>
            <a:ext cx="3636434" cy="646331"/>
          </a:xfrm>
          <a:prstGeom prst="rect">
            <a:avLst/>
          </a:prstGeom>
          <a:solidFill>
            <a:srgbClr val="00B0F0"/>
          </a:solidFill>
        </p:spPr>
        <p:txBody>
          <a:bodyPr wrap="square" rtlCol="0">
            <a:spAutoFit/>
          </a:bodyPr>
          <a:lstStyle/>
          <a:p>
            <a:r>
              <a:rPr lang="en-US" sz="3600" dirty="0" smtClean="0">
                <a:solidFill>
                  <a:schemeClr val="bg1"/>
                </a:solidFill>
              </a:rPr>
              <a:t>CONTINUED…</a:t>
            </a:r>
            <a:endParaRPr lang="en-US" sz="3600" dirty="0">
              <a:solidFill>
                <a:schemeClr val="bg1"/>
              </a:solidFill>
            </a:endParaRPr>
          </a:p>
        </p:txBody>
      </p:sp>
    </p:spTree>
    <p:extLst>
      <p:ext uri="{BB962C8B-B14F-4D97-AF65-F5344CB8AC3E}">
        <p14:creationId xmlns:p14="http://schemas.microsoft.com/office/powerpoint/2010/main" val="36005522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66" y="1464734"/>
            <a:ext cx="10646733" cy="377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90133" y="110067"/>
            <a:ext cx="9838267" cy="1077218"/>
          </a:xfrm>
          <a:prstGeom prst="rect">
            <a:avLst/>
          </a:prstGeom>
          <a:solidFill>
            <a:schemeClr val="accent2">
              <a:lumMod val="40000"/>
              <a:lumOff val="60000"/>
            </a:schemeClr>
          </a:solidFill>
        </p:spPr>
        <p:txBody>
          <a:bodyPr wrap="square" rtlCol="0">
            <a:spAutoFit/>
          </a:bodyPr>
          <a:lstStyle/>
          <a:p>
            <a:r>
              <a:rPr lang="en-US" sz="3200" dirty="0">
                <a:solidFill>
                  <a:srgbClr val="0070C0"/>
                </a:solidFill>
              </a:rPr>
              <a:t>REGINAL SPREAD OF GENERATION FACILITIES </a:t>
            </a:r>
            <a:br>
              <a:rPr lang="en-US" sz="3200" dirty="0">
                <a:solidFill>
                  <a:srgbClr val="0070C0"/>
                </a:solidFill>
              </a:rPr>
            </a:br>
            <a:r>
              <a:rPr lang="en-US" sz="3200" dirty="0">
                <a:solidFill>
                  <a:srgbClr val="0070C0"/>
                </a:solidFill>
              </a:rPr>
              <a:t>         OF NTPC PLANTS</a:t>
            </a:r>
          </a:p>
        </p:txBody>
      </p:sp>
    </p:spTree>
    <p:extLst>
      <p:ext uri="{BB962C8B-B14F-4D97-AF65-F5344CB8AC3E}">
        <p14:creationId xmlns:p14="http://schemas.microsoft.com/office/powerpoint/2010/main" val="36005522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a:ln>
            <a:solidFill>
              <a:schemeClr val="accent1"/>
            </a:solidFill>
          </a:ln>
        </p:spPr>
      </p:pic>
      <p:sp>
        <p:nvSpPr>
          <p:cNvPr id="3" name="TextBox 2"/>
          <p:cNvSpPr txBox="1"/>
          <p:nvPr/>
        </p:nvSpPr>
        <p:spPr>
          <a:xfrm>
            <a:off x="3923340" y="899032"/>
            <a:ext cx="206082" cy="846386"/>
          </a:xfrm>
          <a:prstGeom prst="rect">
            <a:avLst/>
          </a:prstGeom>
          <a:noFill/>
        </p:spPr>
        <p:txBody>
          <a:bodyPr vert="horz" wrap="none" lIns="0" tIns="0" rIns="0" bIns="0" rtlCol="0">
            <a:spAutoFit/>
          </a:bodyPr>
          <a:lstStyle/>
          <a:p>
            <a:pPr>
              <a:lnSpc>
                <a:spcPts val="3286"/>
              </a:lnSpc>
            </a:pPr>
            <a:r>
              <a:rPr lang="en-CA" sz="2434" spc="-18">
                <a:solidFill>
                  <a:srgbClr val="FFFFFF"/>
                </a:solidFill>
                <a:latin typeface="Times New Roman"/>
                <a:cs typeface="Times New Roman"/>
              </a:rPr>
              <a:t>C</a:t>
            </a:r>
          </a:p>
          <a:p>
            <a:pPr>
              <a:lnSpc>
                <a:spcPts val="3286"/>
              </a:lnSpc>
            </a:pPr>
            <a:endParaRPr lang="en-CA" sz="2864">
              <a:solidFill>
                <a:srgbClr val="000000"/>
              </a:solidFill>
            </a:endParaRPr>
          </a:p>
        </p:txBody>
      </p:sp>
      <p:sp>
        <p:nvSpPr>
          <p:cNvPr id="4" name="Rectangle 3">
            <a:extLst>
              <a:ext uri="{FF2B5EF4-FFF2-40B4-BE49-F238E27FC236}">
                <a16:creationId xmlns="" xmlns:a16="http://schemas.microsoft.com/office/drawing/2014/main" id="{8D1D5829-E10B-48EB-B611-8B40D0B8A076}"/>
              </a:ext>
            </a:extLst>
          </p:cNvPr>
          <p:cNvSpPr/>
          <p:nvPr/>
        </p:nvSpPr>
        <p:spPr>
          <a:xfrm>
            <a:off x="2174892" y="2840834"/>
            <a:ext cx="1241684" cy="26140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34" dirty="0" smtClean="0">
                <a:solidFill>
                  <a:prstClr val="black"/>
                </a:solidFill>
              </a:rPr>
              <a:t>77,461.5 </a:t>
            </a:r>
            <a:endParaRPr lang="en-US" sz="1634" dirty="0">
              <a:solidFill>
                <a:prstClr val="black"/>
              </a:solidFill>
            </a:endParaRPr>
          </a:p>
        </p:txBody>
      </p:sp>
    </p:spTree>
    <p:extLst>
      <p:ext uri="{BB962C8B-B14F-4D97-AF65-F5344CB8AC3E}">
        <p14:creationId xmlns:p14="http://schemas.microsoft.com/office/powerpoint/2010/main" val="3688959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a:ln>
            <a:solidFill>
              <a:srgbClr val="C00000"/>
            </a:solidFill>
          </a:ln>
        </p:spPr>
      </p:pic>
      <p:sp>
        <p:nvSpPr>
          <p:cNvPr id="4" name="TextBox 2"/>
          <p:cNvSpPr txBox="1"/>
          <p:nvPr/>
        </p:nvSpPr>
        <p:spPr>
          <a:xfrm>
            <a:off x="3923340" y="899032"/>
            <a:ext cx="206082" cy="846386"/>
          </a:xfrm>
          <a:prstGeom prst="rect">
            <a:avLst/>
          </a:prstGeom>
          <a:noFill/>
        </p:spPr>
        <p:txBody>
          <a:bodyPr vert="horz" wrap="none" lIns="0" tIns="0" rIns="0" bIns="0" rtlCol="0">
            <a:spAutoFit/>
          </a:bodyPr>
          <a:lstStyle/>
          <a:p>
            <a:pPr>
              <a:lnSpc>
                <a:spcPts val="3286"/>
              </a:lnSpc>
            </a:pPr>
            <a:r>
              <a:rPr lang="en-CA" sz="2434" spc="-18">
                <a:solidFill>
                  <a:srgbClr val="FFFFFF"/>
                </a:solidFill>
                <a:latin typeface="Times New Roman"/>
                <a:cs typeface="Times New Roman"/>
              </a:rPr>
              <a:t>C</a:t>
            </a:r>
          </a:p>
          <a:p>
            <a:pPr>
              <a:lnSpc>
                <a:spcPts val="3286"/>
              </a:lnSpc>
            </a:pPr>
            <a:endParaRPr lang="en-CA" sz="2864">
              <a:solidFill>
                <a:srgbClr val="000000"/>
              </a:solidFill>
            </a:endParaRPr>
          </a:p>
        </p:txBody>
      </p:sp>
      <p:sp>
        <p:nvSpPr>
          <p:cNvPr id="3" name="TextBox 3"/>
          <p:cNvSpPr txBox="1"/>
          <p:nvPr/>
        </p:nvSpPr>
        <p:spPr>
          <a:xfrm>
            <a:off x="10619975" y="5970494"/>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60</a:t>
            </a:r>
          </a:p>
          <a:p>
            <a:pPr>
              <a:lnSpc>
                <a:spcPts val="835"/>
              </a:lnSpc>
            </a:pPr>
            <a:endParaRPr lang="en-CA" sz="719">
              <a:solidFill>
                <a:srgbClr val="000000"/>
              </a:solidFill>
            </a:endParaRPr>
          </a:p>
        </p:txBody>
      </p:sp>
    </p:spTree>
    <p:extLst>
      <p:ext uri="{BB962C8B-B14F-4D97-AF65-F5344CB8AC3E}">
        <p14:creationId xmlns:p14="http://schemas.microsoft.com/office/powerpoint/2010/main" val="5506767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1884460" y="1892411"/>
            <a:ext cx="9970935" cy="1859483"/>
          </a:xfrm>
          <a:prstGeom prst="rect">
            <a:avLst/>
          </a:prstGeom>
          <a:solidFill>
            <a:srgbClr val="8064A2">
              <a:lumMod val="20000"/>
              <a:lumOff val="80000"/>
            </a:srgbClr>
          </a:solidFill>
          <a:ln>
            <a:solidFill>
              <a:srgbClr val="0070C0"/>
            </a:solidFill>
          </a:ln>
        </p:spPr>
        <p:txBody>
          <a:bodyPr vert="horz" wrap="square" lIns="0" tIns="0" rIns="0" bIns="0" rtlCol="0">
            <a:spAutoFit/>
          </a:bodyPr>
          <a:lstStyle/>
          <a:p>
            <a:pPr marL="0" marR="0" lvl="0" indent="0" defTabSz="914400" eaLnBrk="1" fontAlgn="auto" latinLnBrk="0" hangingPunct="1">
              <a:lnSpc>
                <a:spcPts val="2922"/>
              </a:lnSpc>
              <a:spcBef>
                <a:spcPts val="0"/>
              </a:spcBef>
              <a:spcAft>
                <a:spcPts val="0"/>
              </a:spcAft>
              <a:buClrTx/>
              <a:buSzTx/>
              <a:buFontTx/>
              <a:buNone/>
              <a:tabLst/>
              <a:defRPr/>
            </a:pPr>
            <a:endParaRPr kumimoji="0" lang="en-CA" sz="4000" b="0" i="0" u="none" strike="noStrike" kern="0" cap="none" spc="-18" normalizeH="0" baseline="0" noProof="0" dirty="0">
              <a:ln>
                <a:noFill/>
              </a:ln>
              <a:solidFill>
                <a:srgbClr val="FF0000"/>
              </a:solidFill>
              <a:effectLst/>
              <a:uLnTx/>
              <a:uFillTx/>
              <a:latin typeface="Times New Roman"/>
              <a:cs typeface="Times New Roman"/>
            </a:endParaRPr>
          </a:p>
          <a:p>
            <a:pPr marL="0" marR="0" lvl="0" indent="0" defTabSz="914400" eaLnBrk="1" fontAlgn="auto" latinLnBrk="0" hangingPunct="1">
              <a:lnSpc>
                <a:spcPts val="2922"/>
              </a:lnSpc>
              <a:spcBef>
                <a:spcPts val="0"/>
              </a:spcBef>
              <a:spcAft>
                <a:spcPts val="0"/>
              </a:spcAft>
              <a:buClrTx/>
              <a:buSzTx/>
              <a:buFontTx/>
              <a:buNone/>
              <a:tabLst/>
              <a:defRPr/>
            </a:pPr>
            <a:r>
              <a:rPr kumimoji="0" lang="en-CA" sz="5400" b="0" i="0" u="none" strike="noStrike" kern="0" cap="none" spc="-18" normalizeH="0" baseline="0" noProof="0" dirty="0">
                <a:ln>
                  <a:noFill/>
                </a:ln>
                <a:solidFill>
                  <a:srgbClr val="FF0000"/>
                </a:solidFill>
                <a:effectLst/>
                <a:uLnTx/>
                <a:uFillTx/>
                <a:latin typeface="Times New Roman"/>
                <a:cs typeface="Times New Roman"/>
              </a:rPr>
              <a:t>     </a:t>
            </a:r>
            <a:r>
              <a:rPr kumimoji="0" lang="en-CA" sz="5400" b="0" i="0" u="none" strike="noStrike" kern="0" cap="none" spc="-18" normalizeH="0" baseline="0" noProof="0" dirty="0" smtClean="0">
                <a:ln>
                  <a:noFill/>
                </a:ln>
                <a:solidFill>
                  <a:srgbClr val="FF0000"/>
                </a:solidFill>
                <a:effectLst/>
                <a:uLnTx/>
                <a:uFillTx/>
                <a:latin typeface="Times New Roman"/>
                <a:cs typeface="Times New Roman"/>
              </a:rPr>
              <a:t>FUTURE CHALLENGES </a:t>
            </a:r>
            <a:r>
              <a:rPr kumimoji="0" lang="en-CA" sz="5400" b="0" i="0" u="none" strike="noStrike" kern="0" cap="none" spc="-18" normalizeH="0" baseline="0" noProof="0" dirty="0">
                <a:ln>
                  <a:noFill/>
                </a:ln>
                <a:solidFill>
                  <a:srgbClr val="FF0000"/>
                </a:solidFill>
                <a:effectLst/>
                <a:uLnTx/>
                <a:uFillTx/>
                <a:latin typeface="Times New Roman"/>
                <a:cs typeface="Times New Roman"/>
              </a:rPr>
              <a:t>OF </a:t>
            </a:r>
          </a:p>
          <a:p>
            <a:pPr marL="0" marR="0" lvl="0" indent="0" defTabSz="914400" eaLnBrk="1" fontAlgn="auto" latinLnBrk="0" hangingPunct="1">
              <a:lnSpc>
                <a:spcPts val="2922"/>
              </a:lnSpc>
              <a:spcBef>
                <a:spcPts val="0"/>
              </a:spcBef>
              <a:spcAft>
                <a:spcPts val="0"/>
              </a:spcAft>
              <a:buClrTx/>
              <a:buSzTx/>
              <a:buFontTx/>
              <a:buNone/>
              <a:tabLst/>
              <a:defRPr/>
            </a:pPr>
            <a:endParaRPr kumimoji="0" lang="en-CA" sz="5400" b="0" i="0" u="none" strike="noStrike" kern="0" cap="none" spc="-18" normalizeH="0" baseline="0" noProof="0" dirty="0">
              <a:ln>
                <a:noFill/>
              </a:ln>
              <a:solidFill>
                <a:srgbClr val="FF0000"/>
              </a:solidFill>
              <a:effectLst/>
              <a:uLnTx/>
              <a:uFillTx/>
              <a:latin typeface="Times New Roman"/>
              <a:cs typeface="Times New Roman"/>
            </a:endParaRPr>
          </a:p>
          <a:p>
            <a:pPr marL="0" marR="0" lvl="0" indent="0" defTabSz="914400" eaLnBrk="1" fontAlgn="auto" latinLnBrk="0" hangingPunct="1">
              <a:lnSpc>
                <a:spcPts val="2922"/>
              </a:lnSpc>
              <a:spcBef>
                <a:spcPts val="0"/>
              </a:spcBef>
              <a:spcAft>
                <a:spcPts val="0"/>
              </a:spcAft>
              <a:buClrTx/>
              <a:buSzTx/>
              <a:buFontTx/>
              <a:buNone/>
              <a:tabLst/>
              <a:defRPr/>
            </a:pPr>
            <a:r>
              <a:rPr kumimoji="0" lang="en-CA" sz="5400" b="0" i="0" u="none" strike="noStrike" kern="0" cap="none" spc="-18" normalizeH="0" baseline="0" noProof="0" dirty="0">
                <a:ln>
                  <a:noFill/>
                </a:ln>
                <a:solidFill>
                  <a:srgbClr val="FF0000"/>
                </a:solidFill>
                <a:effectLst/>
                <a:uLnTx/>
                <a:uFillTx/>
                <a:latin typeface="Times New Roman"/>
                <a:cs typeface="Times New Roman"/>
              </a:rPr>
              <a:t>     POWER SECTOR</a:t>
            </a:r>
          </a:p>
          <a:p>
            <a:pPr marL="0" marR="0" lvl="0" indent="0" defTabSz="914400" eaLnBrk="1" fontAlgn="auto" latinLnBrk="0" hangingPunct="1">
              <a:lnSpc>
                <a:spcPts val="2922"/>
              </a:lnSpc>
              <a:spcBef>
                <a:spcPts val="0"/>
              </a:spcBef>
              <a:spcAft>
                <a:spcPts val="0"/>
              </a:spcAft>
              <a:buClrTx/>
              <a:buSzTx/>
              <a:buFontTx/>
              <a:buNone/>
              <a:tabLst/>
              <a:defRPr/>
            </a:pPr>
            <a:endParaRPr kumimoji="0" lang="en-CA" sz="2549"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6005522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877" y="22375"/>
            <a:ext cx="8010525" cy="817562"/>
          </a:xfrm>
          <a:prstGeom prst="rect">
            <a:avLst/>
          </a:prstGeom>
          <a:solidFill>
            <a:schemeClr val="accent6">
              <a:lumMod val="40000"/>
              <a:lumOff val="60000"/>
            </a:schemeClr>
          </a:solidFill>
          <a:ln>
            <a:solidFill>
              <a:schemeClr val="accent1"/>
            </a:solidFill>
          </a:ln>
          <a:effectLst/>
        </p:spPr>
      </p:pic>
      <p:sp>
        <p:nvSpPr>
          <p:cNvPr id="8" name="object 8"/>
          <p:cNvSpPr txBox="1"/>
          <p:nvPr/>
        </p:nvSpPr>
        <p:spPr>
          <a:xfrm>
            <a:off x="1486894" y="1017767"/>
            <a:ext cx="9479048" cy="1505540"/>
          </a:xfrm>
          <a:prstGeom prst="rect">
            <a:avLst/>
          </a:prstGeom>
        </p:spPr>
        <p:txBody>
          <a:bodyPr vert="horz" wrap="square" lIns="0" tIns="12700" rIns="0" bIns="0" rtlCol="0">
            <a:spAutoFit/>
          </a:bodyPr>
          <a:lstStyle/>
          <a:p>
            <a:pPr marL="346075" indent="-334010">
              <a:spcBef>
                <a:spcPts val="100"/>
              </a:spcBef>
              <a:buFont typeface="Wingdings"/>
              <a:buChar char=""/>
              <a:tabLst>
                <a:tab pos="346710" algn="l"/>
              </a:tabLst>
            </a:pPr>
            <a:r>
              <a:rPr sz="2400" b="1" dirty="0">
                <a:latin typeface="Arial"/>
                <a:cs typeface="Arial"/>
              </a:rPr>
              <a:t>Limitations</a:t>
            </a:r>
            <a:r>
              <a:rPr sz="2400" b="1" spc="-30" dirty="0">
                <a:latin typeface="Arial"/>
                <a:cs typeface="Arial"/>
              </a:rPr>
              <a:t> </a:t>
            </a:r>
            <a:r>
              <a:rPr sz="2400" b="1" dirty="0">
                <a:latin typeface="Arial"/>
                <a:cs typeface="Arial"/>
              </a:rPr>
              <a:t>in</a:t>
            </a:r>
            <a:r>
              <a:rPr sz="2400" b="1" spc="-15" dirty="0">
                <a:latin typeface="Arial"/>
                <a:cs typeface="Arial"/>
              </a:rPr>
              <a:t> </a:t>
            </a:r>
            <a:r>
              <a:rPr sz="2400" b="1" spc="-5" dirty="0">
                <a:latin typeface="Arial"/>
                <a:cs typeface="Arial"/>
              </a:rPr>
              <a:t>Project</a:t>
            </a:r>
            <a:r>
              <a:rPr sz="2400" b="1" spc="5" dirty="0">
                <a:latin typeface="Arial"/>
                <a:cs typeface="Arial"/>
              </a:rPr>
              <a:t> </a:t>
            </a:r>
            <a:r>
              <a:rPr sz="2400" b="1" spc="-5" dirty="0">
                <a:latin typeface="Arial"/>
                <a:cs typeface="Arial"/>
              </a:rPr>
              <a:t>Management</a:t>
            </a:r>
            <a:r>
              <a:rPr sz="2400" b="1" spc="30" dirty="0">
                <a:latin typeface="Arial"/>
                <a:cs typeface="Arial"/>
              </a:rPr>
              <a:t> </a:t>
            </a:r>
            <a:r>
              <a:rPr sz="2400" b="1" spc="-5" dirty="0">
                <a:latin typeface="Arial"/>
                <a:cs typeface="Arial"/>
              </a:rPr>
              <a:t>Capabilities.</a:t>
            </a:r>
            <a:endParaRPr sz="2400" dirty="0">
              <a:latin typeface="Arial"/>
              <a:cs typeface="Arial"/>
            </a:endParaRPr>
          </a:p>
          <a:p>
            <a:pPr>
              <a:spcBef>
                <a:spcPts val="5"/>
              </a:spcBef>
              <a:buFont typeface="Wingdings"/>
              <a:buChar char=""/>
            </a:pPr>
            <a:endParaRPr sz="2500" dirty="0">
              <a:latin typeface="Arial"/>
              <a:cs typeface="Arial"/>
            </a:endParaRPr>
          </a:p>
          <a:p>
            <a:pPr marL="346075" marR="5080" indent="-334010">
              <a:buFont typeface="Wingdings"/>
              <a:buChar char=""/>
              <a:tabLst>
                <a:tab pos="346710" algn="l"/>
              </a:tabLst>
            </a:pPr>
            <a:r>
              <a:rPr sz="2400" b="1" spc="-10" dirty="0">
                <a:latin typeface="Arial"/>
                <a:cs typeface="Arial"/>
              </a:rPr>
              <a:t>Timely</a:t>
            </a:r>
            <a:r>
              <a:rPr sz="2400" b="1" spc="45" dirty="0">
                <a:latin typeface="Arial"/>
                <a:cs typeface="Arial"/>
              </a:rPr>
              <a:t> </a:t>
            </a:r>
            <a:r>
              <a:rPr sz="2400" b="1" spc="-5" dirty="0">
                <a:latin typeface="Arial"/>
                <a:cs typeface="Arial"/>
              </a:rPr>
              <a:t>availability</a:t>
            </a:r>
            <a:r>
              <a:rPr sz="2400" b="1" spc="60" dirty="0">
                <a:latin typeface="Arial"/>
                <a:cs typeface="Arial"/>
              </a:rPr>
              <a:t> </a:t>
            </a:r>
            <a:r>
              <a:rPr sz="2400" b="1" spc="-5" dirty="0">
                <a:latin typeface="Arial"/>
                <a:cs typeface="Arial"/>
              </a:rPr>
              <a:t>of</a:t>
            </a:r>
            <a:r>
              <a:rPr sz="2400" b="1" spc="75" dirty="0">
                <a:latin typeface="Arial"/>
                <a:cs typeface="Arial"/>
              </a:rPr>
              <a:t> </a:t>
            </a:r>
            <a:r>
              <a:rPr sz="2400" b="1" spc="-10" dirty="0">
                <a:latin typeface="Arial"/>
                <a:cs typeface="Arial"/>
              </a:rPr>
              <a:t>raw</a:t>
            </a:r>
            <a:r>
              <a:rPr sz="2400" b="1" spc="90" dirty="0">
                <a:latin typeface="Arial"/>
                <a:cs typeface="Arial"/>
              </a:rPr>
              <a:t> </a:t>
            </a:r>
            <a:r>
              <a:rPr sz="2400" b="1" spc="-5" dirty="0">
                <a:latin typeface="Arial"/>
                <a:cs typeface="Arial"/>
              </a:rPr>
              <a:t>materials</a:t>
            </a:r>
            <a:r>
              <a:rPr sz="2400" b="1" spc="70" dirty="0">
                <a:latin typeface="Arial"/>
                <a:cs typeface="Arial"/>
              </a:rPr>
              <a:t> </a:t>
            </a:r>
            <a:r>
              <a:rPr sz="2400" b="1" spc="-5" dirty="0">
                <a:latin typeface="Arial"/>
                <a:cs typeface="Arial"/>
              </a:rPr>
              <a:t>and</a:t>
            </a:r>
            <a:r>
              <a:rPr sz="2400" b="1" spc="60" dirty="0">
                <a:latin typeface="Arial"/>
                <a:cs typeface="Arial"/>
              </a:rPr>
              <a:t> </a:t>
            </a:r>
            <a:r>
              <a:rPr sz="2400" b="1" spc="-5" dirty="0">
                <a:latin typeface="Arial"/>
                <a:cs typeface="Arial"/>
              </a:rPr>
              <a:t>inputs</a:t>
            </a:r>
            <a:r>
              <a:rPr sz="2400" b="1" spc="70" dirty="0">
                <a:latin typeface="Arial"/>
                <a:cs typeface="Arial"/>
              </a:rPr>
              <a:t> </a:t>
            </a:r>
            <a:r>
              <a:rPr sz="2400" b="1" spc="-5" dirty="0">
                <a:latin typeface="Arial"/>
                <a:cs typeface="Arial"/>
              </a:rPr>
              <a:t>such</a:t>
            </a:r>
            <a:r>
              <a:rPr sz="2400" b="1" spc="70" dirty="0">
                <a:latin typeface="Arial"/>
                <a:cs typeface="Arial"/>
              </a:rPr>
              <a:t> </a:t>
            </a:r>
            <a:r>
              <a:rPr sz="2400" b="1" spc="-5" dirty="0">
                <a:latin typeface="Arial"/>
                <a:cs typeface="Arial"/>
              </a:rPr>
              <a:t>as</a:t>
            </a:r>
            <a:r>
              <a:rPr sz="2400" b="1" spc="70" dirty="0">
                <a:latin typeface="Arial"/>
                <a:cs typeface="Arial"/>
              </a:rPr>
              <a:t> </a:t>
            </a:r>
            <a:r>
              <a:rPr sz="2400" b="1" spc="-5" dirty="0">
                <a:latin typeface="Arial"/>
                <a:cs typeface="Arial"/>
              </a:rPr>
              <a:t>turbine </a:t>
            </a:r>
            <a:r>
              <a:rPr sz="2400" b="1" spc="-655" dirty="0">
                <a:latin typeface="Arial"/>
                <a:cs typeface="Arial"/>
              </a:rPr>
              <a:t> </a:t>
            </a:r>
            <a:r>
              <a:rPr sz="2400" b="1" spc="-5" dirty="0">
                <a:latin typeface="Arial"/>
                <a:cs typeface="Arial"/>
              </a:rPr>
              <a:t>forgings.</a:t>
            </a:r>
            <a:endParaRPr sz="2400" dirty="0">
              <a:latin typeface="Arial"/>
              <a:cs typeface="Arial"/>
            </a:endParaRPr>
          </a:p>
        </p:txBody>
      </p:sp>
      <p:sp>
        <p:nvSpPr>
          <p:cNvPr id="10" name="object 10"/>
          <p:cNvSpPr txBox="1"/>
          <p:nvPr/>
        </p:nvSpPr>
        <p:spPr>
          <a:xfrm>
            <a:off x="1486894" y="2675823"/>
            <a:ext cx="9479048" cy="1505540"/>
          </a:xfrm>
          <a:prstGeom prst="rect">
            <a:avLst/>
          </a:prstGeom>
        </p:spPr>
        <p:txBody>
          <a:bodyPr vert="horz" wrap="square" lIns="0" tIns="12700" rIns="0" bIns="0" rtlCol="0">
            <a:spAutoFit/>
          </a:bodyPr>
          <a:lstStyle/>
          <a:p>
            <a:pPr marL="346075" indent="-334010">
              <a:spcBef>
                <a:spcPts val="100"/>
              </a:spcBef>
              <a:buFont typeface="Wingdings"/>
              <a:buChar char=""/>
              <a:tabLst>
                <a:tab pos="346710" algn="l"/>
              </a:tabLst>
            </a:pPr>
            <a:r>
              <a:rPr sz="2400" b="1" dirty="0">
                <a:latin typeface="Arial"/>
                <a:cs typeface="Arial"/>
              </a:rPr>
              <a:t>Limited</a:t>
            </a:r>
            <a:r>
              <a:rPr sz="2400" b="1" spc="-15" dirty="0">
                <a:latin typeface="Arial"/>
                <a:cs typeface="Arial"/>
              </a:rPr>
              <a:t> </a:t>
            </a:r>
            <a:r>
              <a:rPr sz="2400" b="1" spc="-5" dirty="0">
                <a:latin typeface="Arial"/>
                <a:cs typeface="Arial"/>
              </a:rPr>
              <a:t>vendors</a:t>
            </a:r>
            <a:r>
              <a:rPr sz="2400" b="1" dirty="0">
                <a:latin typeface="Arial"/>
                <a:cs typeface="Arial"/>
              </a:rPr>
              <a:t> </a:t>
            </a:r>
            <a:r>
              <a:rPr sz="2400" b="1" spc="-5" dirty="0">
                <a:latin typeface="Arial"/>
                <a:cs typeface="Arial"/>
              </a:rPr>
              <a:t>for</a:t>
            </a:r>
            <a:r>
              <a:rPr sz="2400" b="1" dirty="0">
                <a:latin typeface="Arial"/>
                <a:cs typeface="Arial"/>
              </a:rPr>
              <a:t> </a:t>
            </a:r>
            <a:r>
              <a:rPr sz="2400" b="1" spc="-5" dirty="0">
                <a:latin typeface="Arial"/>
                <a:cs typeface="Arial"/>
              </a:rPr>
              <a:t>Balance</a:t>
            </a:r>
            <a:r>
              <a:rPr sz="2400" b="1" spc="10" dirty="0">
                <a:latin typeface="Arial"/>
                <a:cs typeface="Arial"/>
              </a:rPr>
              <a:t> </a:t>
            </a:r>
            <a:r>
              <a:rPr sz="2400" b="1" spc="-5" dirty="0">
                <a:latin typeface="Arial"/>
                <a:cs typeface="Arial"/>
              </a:rPr>
              <a:t>of</a:t>
            </a:r>
            <a:r>
              <a:rPr sz="2400" b="1" dirty="0">
                <a:latin typeface="Arial"/>
                <a:cs typeface="Arial"/>
              </a:rPr>
              <a:t> Plant</a:t>
            </a:r>
            <a:r>
              <a:rPr sz="2400" b="1" spc="-20" dirty="0">
                <a:latin typeface="Arial"/>
                <a:cs typeface="Arial"/>
              </a:rPr>
              <a:t> </a:t>
            </a:r>
            <a:r>
              <a:rPr sz="2400" b="1" spc="-5" dirty="0">
                <a:latin typeface="Arial"/>
                <a:cs typeface="Arial"/>
              </a:rPr>
              <a:t>equipment.</a:t>
            </a:r>
            <a:endParaRPr sz="2400" dirty="0">
              <a:latin typeface="Arial"/>
              <a:cs typeface="Arial"/>
            </a:endParaRPr>
          </a:p>
          <a:p>
            <a:pPr>
              <a:spcBef>
                <a:spcPts val="5"/>
              </a:spcBef>
              <a:buFont typeface="Wingdings"/>
              <a:buChar char=""/>
            </a:pPr>
            <a:endParaRPr sz="2500" dirty="0">
              <a:latin typeface="Arial"/>
              <a:cs typeface="Arial"/>
            </a:endParaRPr>
          </a:p>
          <a:p>
            <a:pPr marL="346075" marR="195580" indent="-334010">
              <a:buFont typeface="Wingdings"/>
              <a:buChar char=""/>
              <a:tabLst>
                <a:tab pos="346710" algn="l"/>
                <a:tab pos="2196465" algn="l"/>
                <a:tab pos="2740660" algn="l"/>
                <a:tab pos="4335145" algn="l"/>
                <a:tab pos="5708650" algn="l"/>
                <a:tab pos="6250940" algn="l"/>
              </a:tabLst>
            </a:pPr>
            <a:r>
              <a:rPr sz="2400" b="1" spc="-95" dirty="0">
                <a:latin typeface="Arial"/>
                <a:cs typeface="Arial"/>
              </a:rPr>
              <a:t>A</a:t>
            </a:r>
            <a:r>
              <a:rPr sz="2400" b="1" spc="-5" dirty="0">
                <a:latin typeface="Arial"/>
                <a:cs typeface="Arial"/>
              </a:rPr>
              <a:t>vailabil</a:t>
            </a:r>
            <a:r>
              <a:rPr sz="2400" b="1" spc="-15" dirty="0">
                <a:latin typeface="Arial"/>
                <a:cs typeface="Arial"/>
              </a:rPr>
              <a:t>i</a:t>
            </a:r>
            <a:r>
              <a:rPr sz="2400" b="1" spc="-5" dirty="0">
                <a:latin typeface="Arial"/>
                <a:cs typeface="Arial"/>
              </a:rPr>
              <a:t>ty</a:t>
            </a:r>
            <a:r>
              <a:rPr sz="2400" b="1" dirty="0">
                <a:latin typeface="Arial"/>
                <a:cs typeface="Arial"/>
              </a:rPr>
              <a:t>	</a:t>
            </a:r>
            <a:r>
              <a:rPr sz="2400" b="1" spc="-5" dirty="0">
                <a:latin typeface="Arial"/>
                <a:cs typeface="Arial"/>
              </a:rPr>
              <a:t>o</a:t>
            </a:r>
            <a:r>
              <a:rPr sz="2400" b="1" dirty="0">
                <a:latin typeface="Arial"/>
                <a:cs typeface="Arial"/>
              </a:rPr>
              <a:t>f	</a:t>
            </a:r>
            <a:r>
              <a:rPr sz="2400" b="1" spc="-5" dirty="0">
                <a:latin typeface="Arial"/>
                <a:cs typeface="Arial"/>
              </a:rPr>
              <a:t>adequate</a:t>
            </a:r>
            <a:r>
              <a:rPr sz="2400" b="1" dirty="0">
                <a:latin typeface="Arial"/>
                <a:cs typeface="Arial"/>
              </a:rPr>
              <a:t>	numb</a:t>
            </a:r>
            <a:r>
              <a:rPr sz="2400" b="1" spc="-10" dirty="0">
                <a:latin typeface="Arial"/>
                <a:cs typeface="Arial"/>
              </a:rPr>
              <a:t>e</a:t>
            </a:r>
            <a:r>
              <a:rPr sz="2400" b="1" spc="-5" dirty="0">
                <a:latin typeface="Arial"/>
                <a:cs typeface="Arial"/>
              </a:rPr>
              <a:t>r</a:t>
            </a:r>
            <a:r>
              <a:rPr sz="2400" b="1" dirty="0">
                <a:latin typeface="Arial"/>
                <a:cs typeface="Arial"/>
              </a:rPr>
              <a:t>	</a:t>
            </a:r>
            <a:r>
              <a:rPr sz="2400" b="1" spc="-5" dirty="0">
                <a:latin typeface="Arial"/>
                <a:cs typeface="Arial"/>
              </a:rPr>
              <a:t>o</a:t>
            </a:r>
            <a:r>
              <a:rPr sz="2400" b="1" dirty="0">
                <a:latin typeface="Arial"/>
                <a:cs typeface="Arial"/>
              </a:rPr>
              <a:t>f	</a:t>
            </a:r>
            <a:r>
              <a:rPr sz="2400" b="1" spc="-20" dirty="0" smtClean="0">
                <a:latin typeface="Arial"/>
                <a:cs typeface="Arial"/>
              </a:rPr>
              <a:t>y</a:t>
            </a:r>
            <a:r>
              <a:rPr sz="2400" b="1" dirty="0" smtClean="0">
                <a:latin typeface="Arial"/>
                <a:cs typeface="Arial"/>
              </a:rPr>
              <a:t>oung</a:t>
            </a:r>
            <a:r>
              <a:rPr lang="en-US" sz="2400" b="1" dirty="0" smtClean="0">
                <a:latin typeface="Arial"/>
                <a:cs typeface="Arial"/>
              </a:rPr>
              <a:t> and talented </a:t>
            </a:r>
            <a:r>
              <a:rPr sz="2400" b="1" dirty="0" smtClean="0">
                <a:latin typeface="Arial"/>
                <a:cs typeface="Arial"/>
              </a:rPr>
              <a:t>  </a:t>
            </a:r>
            <a:r>
              <a:rPr sz="2400" b="1" dirty="0">
                <a:latin typeface="Arial"/>
                <a:cs typeface="Arial"/>
              </a:rPr>
              <a:t>manpower</a:t>
            </a:r>
            <a:r>
              <a:rPr sz="2400" b="1" spc="-35" dirty="0">
                <a:latin typeface="Arial"/>
                <a:cs typeface="Arial"/>
              </a:rPr>
              <a:t> </a:t>
            </a:r>
            <a:r>
              <a:rPr sz="2400" b="1" dirty="0">
                <a:latin typeface="Arial"/>
                <a:cs typeface="Arial"/>
              </a:rPr>
              <a:t>in</a:t>
            </a:r>
            <a:r>
              <a:rPr sz="2400" b="1" spc="-15" dirty="0">
                <a:latin typeface="Arial"/>
                <a:cs typeface="Arial"/>
              </a:rPr>
              <a:t> </a:t>
            </a:r>
            <a:r>
              <a:rPr sz="2400" b="1" dirty="0">
                <a:latin typeface="Arial"/>
                <a:cs typeface="Arial"/>
              </a:rPr>
              <a:t>Power</a:t>
            </a:r>
            <a:r>
              <a:rPr sz="2400" b="1" spc="-35" dirty="0">
                <a:latin typeface="Arial"/>
                <a:cs typeface="Arial"/>
              </a:rPr>
              <a:t> </a:t>
            </a:r>
            <a:r>
              <a:rPr sz="2400" b="1" spc="-20" dirty="0">
                <a:latin typeface="Arial"/>
                <a:cs typeface="Arial"/>
              </a:rPr>
              <a:t>Sector.</a:t>
            </a:r>
            <a:endParaRPr sz="2400" dirty="0">
              <a:latin typeface="Arial"/>
              <a:cs typeface="Arial"/>
            </a:endParaRPr>
          </a:p>
        </p:txBody>
      </p:sp>
      <p:sp>
        <p:nvSpPr>
          <p:cNvPr id="7" name="TextBox 6"/>
          <p:cNvSpPr txBox="1"/>
          <p:nvPr/>
        </p:nvSpPr>
        <p:spPr>
          <a:xfrm>
            <a:off x="1486894" y="4263992"/>
            <a:ext cx="6704205" cy="461665"/>
          </a:xfrm>
          <a:prstGeom prst="rect">
            <a:avLst/>
          </a:prstGeom>
          <a:noFill/>
        </p:spPr>
        <p:txBody>
          <a:bodyPr wrap="square" rtlCol="0">
            <a:spAutoFit/>
          </a:bodyPr>
          <a:lstStyle/>
          <a:p>
            <a:pPr marL="342900" indent="-342900">
              <a:buFont typeface="Wingdings" pitchFamily="2" charset="2"/>
              <a:buChar char="Ø"/>
            </a:pPr>
            <a:r>
              <a:rPr lang="en-US" sz="2400" b="1" spc="-10" dirty="0">
                <a:solidFill>
                  <a:prstClr val="black"/>
                </a:solidFill>
                <a:latin typeface="Arial"/>
                <a:cs typeface="Arial"/>
              </a:rPr>
              <a:t>Availability</a:t>
            </a:r>
            <a:r>
              <a:rPr lang="en-US" sz="2400" b="1" spc="-25" dirty="0">
                <a:solidFill>
                  <a:prstClr val="black"/>
                </a:solidFill>
                <a:latin typeface="Arial"/>
                <a:cs typeface="Arial"/>
              </a:rPr>
              <a:t> </a:t>
            </a:r>
            <a:r>
              <a:rPr lang="en-US" sz="2400" b="1" spc="-5" dirty="0">
                <a:solidFill>
                  <a:prstClr val="black"/>
                </a:solidFill>
                <a:latin typeface="Arial"/>
                <a:cs typeface="Arial"/>
              </a:rPr>
              <a:t>of gas</a:t>
            </a:r>
            <a:r>
              <a:rPr lang="en-US" sz="2400" b="1" spc="5" dirty="0">
                <a:solidFill>
                  <a:prstClr val="black"/>
                </a:solidFill>
                <a:latin typeface="Arial"/>
                <a:cs typeface="Arial"/>
              </a:rPr>
              <a:t> </a:t>
            </a:r>
            <a:r>
              <a:rPr lang="en-US" sz="2400" b="1" spc="-5" dirty="0">
                <a:solidFill>
                  <a:prstClr val="black"/>
                </a:solidFill>
                <a:latin typeface="Arial"/>
                <a:cs typeface="Arial"/>
              </a:rPr>
              <a:t>at reasonable</a:t>
            </a:r>
            <a:r>
              <a:rPr lang="en-US" sz="2400" b="1" spc="25" dirty="0">
                <a:solidFill>
                  <a:prstClr val="black"/>
                </a:solidFill>
                <a:latin typeface="Arial"/>
                <a:cs typeface="Arial"/>
              </a:rPr>
              <a:t> </a:t>
            </a:r>
            <a:r>
              <a:rPr lang="en-US" sz="2400" b="1" spc="-5" dirty="0">
                <a:solidFill>
                  <a:prstClr val="black"/>
                </a:solidFill>
                <a:latin typeface="Arial"/>
                <a:cs typeface="Arial"/>
              </a:rPr>
              <a:t>prices</a:t>
            </a:r>
            <a:endParaRPr lang="en-US" dirty="0"/>
          </a:p>
        </p:txBody>
      </p:sp>
    </p:spTree>
    <p:extLst>
      <p:ext uri="{BB962C8B-B14F-4D97-AF65-F5344CB8AC3E}">
        <p14:creationId xmlns:p14="http://schemas.microsoft.com/office/powerpoint/2010/main" val="40327212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object 6"/>
          <p:cNvSpPr txBox="1">
            <a:spLocks/>
          </p:cNvSpPr>
          <p:nvPr/>
        </p:nvSpPr>
        <p:spPr>
          <a:xfrm>
            <a:off x="2637693" y="115503"/>
            <a:ext cx="4773760" cy="566822"/>
          </a:xfrm>
          <a:prstGeom prst="rect">
            <a:avLst/>
          </a:prstGeom>
          <a:solidFill>
            <a:schemeClr val="accent1">
              <a:lumMod val="20000"/>
              <a:lumOff val="80000"/>
            </a:schemeClr>
          </a:solidFill>
          <a:ln>
            <a:solidFill>
              <a:schemeClr val="accent1"/>
            </a:solidFill>
          </a:ln>
        </p:spPr>
        <p:txBody>
          <a:bodyPr vert="horz" wrap="square" lIns="0" tIns="12700" rIns="0" bIns="0" rtlCol="0">
            <a:spAutoFit/>
          </a:bodyPr>
          <a:lstStyle>
            <a:lvl1pPr>
              <a:defRPr sz="3200" b="1" i="0">
                <a:solidFill>
                  <a:srgbClr val="FF0000"/>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tab pos="1798320" algn="l"/>
              </a:tabLst>
              <a:defRPr/>
            </a:pPr>
            <a:r>
              <a:rPr kumimoji="0" lang="en-US" sz="3600" b="1" i="0" u="none" strike="noStrike" kern="0" cap="none" spc="-5" normalizeH="0" baseline="0" noProof="0" dirty="0" smtClean="0">
                <a:ln>
                  <a:noFill/>
                </a:ln>
                <a:solidFill>
                  <a:srgbClr val="FF0000"/>
                </a:solidFill>
                <a:effectLst/>
                <a:uLnTx/>
                <a:uFillTx/>
                <a:latin typeface="Arial"/>
                <a:ea typeface="+mj-ea"/>
                <a:cs typeface="Arial"/>
              </a:rPr>
              <a:t> CRITICAL ASPECTS</a:t>
            </a:r>
            <a:endParaRPr kumimoji="0" lang="en-US" sz="3600" b="1" i="0" u="none" strike="noStrike" kern="0" cap="none" spc="0" normalizeH="0" baseline="0" noProof="0" dirty="0">
              <a:ln>
                <a:noFill/>
              </a:ln>
              <a:solidFill>
                <a:srgbClr val="FF0000"/>
              </a:solidFill>
              <a:effectLst/>
              <a:uLnTx/>
              <a:uFillTx/>
              <a:latin typeface="Arial"/>
              <a:ea typeface="+mj-ea"/>
              <a:cs typeface="Arial"/>
            </a:endParaRPr>
          </a:p>
        </p:txBody>
      </p:sp>
      <p:sp>
        <p:nvSpPr>
          <p:cNvPr id="6" name="object 8"/>
          <p:cNvSpPr txBox="1"/>
          <p:nvPr/>
        </p:nvSpPr>
        <p:spPr>
          <a:xfrm>
            <a:off x="1251284" y="827774"/>
            <a:ext cx="9971773" cy="4741683"/>
          </a:xfrm>
          <a:prstGeom prst="rect">
            <a:avLst/>
          </a:prstGeom>
          <a:solidFill>
            <a:srgbClr val="9BBB59">
              <a:lumMod val="20000"/>
              <a:lumOff val="80000"/>
            </a:srgbClr>
          </a:solidFill>
          <a:ln>
            <a:noFill/>
          </a:ln>
        </p:spPr>
        <p:txBody>
          <a:bodyPr vert="horz" wrap="square" lIns="0" tIns="98425" rIns="0" bIns="0" rtlCol="0">
            <a:spAutoFit/>
          </a:bodyPr>
          <a:lstStyle/>
          <a:p>
            <a:pPr marL="12700" marR="0" lvl="0" indent="0" defTabSz="914400" eaLnBrk="1" fontAlgn="auto" latinLnBrk="0" hangingPunct="1">
              <a:lnSpc>
                <a:spcPct val="100000"/>
              </a:lnSpc>
              <a:spcBef>
                <a:spcPts val="775"/>
              </a:spcBef>
              <a:spcAft>
                <a:spcPts val="0"/>
              </a:spcAft>
              <a:buClrTx/>
              <a:buSzTx/>
              <a:buFontTx/>
              <a:buNone/>
              <a:tabLst/>
              <a:defRPr/>
            </a:pPr>
            <a:r>
              <a:rPr kumimoji="0" sz="3200" b="1" i="0" u="none" strike="noStrike" kern="0" cap="none" spc="-5" normalizeH="0" baseline="0" noProof="0" dirty="0">
                <a:ln>
                  <a:noFill/>
                </a:ln>
                <a:solidFill>
                  <a:srgbClr val="C0504D"/>
                </a:solidFill>
                <a:effectLst/>
                <a:uLnTx/>
                <a:uFill>
                  <a:solidFill>
                    <a:srgbClr val="000000"/>
                  </a:solidFill>
                </a:uFill>
                <a:latin typeface="Arial"/>
                <a:cs typeface="Arial"/>
              </a:rPr>
              <a:t>Areas</a:t>
            </a:r>
            <a:r>
              <a:rPr kumimoji="0" sz="3200" b="1" i="0" u="none" strike="noStrike" kern="0" cap="none" spc="20" normalizeH="0" baseline="0" noProof="0" dirty="0">
                <a:ln>
                  <a:noFill/>
                </a:ln>
                <a:solidFill>
                  <a:srgbClr val="C0504D"/>
                </a:solidFill>
                <a:effectLst/>
                <a:uLnTx/>
                <a:uFill>
                  <a:solidFill>
                    <a:srgbClr val="000000"/>
                  </a:solidFill>
                </a:uFill>
                <a:latin typeface="Arial"/>
                <a:cs typeface="Arial"/>
              </a:rPr>
              <a:t> </a:t>
            </a:r>
            <a:r>
              <a:rPr kumimoji="0" sz="3200" b="1" i="0" u="none" strike="noStrike" kern="0" cap="none" spc="-5" normalizeH="0" baseline="0" noProof="0" dirty="0">
                <a:ln>
                  <a:noFill/>
                </a:ln>
                <a:solidFill>
                  <a:srgbClr val="C0504D"/>
                </a:solidFill>
                <a:effectLst/>
                <a:uLnTx/>
                <a:uFill>
                  <a:solidFill>
                    <a:srgbClr val="000000"/>
                  </a:solidFill>
                </a:uFill>
                <a:latin typeface="Arial"/>
                <a:cs typeface="Arial"/>
              </a:rPr>
              <a:t>which</a:t>
            </a:r>
            <a:r>
              <a:rPr kumimoji="0" sz="3200" b="1" i="0" u="none" strike="noStrike" kern="0" cap="none" spc="20" normalizeH="0" baseline="0" noProof="0" dirty="0">
                <a:ln>
                  <a:noFill/>
                </a:ln>
                <a:solidFill>
                  <a:srgbClr val="C0504D"/>
                </a:solidFill>
                <a:effectLst/>
                <a:uLnTx/>
                <a:uFill>
                  <a:solidFill>
                    <a:srgbClr val="000000"/>
                  </a:solidFill>
                </a:uFill>
                <a:latin typeface="Arial"/>
                <a:cs typeface="Arial"/>
              </a:rPr>
              <a:t> </a:t>
            </a:r>
            <a:r>
              <a:rPr kumimoji="0" sz="3200" b="1" i="0" u="none" strike="noStrike" kern="0" cap="none" spc="-5" normalizeH="0" baseline="0" noProof="0" dirty="0">
                <a:ln>
                  <a:noFill/>
                </a:ln>
                <a:solidFill>
                  <a:srgbClr val="C0504D"/>
                </a:solidFill>
                <a:effectLst/>
                <a:uLnTx/>
                <a:uFill>
                  <a:solidFill>
                    <a:srgbClr val="000000"/>
                  </a:solidFill>
                </a:uFill>
                <a:latin typeface="Arial"/>
                <a:cs typeface="Arial"/>
              </a:rPr>
              <a:t>could</a:t>
            </a:r>
            <a:r>
              <a:rPr kumimoji="0" sz="3200" b="1" i="0" u="none" strike="noStrike" kern="0" cap="none" spc="10" normalizeH="0" baseline="0" noProof="0" dirty="0">
                <a:ln>
                  <a:noFill/>
                </a:ln>
                <a:solidFill>
                  <a:srgbClr val="C0504D"/>
                </a:solidFill>
                <a:effectLst/>
                <a:uLnTx/>
                <a:uFill>
                  <a:solidFill>
                    <a:srgbClr val="000000"/>
                  </a:solidFill>
                </a:uFill>
                <a:latin typeface="Arial"/>
                <a:cs typeface="Arial"/>
              </a:rPr>
              <a:t> </a:t>
            </a:r>
            <a:r>
              <a:rPr kumimoji="0" sz="3200" b="1" i="0" u="none" strike="noStrike" kern="0" cap="none" spc="-5" normalizeH="0" baseline="0" noProof="0" dirty="0">
                <a:ln>
                  <a:noFill/>
                </a:ln>
                <a:solidFill>
                  <a:srgbClr val="C0504D"/>
                </a:solidFill>
                <a:effectLst/>
                <a:uLnTx/>
                <a:uFill>
                  <a:solidFill>
                    <a:srgbClr val="000000"/>
                  </a:solidFill>
                </a:uFill>
                <a:latin typeface="Arial"/>
                <a:cs typeface="Arial"/>
              </a:rPr>
              <a:t>affect</a:t>
            </a:r>
            <a:r>
              <a:rPr kumimoji="0" sz="3200" b="1" i="0" u="none" strike="noStrike" kern="0" cap="none" spc="20" normalizeH="0" baseline="0" noProof="0" dirty="0">
                <a:ln>
                  <a:noFill/>
                </a:ln>
                <a:solidFill>
                  <a:srgbClr val="C0504D"/>
                </a:solidFill>
                <a:effectLst/>
                <a:uLnTx/>
                <a:uFill>
                  <a:solidFill>
                    <a:srgbClr val="000000"/>
                  </a:solidFill>
                </a:uFill>
                <a:latin typeface="Arial"/>
                <a:cs typeface="Arial"/>
              </a:rPr>
              <a:t> </a:t>
            </a:r>
            <a:r>
              <a:rPr kumimoji="0" sz="3200" b="1" i="0" u="none" strike="noStrike" kern="0" cap="none" spc="-5" normalizeH="0" baseline="0" noProof="0" dirty="0">
                <a:ln>
                  <a:noFill/>
                </a:ln>
                <a:solidFill>
                  <a:srgbClr val="C0504D"/>
                </a:solidFill>
                <a:effectLst/>
                <a:uLnTx/>
                <a:uFill>
                  <a:solidFill>
                    <a:srgbClr val="000000"/>
                  </a:solidFill>
                </a:uFill>
                <a:latin typeface="Arial"/>
                <a:cs typeface="Arial"/>
              </a:rPr>
              <a:t>target</a:t>
            </a:r>
            <a:r>
              <a:rPr kumimoji="0" sz="3200" b="1" i="0" u="none" strike="noStrike" kern="0" cap="none" spc="10" normalizeH="0" baseline="0" noProof="0" dirty="0">
                <a:ln>
                  <a:noFill/>
                </a:ln>
                <a:solidFill>
                  <a:srgbClr val="C0504D"/>
                </a:solidFill>
                <a:effectLst/>
                <a:uLnTx/>
                <a:uFill>
                  <a:solidFill>
                    <a:srgbClr val="000000"/>
                  </a:solidFill>
                </a:uFill>
                <a:latin typeface="Arial"/>
                <a:cs typeface="Arial"/>
              </a:rPr>
              <a:t> </a:t>
            </a:r>
            <a:r>
              <a:rPr kumimoji="0" sz="3200" b="1" i="0" u="none" strike="noStrike" kern="0" cap="none" spc="0" normalizeH="0" baseline="0" noProof="0" dirty="0" smtClean="0">
                <a:ln>
                  <a:noFill/>
                </a:ln>
                <a:solidFill>
                  <a:srgbClr val="C0504D"/>
                </a:solidFill>
                <a:effectLst/>
                <a:uLnTx/>
                <a:uFill>
                  <a:solidFill>
                    <a:srgbClr val="000000"/>
                  </a:solidFill>
                </a:uFill>
                <a:latin typeface="Arial"/>
                <a:cs typeface="Arial"/>
              </a:rPr>
              <a:t>achievement</a:t>
            </a:r>
            <a:r>
              <a:rPr kumimoji="0" lang="en-US" sz="3200" b="1" i="0" u="none" strike="noStrike" kern="0" cap="none" spc="0" normalizeH="0" baseline="0" noProof="0" dirty="0" smtClean="0">
                <a:ln>
                  <a:noFill/>
                </a:ln>
                <a:solidFill>
                  <a:srgbClr val="C0504D"/>
                </a:solidFill>
                <a:effectLst/>
                <a:uLnTx/>
                <a:uFill>
                  <a:solidFill>
                    <a:srgbClr val="000000"/>
                  </a:solidFill>
                </a:uFill>
                <a:latin typeface="Arial"/>
                <a:cs typeface="Arial"/>
              </a:rPr>
              <a:t>:-</a:t>
            </a:r>
            <a:endParaRPr kumimoji="0" sz="3200" b="0" i="0" u="none" strike="noStrike" kern="0" cap="none" spc="0" normalizeH="0" baseline="0" noProof="0" dirty="0">
              <a:ln>
                <a:noFill/>
              </a:ln>
              <a:solidFill>
                <a:sysClr val="windowText" lastClr="000000"/>
              </a:solidFill>
              <a:effectLst/>
              <a:uLnTx/>
              <a:uFillTx/>
              <a:latin typeface="Arial MT"/>
              <a:cs typeface="Arial MT"/>
            </a:endParaRPr>
          </a:p>
          <a:p>
            <a:pPr marL="506095" marR="0" lvl="0" indent="-494030" defTabSz="914400" eaLnBrk="1" fontAlgn="auto" latinLnBrk="0" hangingPunct="1">
              <a:lnSpc>
                <a:spcPct val="100000"/>
              </a:lnSpc>
              <a:spcBef>
                <a:spcPts val="670"/>
              </a:spcBef>
              <a:spcAft>
                <a:spcPts val="0"/>
              </a:spcAft>
              <a:buClrTx/>
              <a:buSzTx/>
              <a:buFontTx/>
              <a:buAutoNum type="arabicPeriod"/>
              <a:tabLst>
                <a:tab pos="506095" algn="l"/>
                <a:tab pos="506730" algn="l"/>
              </a:tabLst>
              <a:defRPr/>
            </a:pPr>
            <a:r>
              <a:rPr kumimoji="0" sz="2800" b="1" i="0" u="none" strike="noStrike" kern="0" cap="none" spc="-5" normalizeH="0" baseline="0" noProof="0" dirty="0">
                <a:ln>
                  <a:noFill/>
                </a:ln>
                <a:solidFill>
                  <a:sysClr val="windowText" lastClr="000000"/>
                </a:solidFill>
                <a:effectLst/>
                <a:uLnTx/>
                <a:uFillTx/>
                <a:latin typeface="Arial"/>
                <a:cs typeface="Arial"/>
              </a:rPr>
              <a:t>Power</a:t>
            </a:r>
            <a:r>
              <a:rPr kumimoji="0" sz="2800" b="1" i="0" u="none" strike="noStrike" kern="0" cap="none" spc="-1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Plant</a:t>
            </a:r>
            <a:r>
              <a:rPr kumimoji="0" sz="2800" b="1" i="0" u="none" strike="noStrike" kern="0" cap="none" spc="-2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Equipment</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504825" marR="208279" lvl="0" indent="-492759" defTabSz="914400" eaLnBrk="1" fontAlgn="auto" latinLnBrk="0" hangingPunct="1">
              <a:lnSpc>
                <a:spcPts val="4029"/>
              </a:lnSpc>
              <a:spcBef>
                <a:spcPts val="250"/>
              </a:spcBef>
              <a:spcAft>
                <a:spcPts val="0"/>
              </a:spcAft>
              <a:buClrTx/>
              <a:buSzTx/>
              <a:buFontTx/>
              <a:buAutoNum type="arabicPeriod"/>
              <a:tabLst>
                <a:tab pos="506095" algn="l"/>
                <a:tab pos="506730" algn="l"/>
              </a:tabLst>
              <a:defRPr/>
            </a:pPr>
            <a:r>
              <a:rPr kumimoji="0" sz="2800" b="1" i="0" u="none" strike="noStrike" kern="0" cap="none" spc="-15" normalizeH="0" baseline="0" noProof="0" dirty="0">
                <a:ln>
                  <a:noFill/>
                </a:ln>
                <a:solidFill>
                  <a:sysClr val="windowText" lastClr="000000"/>
                </a:solidFill>
                <a:effectLst/>
                <a:uLnTx/>
                <a:uFillTx/>
                <a:latin typeface="Arial"/>
                <a:cs typeface="Arial"/>
              </a:rPr>
              <a:t>Timely</a:t>
            </a:r>
            <a:r>
              <a:rPr kumimoji="0" sz="2800" b="1" i="0" u="none" strike="noStrike" kern="0" cap="none" spc="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and</a:t>
            </a:r>
            <a:r>
              <a:rPr kumimoji="0" sz="2800" b="1" i="0" u="none" strike="noStrike" kern="0" cap="none" spc="-9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Adequate</a:t>
            </a:r>
            <a:r>
              <a:rPr kumimoji="0" sz="2800" b="1" i="0" u="none" strike="noStrike" kern="0" cap="none" spc="45" normalizeH="0" baseline="0" noProof="0" dirty="0">
                <a:ln>
                  <a:noFill/>
                </a:ln>
                <a:solidFill>
                  <a:sysClr val="windowText" lastClr="000000"/>
                </a:solidFill>
                <a:effectLst/>
                <a:uLnTx/>
                <a:uFillTx/>
                <a:latin typeface="Arial"/>
                <a:cs typeface="Arial"/>
              </a:rPr>
              <a:t> </a:t>
            </a:r>
            <a:r>
              <a:rPr kumimoji="0" sz="2800" b="1" i="0" u="none" strike="noStrike" kern="0" cap="none" spc="-10" normalizeH="0" baseline="0" noProof="0" dirty="0">
                <a:ln>
                  <a:noFill/>
                </a:ln>
                <a:solidFill>
                  <a:sysClr val="windowText" lastClr="000000"/>
                </a:solidFill>
                <a:effectLst/>
                <a:uLnTx/>
                <a:uFillTx/>
                <a:latin typeface="Arial"/>
                <a:cs typeface="Arial"/>
              </a:rPr>
              <a:t>Supply</a:t>
            </a:r>
            <a:r>
              <a:rPr kumimoji="0" sz="2800" b="1" i="0" u="none" strike="noStrike" kern="0" cap="none" spc="3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of</a:t>
            </a:r>
            <a:r>
              <a:rPr kumimoji="0" sz="2800" b="1" i="0" u="none" strike="noStrike" kern="0" cap="none" spc="0" normalizeH="0" baseline="0" noProof="0" dirty="0">
                <a:ln>
                  <a:noFill/>
                </a:ln>
                <a:solidFill>
                  <a:sysClr val="windowText" lastClr="000000"/>
                </a:solidFill>
                <a:effectLst/>
                <a:uLnTx/>
                <a:uFillTx/>
                <a:latin typeface="Arial"/>
                <a:cs typeface="Arial"/>
              </a:rPr>
              <a:t> key </a:t>
            </a:r>
            <a:r>
              <a:rPr kumimoji="0" sz="2800" b="1" i="0" u="none" strike="noStrike" kern="0" cap="none" spc="-5" normalizeH="0" baseline="0" noProof="0" dirty="0">
                <a:ln>
                  <a:noFill/>
                </a:ln>
                <a:solidFill>
                  <a:sysClr val="windowText" lastClr="000000"/>
                </a:solidFill>
                <a:effectLst/>
                <a:uLnTx/>
                <a:uFillTx/>
                <a:latin typeface="Arial"/>
                <a:cs typeface="Arial"/>
              </a:rPr>
              <a:t>input </a:t>
            </a:r>
            <a:r>
              <a:rPr kumimoji="0" sz="2800" b="1" i="0" u="none" strike="noStrike" kern="0" cap="none" spc="-760" normalizeH="0" baseline="0" noProof="0" dirty="0">
                <a:ln>
                  <a:noFill/>
                </a:ln>
                <a:solidFill>
                  <a:sysClr val="windowText" lastClr="000000"/>
                </a:solidFill>
                <a:effectLst/>
                <a:uLnTx/>
                <a:uFillTx/>
                <a:latin typeface="Arial"/>
                <a:cs typeface="Arial"/>
              </a:rPr>
              <a:t> </a:t>
            </a:r>
            <a:r>
              <a:rPr kumimoji="0" sz="2800" b="1" i="0" u="none" strike="noStrike" kern="0" cap="none" spc="0" normalizeH="0" baseline="0" noProof="0" dirty="0">
                <a:ln>
                  <a:noFill/>
                </a:ln>
                <a:solidFill>
                  <a:sysClr val="windowText" lastClr="000000"/>
                </a:solidFill>
                <a:effectLst/>
                <a:uLnTx/>
                <a:uFillTx/>
                <a:latin typeface="Arial"/>
                <a:cs typeface="Arial"/>
              </a:rPr>
              <a:t>materials</a:t>
            </a:r>
            <a:r>
              <a:rPr kumimoji="0" sz="2800" b="1" i="0" u="none" strike="noStrike" kern="0" cap="none" spc="1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including</a:t>
            </a:r>
            <a:r>
              <a:rPr kumimoji="0" sz="2800" b="1" i="0" u="none" strike="noStrike" kern="0" cap="none" spc="2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Fuel</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506095" marR="0" lvl="0" indent="-494030" defTabSz="914400" eaLnBrk="1" fontAlgn="auto" latinLnBrk="0" hangingPunct="1">
              <a:lnSpc>
                <a:spcPct val="100000"/>
              </a:lnSpc>
              <a:spcBef>
                <a:spcPts val="430"/>
              </a:spcBef>
              <a:spcAft>
                <a:spcPts val="0"/>
              </a:spcAft>
              <a:buClrTx/>
              <a:buSzTx/>
              <a:buFontTx/>
              <a:buAutoNum type="arabicPeriod"/>
              <a:tabLst>
                <a:tab pos="506095" algn="l"/>
                <a:tab pos="506730" algn="l"/>
              </a:tabLst>
              <a:defRPr/>
            </a:pPr>
            <a:r>
              <a:rPr kumimoji="0" sz="2800" b="1" i="0" u="none" strike="noStrike" kern="0" cap="none" spc="-25" normalizeH="0" baseline="0" noProof="0" dirty="0">
                <a:ln>
                  <a:noFill/>
                </a:ln>
                <a:solidFill>
                  <a:sysClr val="windowText" lastClr="000000"/>
                </a:solidFill>
                <a:effectLst/>
                <a:uLnTx/>
                <a:uFillTx/>
                <a:latin typeface="Arial"/>
                <a:cs typeface="Arial"/>
              </a:rPr>
              <a:t>Technology</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506095" marR="0" lvl="0" indent="-494030" defTabSz="914400" eaLnBrk="1" fontAlgn="auto" latinLnBrk="0" hangingPunct="1">
              <a:lnSpc>
                <a:spcPct val="100000"/>
              </a:lnSpc>
              <a:spcBef>
                <a:spcPts val="670"/>
              </a:spcBef>
              <a:spcAft>
                <a:spcPts val="0"/>
              </a:spcAft>
              <a:buClrTx/>
              <a:buSzTx/>
              <a:buFontTx/>
              <a:buAutoNum type="arabicPeriod"/>
              <a:tabLst>
                <a:tab pos="506095" algn="l"/>
                <a:tab pos="506730" algn="l"/>
              </a:tabLst>
              <a:defRPr/>
            </a:pPr>
            <a:r>
              <a:rPr kumimoji="0" sz="2800" b="1" i="0" u="none" strike="noStrike" kern="0" cap="none" spc="-5" normalizeH="0" baseline="0" noProof="0" dirty="0">
                <a:ln>
                  <a:noFill/>
                </a:ln>
                <a:solidFill>
                  <a:sysClr val="windowText" lastClr="000000"/>
                </a:solidFill>
                <a:effectLst/>
                <a:uLnTx/>
                <a:uFillTx/>
                <a:latin typeface="Arial"/>
                <a:cs typeface="Arial"/>
              </a:rPr>
              <a:t>Construction</a:t>
            </a:r>
            <a:r>
              <a:rPr kumimoji="0" sz="2800" b="1" i="0" u="none" strike="noStrike" kern="0" cap="none" spc="4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and</a:t>
            </a:r>
            <a:r>
              <a:rPr kumimoji="0" sz="2800" b="1" i="0" u="none" strike="noStrike" kern="0" cap="none" spc="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Erection</a:t>
            </a:r>
            <a:r>
              <a:rPr kumimoji="0" sz="2800" b="1" i="0" u="none" strike="noStrike" kern="0" cap="none" spc="-10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Agencies</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506095" marR="0" lvl="0" indent="-494030" defTabSz="914400" eaLnBrk="1" fontAlgn="auto" latinLnBrk="0" hangingPunct="1">
              <a:lnSpc>
                <a:spcPct val="100000"/>
              </a:lnSpc>
              <a:spcBef>
                <a:spcPts val="675"/>
              </a:spcBef>
              <a:spcAft>
                <a:spcPts val="0"/>
              </a:spcAft>
              <a:buClrTx/>
              <a:buSzTx/>
              <a:buFontTx/>
              <a:buAutoNum type="arabicPeriod"/>
              <a:tabLst>
                <a:tab pos="506095" algn="l"/>
                <a:tab pos="506730" algn="l"/>
              </a:tabLst>
              <a:defRPr/>
            </a:pPr>
            <a:r>
              <a:rPr kumimoji="0" sz="2800" b="1" i="0" u="none" strike="noStrike" kern="0" cap="none" spc="-5" normalizeH="0" baseline="0" noProof="0" dirty="0">
                <a:ln>
                  <a:noFill/>
                </a:ln>
                <a:solidFill>
                  <a:sysClr val="windowText" lastClr="000000"/>
                </a:solidFill>
                <a:effectLst/>
                <a:uLnTx/>
                <a:uFillTx/>
                <a:latin typeface="Arial"/>
                <a:cs typeface="Arial"/>
              </a:rPr>
              <a:t>Infrastructure</a:t>
            </a:r>
            <a:r>
              <a:rPr kumimoji="0" sz="2800" b="1" i="0" u="none" strike="noStrike" kern="0" cap="none" spc="2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development</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506095" marR="0" lvl="0" indent="-494030" defTabSz="914400" eaLnBrk="1" fontAlgn="auto" latinLnBrk="0" hangingPunct="1">
              <a:lnSpc>
                <a:spcPct val="100000"/>
              </a:lnSpc>
              <a:spcBef>
                <a:spcPts val="675"/>
              </a:spcBef>
              <a:spcAft>
                <a:spcPts val="0"/>
              </a:spcAft>
              <a:buClrTx/>
              <a:buSzTx/>
              <a:buFontTx/>
              <a:buAutoNum type="arabicPeriod"/>
              <a:tabLst>
                <a:tab pos="506095" algn="l"/>
                <a:tab pos="506730" algn="l"/>
              </a:tabLst>
              <a:defRPr/>
            </a:pPr>
            <a:r>
              <a:rPr kumimoji="0" sz="2800" b="1" i="0" u="none" strike="noStrike" kern="0" cap="none" spc="-5" normalizeH="0" baseline="0" noProof="0" dirty="0">
                <a:ln>
                  <a:noFill/>
                </a:ln>
                <a:solidFill>
                  <a:sysClr val="windowText" lastClr="000000"/>
                </a:solidFill>
                <a:effectLst/>
                <a:uLnTx/>
                <a:uFillTx/>
                <a:latin typeface="Arial"/>
                <a:cs typeface="Arial"/>
              </a:rPr>
              <a:t>Manpower</a:t>
            </a:r>
            <a:r>
              <a:rPr kumimoji="0" sz="2800" b="1" i="0" u="none" strike="noStrike" kern="0" cap="none" spc="3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training</a:t>
            </a:r>
            <a:r>
              <a:rPr kumimoji="0" sz="2800" b="1" i="0" u="none" strike="noStrike" kern="0" cap="none" spc="1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and</a:t>
            </a:r>
            <a:r>
              <a:rPr kumimoji="0" sz="2800" b="1" i="0" u="none" strike="noStrike" kern="0" cap="none" spc="5"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development</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506095" marR="0" lvl="0" indent="-494030" defTabSz="914400" eaLnBrk="1" fontAlgn="auto" latinLnBrk="0" hangingPunct="1">
              <a:lnSpc>
                <a:spcPct val="100000"/>
              </a:lnSpc>
              <a:spcBef>
                <a:spcPts val="670"/>
              </a:spcBef>
              <a:spcAft>
                <a:spcPts val="0"/>
              </a:spcAft>
              <a:buClrTx/>
              <a:buSzTx/>
              <a:buFontTx/>
              <a:buAutoNum type="arabicPeriod"/>
              <a:tabLst>
                <a:tab pos="506095" algn="l"/>
                <a:tab pos="506730" algn="l"/>
              </a:tabLst>
              <a:defRPr/>
            </a:pPr>
            <a:r>
              <a:rPr kumimoji="0" sz="2800" b="1" i="0" u="none" strike="noStrike" kern="0" cap="none" spc="-5" normalizeH="0" baseline="0" noProof="0" dirty="0">
                <a:ln>
                  <a:noFill/>
                </a:ln>
                <a:solidFill>
                  <a:sysClr val="windowText" lastClr="000000"/>
                </a:solidFill>
                <a:effectLst/>
                <a:uLnTx/>
                <a:uFillTx/>
                <a:latin typeface="Arial"/>
                <a:cs typeface="Arial"/>
              </a:rPr>
              <a:t>Financial</a:t>
            </a:r>
            <a:r>
              <a:rPr kumimoji="0" sz="2800" b="1" i="0" u="none" strike="noStrike" kern="0" cap="none" spc="0" normalizeH="0" baseline="0" noProof="0" dirty="0">
                <a:ln>
                  <a:noFill/>
                </a:ln>
                <a:solidFill>
                  <a:sysClr val="windowText" lastClr="000000"/>
                </a:solidFill>
                <a:effectLst/>
                <a:uLnTx/>
                <a:uFillTx/>
                <a:latin typeface="Arial"/>
                <a:cs typeface="Arial"/>
              </a:rPr>
              <a:t> </a:t>
            </a:r>
            <a:r>
              <a:rPr kumimoji="0" sz="2800" b="1" i="0" u="none" strike="noStrike" kern="0" cap="none" spc="-5" normalizeH="0" baseline="0" noProof="0" dirty="0">
                <a:ln>
                  <a:noFill/>
                </a:ln>
                <a:solidFill>
                  <a:sysClr val="windowText" lastClr="000000"/>
                </a:solidFill>
                <a:effectLst/>
                <a:uLnTx/>
                <a:uFillTx/>
                <a:latin typeface="Arial"/>
                <a:cs typeface="Arial"/>
              </a:rPr>
              <a:t>Resources</a:t>
            </a:r>
            <a:endParaRPr kumimoji="0" sz="2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9382623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object 6"/>
          <p:cNvSpPr txBox="1">
            <a:spLocks/>
          </p:cNvSpPr>
          <p:nvPr/>
        </p:nvSpPr>
        <p:spPr>
          <a:xfrm>
            <a:off x="1568918" y="260526"/>
            <a:ext cx="6525928" cy="535403"/>
          </a:xfrm>
          <a:prstGeom prst="rect">
            <a:avLst/>
          </a:prstGeom>
          <a:solidFill>
            <a:srgbClr val="92D050"/>
          </a:solidFill>
        </p:spPr>
        <p:txBody>
          <a:bodyPr vert="horz" wrap="square" lIns="0" tIns="12065" rIns="0" bIns="0" rtlCol="0">
            <a:spAutoFit/>
          </a:bodyPr>
          <a:lstStyle>
            <a:lvl1pPr>
              <a:defRPr sz="3200" b="1" i="0">
                <a:solidFill>
                  <a:srgbClr val="FF0000"/>
                </a:solidFill>
                <a:latin typeface="Arial"/>
                <a:ea typeface="+mj-ea"/>
                <a:cs typeface="Arial"/>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3400" b="0" i="0" u="none" strike="noStrike" kern="0" cap="none" spc="-5" normalizeH="0" baseline="0" noProof="0" dirty="0" smtClean="0">
                <a:ln>
                  <a:noFill/>
                </a:ln>
                <a:solidFill>
                  <a:srgbClr val="FF0000"/>
                </a:solidFill>
                <a:effectLst/>
                <a:uLnTx/>
                <a:uFillTx/>
                <a:latin typeface="Arial"/>
                <a:ea typeface="+mj-ea"/>
                <a:cs typeface="Arial"/>
              </a:rPr>
              <a:t>  POWER PLANT EQUIPMENTS</a:t>
            </a:r>
            <a:endParaRPr kumimoji="0" lang="en-US" sz="3400" b="0" i="0" u="none" strike="noStrike" kern="0" cap="none" spc="0" normalizeH="0" baseline="0" noProof="0" dirty="0">
              <a:ln>
                <a:noFill/>
              </a:ln>
              <a:solidFill>
                <a:srgbClr val="FF0000"/>
              </a:solidFill>
              <a:effectLst/>
              <a:uLnTx/>
              <a:uFillTx/>
              <a:latin typeface="Arial"/>
              <a:ea typeface="+mj-ea"/>
              <a:cs typeface="Arial"/>
            </a:endParaRPr>
          </a:p>
        </p:txBody>
      </p:sp>
      <p:sp>
        <p:nvSpPr>
          <p:cNvPr id="6" name="object 8"/>
          <p:cNvSpPr txBox="1"/>
          <p:nvPr/>
        </p:nvSpPr>
        <p:spPr>
          <a:xfrm>
            <a:off x="1568918" y="1038175"/>
            <a:ext cx="9069872" cy="4105611"/>
          </a:xfrm>
          <a:prstGeom prst="rect">
            <a:avLst/>
          </a:prstGeom>
          <a:solidFill>
            <a:schemeClr val="accent3">
              <a:lumMod val="20000"/>
              <a:lumOff val="80000"/>
            </a:schemeClr>
          </a:solidFill>
        </p:spPr>
        <p:txBody>
          <a:bodyPr vert="horz" wrap="square" lIns="0" tIns="164465" rIns="0" bIns="0" rtlCol="0">
            <a:spAutoFit/>
          </a:bodyPr>
          <a:lstStyle/>
          <a:p>
            <a:pPr marL="355600" indent="-342900">
              <a:spcBef>
                <a:spcPts val="1295"/>
              </a:spcBef>
              <a:buAutoNum type="arabicPeriod"/>
              <a:tabLst>
                <a:tab pos="355600" algn="l"/>
              </a:tabLst>
            </a:pPr>
            <a:r>
              <a:rPr sz="2400" b="1" spc="-5" dirty="0">
                <a:latin typeface="Arial"/>
                <a:cs typeface="Arial"/>
              </a:rPr>
              <a:t>Need</a:t>
            </a:r>
            <a:r>
              <a:rPr sz="2400" b="1" spc="10" dirty="0">
                <a:latin typeface="Arial"/>
                <a:cs typeface="Arial"/>
              </a:rPr>
              <a:t> </a:t>
            </a:r>
            <a:r>
              <a:rPr sz="2400" b="1" dirty="0">
                <a:latin typeface="Arial"/>
                <a:cs typeface="Arial"/>
              </a:rPr>
              <a:t>to</a:t>
            </a:r>
            <a:r>
              <a:rPr sz="2400" b="1" spc="-5" dirty="0">
                <a:latin typeface="Arial"/>
                <a:cs typeface="Arial"/>
              </a:rPr>
              <a:t> substantially</a:t>
            </a:r>
            <a:r>
              <a:rPr sz="2400" b="1" spc="-10" dirty="0">
                <a:latin typeface="Arial"/>
                <a:cs typeface="Arial"/>
              </a:rPr>
              <a:t> </a:t>
            </a:r>
            <a:r>
              <a:rPr sz="2400" b="1" spc="-5" dirty="0">
                <a:latin typeface="Arial"/>
                <a:cs typeface="Arial"/>
              </a:rPr>
              <a:t>augment</a:t>
            </a:r>
            <a:r>
              <a:rPr sz="2400" b="1" dirty="0">
                <a:latin typeface="Arial"/>
                <a:cs typeface="Arial"/>
              </a:rPr>
              <a:t> </a:t>
            </a:r>
            <a:r>
              <a:rPr sz="2400" b="1" spc="-5" dirty="0">
                <a:latin typeface="Arial"/>
                <a:cs typeface="Arial"/>
              </a:rPr>
              <a:t>equipment</a:t>
            </a:r>
            <a:r>
              <a:rPr sz="2400" b="1" spc="5" dirty="0">
                <a:latin typeface="Arial"/>
                <a:cs typeface="Arial"/>
              </a:rPr>
              <a:t> </a:t>
            </a:r>
            <a:r>
              <a:rPr sz="2400" b="1" dirty="0">
                <a:latin typeface="Arial"/>
                <a:cs typeface="Arial"/>
              </a:rPr>
              <a:t>manufacturing.</a:t>
            </a:r>
            <a:endParaRPr sz="2400" dirty="0">
              <a:latin typeface="Arial"/>
              <a:cs typeface="Arial"/>
            </a:endParaRPr>
          </a:p>
          <a:p>
            <a:pPr marL="355600" indent="-342900">
              <a:spcBef>
                <a:spcPts val="1205"/>
              </a:spcBef>
              <a:buAutoNum type="arabicPeriod"/>
              <a:tabLst>
                <a:tab pos="355600" algn="l"/>
              </a:tabLst>
            </a:pPr>
            <a:r>
              <a:rPr sz="2400" b="1" spc="-5" dirty="0">
                <a:latin typeface="Arial"/>
                <a:cs typeface="Arial"/>
              </a:rPr>
              <a:t>Outsourcing</a:t>
            </a:r>
            <a:r>
              <a:rPr sz="2400" b="1" spc="120" dirty="0">
                <a:latin typeface="Arial"/>
                <a:cs typeface="Arial"/>
              </a:rPr>
              <a:t> </a:t>
            </a:r>
            <a:r>
              <a:rPr sz="2400" b="1" spc="-10" dirty="0">
                <a:latin typeface="Arial"/>
                <a:cs typeface="Arial"/>
              </a:rPr>
              <a:t>of</a:t>
            </a:r>
            <a:r>
              <a:rPr sz="2400" b="1" spc="125" dirty="0">
                <a:latin typeface="Arial"/>
                <a:cs typeface="Arial"/>
              </a:rPr>
              <a:t> </a:t>
            </a:r>
            <a:r>
              <a:rPr sz="2400" b="1" spc="-5" dirty="0">
                <a:latin typeface="Arial"/>
                <a:cs typeface="Arial"/>
              </a:rPr>
              <a:t>equipment</a:t>
            </a:r>
            <a:r>
              <a:rPr sz="2400" b="1" spc="135" dirty="0">
                <a:latin typeface="Arial"/>
                <a:cs typeface="Arial"/>
              </a:rPr>
              <a:t> </a:t>
            </a:r>
            <a:r>
              <a:rPr sz="2400" b="1" spc="-5" dirty="0">
                <a:latin typeface="Arial"/>
                <a:cs typeface="Arial"/>
              </a:rPr>
              <a:t>manufacturing</a:t>
            </a:r>
            <a:r>
              <a:rPr sz="2400" b="1" spc="130" dirty="0">
                <a:latin typeface="Arial"/>
                <a:cs typeface="Arial"/>
              </a:rPr>
              <a:t> </a:t>
            </a:r>
            <a:r>
              <a:rPr sz="2400" b="1" spc="-5" dirty="0">
                <a:latin typeface="Arial"/>
                <a:cs typeface="Arial"/>
              </a:rPr>
              <a:t>on</a:t>
            </a:r>
            <a:r>
              <a:rPr sz="2400" b="1" spc="114" dirty="0">
                <a:latin typeface="Arial"/>
                <a:cs typeface="Arial"/>
              </a:rPr>
              <a:t> </a:t>
            </a:r>
            <a:r>
              <a:rPr sz="2400" b="1" spc="-5" dirty="0">
                <a:latin typeface="Arial"/>
                <a:cs typeface="Arial"/>
              </a:rPr>
              <a:t>system</a:t>
            </a:r>
            <a:r>
              <a:rPr sz="2400" b="1" spc="135" dirty="0">
                <a:latin typeface="Arial"/>
                <a:cs typeface="Arial"/>
              </a:rPr>
              <a:t> </a:t>
            </a:r>
            <a:r>
              <a:rPr sz="2400" b="1" spc="-5" dirty="0">
                <a:latin typeface="Arial"/>
                <a:cs typeface="Arial"/>
              </a:rPr>
              <a:t>basis</a:t>
            </a:r>
            <a:endParaRPr sz="2400" dirty="0">
              <a:latin typeface="Arial"/>
              <a:cs typeface="Arial"/>
            </a:endParaRPr>
          </a:p>
          <a:p>
            <a:pPr marL="355600"/>
            <a:r>
              <a:rPr sz="2400" b="1" dirty="0">
                <a:latin typeface="Arial"/>
                <a:cs typeface="Arial"/>
              </a:rPr>
              <a:t>to</a:t>
            </a:r>
            <a:r>
              <a:rPr sz="2400" b="1" spc="-30" dirty="0">
                <a:latin typeface="Arial"/>
                <a:cs typeface="Arial"/>
              </a:rPr>
              <a:t> </a:t>
            </a:r>
            <a:r>
              <a:rPr sz="2400" b="1" spc="-5" dirty="0">
                <a:latin typeface="Arial"/>
                <a:cs typeface="Arial"/>
              </a:rPr>
              <a:t>ancillary</a:t>
            </a:r>
            <a:r>
              <a:rPr sz="2400" b="1" spc="-35" dirty="0">
                <a:latin typeface="Arial"/>
                <a:cs typeface="Arial"/>
              </a:rPr>
              <a:t> </a:t>
            </a:r>
            <a:r>
              <a:rPr sz="2400" b="1" dirty="0">
                <a:latin typeface="Arial"/>
                <a:cs typeface="Arial"/>
              </a:rPr>
              <a:t>units.</a:t>
            </a:r>
            <a:endParaRPr sz="2400" dirty="0">
              <a:latin typeface="Arial"/>
              <a:cs typeface="Arial"/>
            </a:endParaRPr>
          </a:p>
          <a:p>
            <a:pPr marL="355600" marR="5715" indent="-342900">
              <a:spcBef>
                <a:spcPts val="1200"/>
              </a:spcBef>
              <a:buAutoNum type="arabicPeriod" startAt="3"/>
              <a:tabLst>
                <a:tab pos="355600" algn="l"/>
                <a:tab pos="1113155" algn="l"/>
                <a:tab pos="2513330" algn="l"/>
                <a:tab pos="3269615" algn="l"/>
                <a:tab pos="5332095" algn="l"/>
                <a:tab pos="6595109" algn="l"/>
                <a:tab pos="7219315" algn="l"/>
                <a:tab pos="7892415" algn="l"/>
              </a:tabLst>
            </a:pPr>
            <a:r>
              <a:rPr sz="2400" b="1" spc="-5" dirty="0">
                <a:latin typeface="Arial"/>
                <a:cs typeface="Arial"/>
              </a:rPr>
              <a:t>Th</a:t>
            </a:r>
            <a:r>
              <a:rPr sz="2400" b="1" dirty="0">
                <a:latin typeface="Arial"/>
                <a:cs typeface="Arial"/>
              </a:rPr>
              <a:t>e	su</a:t>
            </a:r>
            <a:r>
              <a:rPr sz="2400" b="1" spc="-10" dirty="0">
                <a:latin typeface="Arial"/>
                <a:cs typeface="Arial"/>
              </a:rPr>
              <a:t>p</a:t>
            </a:r>
            <a:r>
              <a:rPr sz="2400" b="1" dirty="0">
                <a:latin typeface="Arial"/>
                <a:cs typeface="Arial"/>
              </a:rPr>
              <a:t>p</a:t>
            </a:r>
            <a:r>
              <a:rPr sz="2400" b="1" spc="-10" dirty="0">
                <a:latin typeface="Arial"/>
                <a:cs typeface="Arial"/>
              </a:rPr>
              <a:t>l</a:t>
            </a:r>
            <a:r>
              <a:rPr sz="2400" b="1" spc="-5" dirty="0">
                <a:latin typeface="Arial"/>
                <a:cs typeface="Arial"/>
              </a:rPr>
              <a:t>ier</a:t>
            </a:r>
            <a:r>
              <a:rPr sz="2400" b="1" dirty="0">
                <a:latin typeface="Arial"/>
                <a:cs typeface="Arial"/>
              </a:rPr>
              <a:t>	</a:t>
            </a:r>
            <a:r>
              <a:rPr sz="2400" b="1" spc="-5" dirty="0">
                <a:latin typeface="Arial"/>
                <a:cs typeface="Arial"/>
              </a:rPr>
              <a:t>an</a:t>
            </a:r>
            <a:r>
              <a:rPr sz="2400" b="1" dirty="0">
                <a:latin typeface="Arial"/>
                <a:cs typeface="Arial"/>
              </a:rPr>
              <a:t>d	co</a:t>
            </a:r>
            <a:r>
              <a:rPr sz="2400" b="1" spc="-10" dirty="0">
                <a:latin typeface="Arial"/>
                <a:cs typeface="Arial"/>
              </a:rPr>
              <a:t>n</a:t>
            </a:r>
            <a:r>
              <a:rPr sz="2400" b="1" spc="-5" dirty="0">
                <a:latin typeface="Arial"/>
                <a:cs typeface="Arial"/>
              </a:rPr>
              <a:t>struct</a:t>
            </a:r>
            <a:r>
              <a:rPr sz="2400" b="1" dirty="0">
                <a:latin typeface="Arial"/>
                <a:cs typeface="Arial"/>
              </a:rPr>
              <a:t>ion	</a:t>
            </a:r>
            <a:r>
              <a:rPr sz="2400" b="1" spc="-10" dirty="0">
                <a:latin typeface="Arial"/>
                <a:cs typeface="Arial"/>
              </a:rPr>
              <a:t>agenc</a:t>
            </a:r>
            <a:r>
              <a:rPr sz="2400" b="1" spc="-5" dirty="0">
                <a:latin typeface="Arial"/>
                <a:cs typeface="Arial"/>
              </a:rPr>
              <a:t>y</a:t>
            </a:r>
            <a:r>
              <a:rPr sz="2400" b="1" dirty="0">
                <a:latin typeface="Arial"/>
                <a:cs typeface="Arial"/>
              </a:rPr>
              <a:t>	</a:t>
            </a:r>
            <a:r>
              <a:rPr sz="2400" b="1" spc="-5" dirty="0">
                <a:latin typeface="Arial"/>
                <a:cs typeface="Arial"/>
              </a:rPr>
              <a:t>for</a:t>
            </a:r>
            <a:r>
              <a:rPr sz="2400" b="1" dirty="0">
                <a:latin typeface="Arial"/>
                <a:cs typeface="Arial"/>
              </a:rPr>
              <a:t>	</a:t>
            </a:r>
            <a:r>
              <a:rPr sz="2400" b="1" spc="-5" dirty="0">
                <a:latin typeface="Arial"/>
                <a:cs typeface="Arial"/>
              </a:rPr>
              <a:t>the</a:t>
            </a:r>
            <a:r>
              <a:rPr sz="2400" b="1" dirty="0">
                <a:latin typeface="Arial"/>
                <a:cs typeface="Arial"/>
              </a:rPr>
              <a:t>	pr</a:t>
            </a:r>
            <a:r>
              <a:rPr sz="2400" b="1" spc="-15" dirty="0">
                <a:latin typeface="Arial"/>
                <a:cs typeface="Arial"/>
              </a:rPr>
              <a:t>o</a:t>
            </a:r>
            <a:r>
              <a:rPr sz="2400" b="1" spc="-5" dirty="0">
                <a:latin typeface="Arial"/>
                <a:cs typeface="Arial"/>
              </a:rPr>
              <a:t>ject  should</a:t>
            </a:r>
            <a:r>
              <a:rPr sz="2400" b="1" spc="-25" dirty="0">
                <a:latin typeface="Arial"/>
                <a:cs typeface="Arial"/>
              </a:rPr>
              <a:t> </a:t>
            </a:r>
            <a:r>
              <a:rPr sz="2400" b="1" spc="-5" dirty="0">
                <a:latin typeface="Arial"/>
                <a:cs typeface="Arial"/>
              </a:rPr>
              <a:t>be</a:t>
            </a:r>
            <a:r>
              <a:rPr sz="2400" b="1" dirty="0">
                <a:latin typeface="Arial"/>
                <a:cs typeface="Arial"/>
              </a:rPr>
              <a:t> monitored</a:t>
            </a:r>
            <a:r>
              <a:rPr sz="2400" b="1" spc="-30" dirty="0">
                <a:latin typeface="Arial"/>
                <a:cs typeface="Arial"/>
              </a:rPr>
              <a:t> </a:t>
            </a:r>
            <a:r>
              <a:rPr sz="2400" b="1" dirty="0">
                <a:latin typeface="Arial"/>
                <a:cs typeface="Arial"/>
              </a:rPr>
              <a:t>in</a:t>
            </a:r>
            <a:r>
              <a:rPr sz="2400" b="1" spc="-15" dirty="0">
                <a:latin typeface="Arial"/>
                <a:cs typeface="Arial"/>
              </a:rPr>
              <a:t> </a:t>
            </a:r>
            <a:r>
              <a:rPr sz="2400" b="1" dirty="0">
                <a:latin typeface="Arial"/>
                <a:cs typeface="Arial"/>
              </a:rPr>
              <a:t>terms </a:t>
            </a:r>
            <a:r>
              <a:rPr sz="2400" b="1" spc="-5" dirty="0">
                <a:latin typeface="Arial"/>
                <a:cs typeface="Arial"/>
              </a:rPr>
              <a:t>of</a:t>
            </a:r>
            <a:r>
              <a:rPr sz="2400" b="1" spc="-20" dirty="0">
                <a:latin typeface="Arial"/>
                <a:cs typeface="Arial"/>
              </a:rPr>
              <a:t> </a:t>
            </a:r>
            <a:r>
              <a:rPr sz="2400" b="1" dirty="0">
                <a:latin typeface="Arial"/>
                <a:cs typeface="Arial"/>
              </a:rPr>
              <a:t>“MW</a:t>
            </a:r>
            <a:r>
              <a:rPr sz="2400" b="1" spc="-5" dirty="0">
                <a:latin typeface="Arial"/>
                <a:cs typeface="Arial"/>
              </a:rPr>
              <a:t> Commissioned</a:t>
            </a:r>
            <a:r>
              <a:rPr sz="2400" b="1" spc="-5" dirty="0" smtClean="0">
                <a:latin typeface="Arial"/>
                <a:cs typeface="Arial"/>
              </a:rPr>
              <a:t>”.</a:t>
            </a:r>
            <a:endParaRPr lang="en-US" sz="2400" b="1" spc="-5" dirty="0">
              <a:latin typeface="Arial"/>
              <a:cs typeface="Arial"/>
            </a:endParaRPr>
          </a:p>
          <a:p>
            <a:pPr marL="355600" marR="5715" indent="-342900">
              <a:spcBef>
                <a:spcPts val="1200"/>
              </a:spcBef>
              <a:buAutoNum type="arabicPeriod" startAt="3"/>
              <a:tabLst>
                <a:tab pos="355600" algn="l"/>
                <a:tab pos="1113155" algn="l"/>
                <a:tab pos="2513330" algn="l"/>
                <a:tab pos="3269615" algn="l"/>
                <a:tab pos="5332095" algn="l"/>
                <a:tab pos="6595109" algn="l"/>
                <a:tab pos="7219315" algn="l"/>
                <a:tab pos="7892415" algn="l"/>
              </a:tabLst>
            </a:pPr>
            <a:r>
              <a:rPr lang="en-US" sz="2400" dirty="0" smtClean="0">
                <a:latin typeface="Arial"/>
                <a:cs typeface="Arial"/>
              </a:rPr>
              <a:t> </a:t>
            </a:r>
            <a:r>
              <a:rPr lang="en-US" sz="2400" b="1" dirty="0" smtClean="0">
                <a:latin typeface="Arial"/>
                <a:cs typeface="Arial"/>
              </a:rPr>
              <a:t>More suppliers for</a:t>
            </a:r>
            <a:r>
              <a:rPr lang="en-US" sz="2400" b="1" dirty="0">
                <a:latin typeface="Arial"/>
                <a:cs typeface="Arial"/>
              </a:rPr>
              <a:t>	</a:t>
            </a:r>
            <a:r>
              <a:rPr lang="en-US" sz="2400" b="1" dirty="0" smtClean="0">
                <a:latin typeface="Arial"/>
                <a:cs typeface="Arial"/>
              </a:rPr>
              <a:t>Balance of Plant equipment are </a:t>
            </a:r>
            <a:r>
              <a:rPr lang="en-US" sz="2400" b="1" spc="-5" dirty="0">
                <a:solidFill>
                  <a:prstClr val="black"/>
                </a:solidFill>
                <a:latin typeface="Arial"/>
                <a:cs typeface="Arial"/>
              </a:rPr>
              <a:t>essential</a:t>
            </a:r>
            <a:r>
              <a:rPr lang="en-US" sz="2400" b="1" spc="-5" dirty="0" smtClean="0">
                <a:solidFill>
                  <a:prstClr val="black"/>
                </a:solidFill>
                <a:latin typeface="Arial"/>
                <a:cs typeface="Arial"/>
              </a:rPr>
              <a:t>.</a:t>
            </a:r>
          </a:p>
          <a:p>
            <a:pPr marL="355600" marR="5080" lvl="0" indent="-342900">
              <a:spcBef>
                <a:spcPts val="1200"/>
              </a:spcBef>
              <a:buFontTx/>
              <a:buAutoNum type="arabicPeriod" startAt="5"/>
              <a:tabLst>
                <a:tab pos="355600" algn="l"/>
              </a:tabLst>
            </a:pPr>
            <a:r>
              <a:rPr lang="en-US" sz="2400" b="1" dirty="0">
                <a:solidFill>
                  <a:prstClr val="black"/>
                </a:solidFill>
                <a:latin typeface="Arial"/>
                <a:cs typeface="Arial"/>
              </a:rPr>
              <a:t>Plant</a:t>
            </a:r>
            <a:r>
              <a:rPr lang="en-US" sz="2400" b="1" spc="35" dirty="0">
                <a:solidFill>
                  <a:prstClr val="black"/>
                </a:solidFill>
                <a:latin typeface="Arial"/>
                <a:cs typeface="Arial"/>
              </a:rPr>
              <a:t> </a:t>
            </a:r>
            <a:r>
              <a:rPr lang="en-US" sz="2400" b="1" spc="-5" dirty="0">
                <a:solidFill>
                  <a:prstClr val="black"/>
                </a:solidFill>
                <a:latin typeface="Arial"/>
                <a:cs typeface="Arial"/>
              </a:rPr>
              <a:t>wise</a:t>
            </a:r>
            <a:r>
              <a:rPr lang="en-US" sz="2400" b="1" spc="60" dirty="0">
                <a:solidFill>
                  <a:prstClr val="black"/>
                </a:solidFill>
                <a:latin typeface="Arial"/>
                <a:cs typeface="Arial"/>
              </a:rPr>
              <a:t> </a:t>
            </a:r>
            <a:r>
              <a:rPr lang="en-US" sz="2400" b="1" spc="-5" dirty="0">
                <a:solidFill>
                  <a:prstClr val="black"/>
                </a:solidFill>
                <a:latin typeface="Arial"/>
                <a:cs typeface="Arial"/>
              </a:rPr>
              <a:t>plans</a:t>
            </a:r>
            <a:r>
              <a:rPr lang="en-US" sz="2400" b="1" spc="60" dirty="0">
                <a:solidFill>
                  <a:prstClr val="black"/>
                </a:solidFill>
                <a:latin typeface="Arial"/>
                <a:cs typeface="Arial"/>
              </a:rPr>
              <a:t> </a:t>
            </a:r>
            <a:r>
              <a:rPr lang="en-US" sz="2400" b="1" spc="-5" dirty="0">
                <a:solidFill>
                  <a:prstClr val="black"/>
                </a:solidFill>
                <a:latin typeface="Arial"/>
                <a:cs typeface="Arial"/>
              </a:rPr>
              <a:t>for</a:t>
            </a:r>
            <a:r>
              <a:rPr lang="en-US" sz="2400" b="1" spc="40" dirty="0">
                <a:solidFill>
                  <a:prstClr val="black"/>
                </a:solidFill>
                <a:latin typeface="Arial"/>
                <a:cs typeface="Arial"/>
              </a:rPr>
              <a:t> </a:t>
            </a:r>
            <a:r>
              <a:rPr lang="en-US" sz="2400" b="1" spc="-5" dirty="0">
                <a:solidFill>
                  <a:prstClr val="black"/>
                </a:solidFill>
                <a:latin typeface="Arial"/>
                <a:cs typeface="Arial"/>
              </a:rPr>
              <a:t>hiring</a:t>
            </a:r>
            <a:r>
              <a:rPr lang="en-US" sz="2400" b="1" spc="50" dirty="0">
                <a:solidFill>
                  <a:prstClr val="black"/>
                </a:solidFill>
                <a:latin typeface="Arial"/>
                <a:cs typeface="Arial"/>
              </a:rPr>
              <a:t> </a:t>
            </a:r>
            <a:r>
              <a:rPr lang="en-US" sz="2400" b="1" spc="-5" dirty="0">
                <a:solidFill>
                  <a:prstClr val="black"/>
                </a:solidFill>
                <a:latin typeface="Arial"/>
                <a:cs typeface="Arial"/>
              </a:rPr>
              <a:t>various</a:t>
            </a:r>
            <a:r>
              <a:rPr lang="en-US" sz="2400" b="1" spc="50" dirty="0">
                <a:solidFill>
                  <a:prstClr val="black"/>
                </a:solidFill>
                <a:latin typeface="Arial"/>
                <a:cs typeface="Arial"/>
              </a:rPr>
              <a:t> </a:t>
            </a:r>
            <a:r>
              <a:rPr lang="en-US" sz="2400" b="1" spc="-5" dirty="0">
                <a:solidFill>
                  <a:prstClr val="black"/>
                </a:solidFill>
                <a:latin typeface="Arial"/>
                <a:cs typeface="Arial"/>
              </a:rPr>
              <a:t>construction</a:t>
            </a:r>
            <a:r>
              <a:rPr lang="en-US" sz="2400" b="1" spc="50" dirty="0">
                <a:solidFill>
                  <a:prstClr val="black"/>
                </a:solidFill>
                <a:latin typeface="Arial"/>
                <a:cs typeface="Arial"/>
              </a:rPr>
              <a:t> </a:t>
            </a:r>
            <a:r>
              <a:rPr lang="en-US" sz="2400" b="1" spc="-5" dirty="0">
                <a:solidFill>
                  <a:prstClr val="black"/>
                </a:solidFill>
                <a:latin typeface="Arial"/>
                <a:cs typeface="Arial"/>
              </a:rPr>
              <a:t>equipment </a:t>
            </a:r>
            <a:r>
              <a:rPr lang="en-US" sz="2400" b="1" spc="-650" dirty="0">
                <a:solidFill>
                  <a:prstClr val="black"/>
                </a:solidFill>
                <a:latin typeface="Arial"/>
                <a:cs typeface="Arial"/>
              </a:rPr>
              <a:t> </a:t>
            </a:r>
            <a:r>
              <a:rPr lang="en-US" sz="2400" b="1" dirty="0">
                <a:solidFill>
                  <a:prstClr val="black"/>
                </a:solidFill>
                <a:latin typeface="Arial"/>
                <a:cs typeface="Arial"/>
              </a:rPr>
              <a:t>like</a:t>
            </a:r>
            <a:r>
              <a:rPr lang="en-US" sz="2400" b="1" spc="-15" dirty="0">
                <a:solidFill>
                  <a:prstClr val="black"/>
                </a:solidFill>
                <a:latin typeface="Arial"/>
                <a:cs typeface="Arial"/>
              </a:rPr>
              <a:t> </a:t>
            </a:r>
            <a:r>
              <a:rPr lang="en-US" sz="2400" b="1" spc="-5" dirty="0">
                <a:solidFill>
                  <a:prstClr val="black"/>
                </a:solidFill>
                <a:latin typeface="Arial"/>
                <a:cs typeface="Arial"/>
              </a:rPr>
              <a:t>Crane</a:t>
            </a:r>
            <a:r>
              <a:rPr lang="en-US" sz="2400" b="1" dirty="0">
                <a:solidFill>
                  <a:prstClr val="black"/>
                </a:solidFill>
                <a:latin typeface="Arial"/>
                <a:cs typeface="Arial"/>
              </a:rPr>
              <a:t> </a:t>
            </a:r>
            <a:r>
              <a:rPr lang="en-US" sz="2400" b="1" spc="-5" dirty="0">
                <a:solidFill>
                  <a:prstClr val="black"/>
                </a:solidFill>
                <a:latin typeface="Arial"/>
                <a:cs typeface="Arial"/>
              </a:rPr>
              <a:t>etc</a:t>
            </a:r>
            <a:r>
              <a:rPr lang="en-US" sz="2400" b="1" spc="-5" dirty="0" smtClean="0">
                <a:solidFill>
                  <a:prstClr val="black"/>
                </a:solidFill>
                <a:latin typeface="Arial"/>
                <a:cs typeface="Arial"/>
              </a:rPr>
              <a:t>.</a:t>
            </a:r>
            <a:endParaRPr sz="2400" dirty="0">
              <a:latin typeface="Arial"/>
              <a:cs typeface="Arial"/>
            </a:endParaRPr>
          </a:p>
        </p:txBody>
      </p:sp>
    </p:spTree>
    <p:extLst>
      <p:ext uri="{BB962C8B-B14F-4D97-AF65-F5344CB8AC3E}">
        <p14:creationId xmlns:p14="http://schemas.microsoft.com/office/powerpoint/2010/main" val="1938262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30980-862A-4090-96D2-BC217CF9C654}"/>
              </a:ext>
            </a:extLst>
          </p:cNvPr>
          <p:cNvSpPr>
            <a:spLocks noGrp="1"/>
          </p:cNvSpPr>
          <p:nvPr>
            <p:ph type="title"/>
          </p:nvPr>
        </p:nvSpPr>
        <p:spPr>
          <a:xfrm>
            <a:off x="1300481" y="1"/>
            <a:ext cx="9754374" cy="1625599"/>
          </a:xfrm>
        </p:spPr>
        <p:txBody>
          <a:bodyPr>
            <a:normAutofit/>
          </a:bodyPr>
          <a:lstStyle/>
          <a:p>
            <a:r>
              <a:rPr lang="en-US" sz="1800" b="1" dirty="0">
                <a:solidFill>
                  <a:srgbClr val="FF0000"/>
                </a:solidFill>
                <a:effectLst/>
                <a:latin typeface="Arial" panose="020B0604020202020204" pitchFamily="34" charset="0"/>
                <a:ea typeface="Arial" panose="020B0604020202020204" pitchFamily="34" charset="0"/>
              </a:rPr>
              <a:t/>
            </a:r>
            <a:br>
              <a:rPr lang="en-US" sz="1800" b="1" dirty="0">
                <a:solidFill>
                  <a:srgbClr val="FF0000"/>
                </a:solidFill>
                <a:effectLst/>
                <a:latin typeface="Arial" panose="020B0604020202020204" pitchFamily="34" charset="0"/>
                <a:ea typeface="Arial" panose="020B0604020202020204" pitchFamily="34" charset="0"/>
              </a:rPr>
            </a:br>
            <a:r>
              <a:rPr lang="en-US" sz="3100" b="1" dirty="0">
                <a:solidFill>
                  <a:schemeClr val="accent2"/>
                </a:solidFill>
                <a:effectLst/>
                <a:latin typeface="Arial" panose="020B0604020202020204" pitchFamily="34" charset="0"/>
                <a:ea typeface="Arial" panose="020B0604020202020204" pitchFamily="34" charset="0"/>
              </a:rPr>
              <a:t>Central, State and Private utilities have a complementary role for optimal development of power sector in </a:t>
            </a:r>
            <a:r>
              <a:rPr lang="en-US" sz="3100" b="1" dirty="0" err="1">
                <a:solidFill>
                  <a:schemeClr val="accent2"/>
                </a:solidFill>
                <a:effectLst/>
                <a:latin typeface="Arial" panose="020B0604020202020204" pitchFamily="34" charset="0"/>
                <a:ea typeface="Arial" panose="020B0604020202020204" pitchFamily="34" charset="0"/>
              </a:rPr>
              <a:t>india</a:t>
            </a:r>
            <a:endParaRPr lang="en-US" sz="3100" dirty="0">
              <a:solidFill>
                <a:schemeClr val="accent2"/>
              </a:solidFill>
            </a:endParaRPr>
          </a:p>
        </p:txBody>
      </p:sp>
      <p:pic>
        <p:nvPicPr>
          <p:cNvPr id="18" name="Content Placeholder 17">
            <a:extLst>
              <a:ext uri="{FF2B5EF4-FFF2-40B4-BE49-F238E27FC236}">
                <a16:creationId xmlns="" xmlns:a16="http://schemas.microsoft.com/office/drawing/2014/main" id="{933BBAE7-EB3D-4EFB-AE63-A3DDB2514DB6}"/>
              </a:ext>
            </a:extLst>
          </p:cNvPr>
          <p:cNvPicPr>
            <a:picLocks noGrp="1" noChangeAspect="1"/>
          </p:cNvPicPr>
          <p:nvPr>
            <p:ph idx="1"/>
          </p:nvPr>
        </p:nvPicPr>
        <p:blipFill>
          <a:blip r:embed="rId2"/>
          <a:stretch>
            <a:fillRect/>
          </a:stretch>
        </p:blipFill>
        <p:spPr>
          <a:xfrm>
            <a:off x="3566158" y="2166250"/>
            <a:ext cx="6706927" cy="565312"/>
          </a:xfrm>
          <a:prstGeom prst="rect">
            <a:avLst/>
          </a:prstGeom>
        </p:spPr>
      </p:pic>
      <p:sp>
        <p:nvSpPr>
          <p:cNvPr id="19" name="Rectangle 18">
            <a:extLst>
              <a:ext uri="{FF2B5EF4-FFF2-40B4-BE49-F238E27FC236}">
                <a16:creationId xmlns="" xmlns:a16="http://schemas.microsoft.com/office/drawing/2014/main" id="{08303BB5-DD0D-4B05-A3BB-D9B873C3B35F}"/>
              </a:ext>
            </a:extLst>
          </p:cNvPr>
          <p:cNvSpPr/>
          <p:nvPr/>
        </p:nvSpPr>
        <p:spPr>
          <a:xfrm>
            <a:off x="1193798" y="2442002"/>
            <a:ext cx="1960880" cy="57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GENERATION</a:t>
            </a:r>
          </a:p>
        </p:txBody>
      </p:sp>
      <p:sp>
        <p:nvSpPr>
          <p:cNvPr id="20" name="Rectangle 19">
            <a:extLst>
              <a:ext uri="{FF2B5EF4-FFF2-40B4-BE49-F238E27FC236}">
                <a16:creationId xmlns="" xmlns:a16="http://schemas.microsoft.com/office/drawing/2014/main" id="{D5D2CB92-99FB-4CCE-BFA7-B799B89E5A82}"/>
              </a:ext>
            </a:extLst>
          </p:cNvPr>
          <p:cNvSpPr/>
          <p:nvPr/>
        </p:nvSpPr>
        <p:spPr>
          <a:xfrm>
            <a:off x="1229359" y="4097397"/>
            <a:ext cx="1960879" cy="57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TRANSMISSION</a:t>
            </a:r>
          </a:p>
        </p:txBody>
      </p:sp>
      <p:sp>
        <p:nvSpPr>
          <p:cNvPr id="21" name="Rectangle 20">
            <a:extLst>
              <a:ext uri="{FF2B5EF4-FFF2-40B4-BE49-F238E27FC236}">
                <a16:creationId xmlns="" xmlns:a16="http://schemas.microsoft.com/office/drawing/2014/main" id="{31A91BF9-9955-44DD-903E-33473EE6FC79}"/>
              </a:ext>
            </a:extLst>
          </p:cNvPr>
          <p:cNvSpPr/>
          <p:nvPr/>
        </p:nvSpPr>
        <p:spPr>
          <a:xfrm>
            <a:off x="1193798" y="5511800"/>
            <a:ext cx="1960879" cy="57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DISTRIBUTION</a:t>
            </a:r>
          </a:p>
        </p:txBody>
      </p:sp>
      <p:sp>
        <p:nvSpPr>
          <p:cNvPr id="23" name="Arrow: Down 22">
            <a:extLst>
              <a:ext uri="{FF2B5EF4-FFF2-40B4-BE49-F238E27FC236}">
                <a16:creationId xmlns="" xmlns:a16="http://schemas.microsoft.com/office/drawing/2014/main" id="{468E15FA-43EF-49F3-862A-06FABDD9649A}"/>
              </a:ext>
            </a:extLst>
          </p:cNvPr>
          <p:cNvSpPr/>
          <p:nvPr/>
        </p:nvSpPr>
        <p:spPr>
          <a:xfrm flipH="1">
            <a:off x="2082799" y="2922788"/>
            <a:ext cx="264159" cy="1193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 xmlns:a16="http://schemas.microsoft.com/office/drawing/2014/main" id="{B29CEF13-9624-457D-B28A-7EFFCACB92AE}"/>
              </a:ext>
            </a:extLst>
          </p:cNvPr>
          <p:cNvSpPr/>
          <p:nvPr/>
        </p:nvSpPr>
        <p:spPr>
          <a:xfrm flipH="1">
            <a:off x="2072638" y="4678680"/>
            <a:ext cx="274322" cy="833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2F6B562E-6F69-4695-8362-A3F2101E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0" y="2924818"/>
            <a:ext cx="6543040" cy="504182"/>
          </a:xfrm>
          <a:prstGeom prst="rect">
            <a:avLst/>
          </a:prstGeom>
        </p:spPr>
      </p:pic>
      <p:pic>
        <p:nvPicPr>
          <p:cNvPr id="27" name="Picture 26">
            <a:extLst>
              <a:ext uri="{FF2B5EF4-FFF2-40B4-BE49-F238E27FC236}">
                <a16:creationId xmlns="" xmlns:a16="http://schemas.microsoft.com/office/drawing/2014/main" id="{BAA6BD01-E82A-44C4-AA24-B75BE1D81B5D}"/>
              </a:ext>
            </a:extLst>
          </p:cNvPr>
          <p:cNvPicPr>
            <a:picLocks noChangeAspect="1"/>
          </p:cNvPicPr>
          <p:nvPr/>
        </p:nvPicPr>
        <p:blipFill>
          <a:blip r:embed="rId4"/>
          <a:stretch>
            <a:fillRect/>
          </a:stretch>
        </p:blipFill>
        <p:spPr>
          <a:xfrm>
            <a:off x="3566159" y="3399832"/>
            <a:ext cx="6553203" cy="543501"/>
          </a:xfrm>
          <a:prstGeom prst="rect">
            <a:avLst/>
          </a:prstGeom>
        </p:spPr>
      </p:pic>
      <p:pic>
        <p:nvPicPr>
          <p:cNvPr id="28" name="Picture 27">
            <a:extLst>
              <a:ext uri="{FF2B5EF4-FFF2-40B4-BE49-F238E27FC236}">
                <a16:creationId xmlns="" xmlns:a16="http://schemas.microsoft.com/office/drawing/2014/main" id="{D2CD5AF1-6032-4DDA-AC23-FEC68218ACF2}"/>
              </a:ext>
            </a:extLst>
          </p:cNvPr>
          <p:cNvPicPr>
            <a:picLocks noChangeAspect="1"/>
          </p:cNvPicPr>
          <p:nvPr/>
        </p:nvPicPr>
        <p:blipFill>
          <a:blip r:embed="rId5"/>
          <a:stretch>
            <a:fillRect/>
          </a:stretch>
        </p:blipFill>
        <p:spPr>
          <a:xfrm>
            <a:off x="3566158" y="3904015"/>
            <a:ext cx="6543039" cy="428584"/>
          </a:xfrm>
          <a:prstGeom prst="rect">
            <a:avLst/>
          </a:prstGeom>
        </p:spPr>
      </p:pic>
      <p:cxnSp>
        <p:nvCxnSpPr>
          <p:cNvPr id="30" name="Straight Arrow Connector 29">
            <a:extLst>
              <a:ext uri="{FF2B5EF4-FFF2-40B4-BE49-F238E27FC236}">
                <a16:creationId xmlns="" xmlns:a16="http://schemas.microsoft.com/office/drawing/2014/main" id="{372C4821-411B-4F47-A20C-EDC89C5DAB9C}"/>
              </a:ext>
            </a:extLst>
          </p:cNvPr>
          <p:cNvCxnSpPr/>
          <p:nvPr/>
        </p:nvCxnSpPr>
        <p:spPr>
          <a:xfrm>
            <a:off x="5080000" y="58674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65E7D786-CBFB-4F87-B2EC-03D21BB1185D}"/>
              </a:ext>
            </a:extLst>
          </p:cNvPr>
          <p:cNvCxnSpPr>
            <a:endCxn id="18" idx="1"/>
          </p:cNvCxnSpPr>
          <p:nvPr/>
        </p:nvCxnSpPr>
        <p:spPr>
          <a:xfrm flipV="1">
            <a:off x="3154677" y="2448906"/>
            <a:ext cx="411481" cy="97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1595F150-E02D-42E2-AAE9-15453CC6FF58}"/>
              </a:ext>
            </a:extLst>
          </p:cNvPr>
          <p:cNvCxnSpPr>
            <a:stCxn id="19" idx="3"/>
          </p:cNvCxnSpPr>
          <p:nvPr/>
        </p:nvCxnSpPr>
        <p:spPr>
          <a:xfrm>
            <a:off x="3154678" y="2731562"/>
            <a:ext cx="411480" cy="306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73C80DC6-36B8-4E3E-BCD9-8910E996AFBF}"/>
              </a:ext>
            </a:extLst>
          </p:cNvPr>
          <p:cNvCxnSpPr>
            <a:stCxn id="19" idx="3"/>
            <a:endCxn id="27" idx="1"/>
          </p:cNvCxnSpPr>
          <p:nvPr/>
        </p:nvCxnSpPr>
        <p:spPr>
          <a:xfrm>
            <a:off x="3154678" y="2731562"/>
            <a:ext cx="411481" cy="940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2E316767-26BD-4970-935D-4252B6F830A1}"/>
              </a:ext>
            </a:extLst>
          </p:cNvPr>
          <p:cNvCxnSpPr>
            <a:endCxn id="28" idx="1"/>
          </p:cNvCxnSpPr>
          <p:nvPr/>
        </p:nvCxnSpPr>
        <p:spPr>
          <a:xfrm>
            <a:off x="3154678" y="2924818"/>
            <a:ext cx="411480" cy="1193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 xmlns:a16="http://schemas.microsoft.com/office/drawing/2014/main" id="{9406CE87-3ACA-4AAA-8EF4-2D353DFD076D}"/>
              </a:ext>
            </a:extLst>
          </p:cNvPr>
          <p:cNvPicPr>
            <a:picLocks noChangeAspect="1"/>
          </p:cNvPicPr>
          <p:nvPr/>
        </p:nvPicPr>
        <p:blipFill>
          <a:blip r:embed="rId6"/>
          <a:stretch>
            <a:fillRect/>
          </a:stretch>
        </p:blipFill>
        <p:spPr>
          <a:xfrm>
            <a:off x="3566158" y="4368100"/>
            <a:ext cx="6543039" cy="458568"/>
          </a:xfrm>
          <a:prstGeom prst="rect">
            <a:avLst/>
          </a:prstGeom>
        </p:spPr>
      </p:pic>
      <p:pic>
        <p:nvPicPr>
          <p:cNvPr id="40" name="Picture 39">
            <a:extLst>
              <a:ext uri="{FF2B5EF4-FFF2-40B4-BE49-F238E27FC236}">
                <a16:creationId xmlns="" xmlns:a16="http://schemas.microsoft.com/office/drawing/2014/main" id="{0C97CD92-EE16-4F79-BEF9-56EDC4C812CC}"/>
              </a:ext>
            </a:extLst>
          </p:cNvPr>
          <p:cNvPicPr>
            <a:picLocks noChangeAspect="1"/>
          </p:cNvPicPr>
          <p:nvPr/>
        </p:nvPicPr>
        <p:blipFill>
          <a:blip r:embed="rId7"/>
          <a:stretch>
            <a:fillRect/>
          </a:stretch>
        </p:blipFill>
        <p:spPr>
          <a:xfrm>
            <a:off x="3566157" y="4836781"/>
            <a:ext cx="6543039" cy="412551"/>
          </a:xfrm>
          <a:prstGeom prst="rect">
            <a:avLst/>
          </a:prstGeom>
        </p:spPr>
      </p:pic>
      <p:cxnSp>
        <p:nvCxnSpPr>
          <p:cNvPr id="42" name="Straight Arrow Connector 41">
            <a:extLst>
              <a:ext uri="{FF2B5EF4-FFF2-40B4-BE49-F238E27FC236}">
                <a16:creationId xmlns="" xmlns:a16="http://schemas.microsoft.com/office/drawing/2014/main" id="{7DFC1419-51B1-4C9C-872D-E3C9AE12D876}"/>
              </a:ext>
            </a:extLst>
          </p:cNvPr>
          <p:cNvCxnSpPr>
            <a:cxnSpLocks/>
            <a:stCxn id="20" idx="3"/>
            <a:endCxn id="39" idx="1"/>
          </p:cNvCxnSpPr>
          <p:nvPr/>
        </p:nvCxnSpPr>
        <p:spPr>
          <a:xfrm>
            <a:off x="3190238" y="4386957"/>
            <a:ext cx="375920" cy="210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96A105BE-BF55-4373-A738-FEDCE56E8F84}"/>
              </a:ext>
            </a:extLst>
          </p:cNvPr>
          <p:cNvCxnSpPr>
            <a:cxnSpLocks/>
            <a:stCxn id="20" idx="3"/>
            <a:endCxn id="20" idx="3"/>
          </p:cNvCxnSpPr>
          <p:nvPr/>
        </p:nvCxnSpPr>
        <p:spPr>
          <a:xfrm>
            <a:off x="3190238" y="4386957"/>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 xmlns:a16="http://schemas.microsoft.com/office/drawing/2014/main" id="{C6E66C0F-84BF-4BA7-98FA-A2F3BF24A706}"/>
              </a:ext>
            </a:extLst>
          </p:cNvPr>
          <p:cNvCxnSpPr>
            <a:cxnSpLocks/>
            <a:stCxn id="20" idx="3"/>
            <a:endCxn id="40" idx="1"/>
          </p:cNvCxnSpPr>
          <p:nvPr/>
        </p:nvCxnSpPr>
        <p:spPr>
          <a:xfrm>
            <a:off x="3190238" y="4386957"/>
            <a:ext cx="375919" cy="656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 xmlns:a16="http://schemas.microsoft.com/office/drawing/2014/main" id="{D2240367-AEAB-4A2A-B97C-F07D2D19F3CA}"/>
              </a:ext>
            </a:extLst>
          </p:cNvPr>
          <p:cNvPicPr>
            <a:picLocks noChangeAspect="1"/>
          </p:cNvPicPr>
          <p:nvPr/>
        </p:nvPicPr>
        <p:blipFill>
          <a:blip r:embed="rId8"/>
          <a:stretch>
            <a:fillRect/>
          </a:stretch>
        </p:blipFill>
        <p:spPr>
          <a:xfrm>
            <a:off x="3566157" y="5333145"/>
            <a:ext cx="6543038" cy="412551"/>
          </a:xfrm>
          <a:prstGeom prst="rect">
            <a:avLst/>
          </a:prstGeom>
        </p:spPr>
      </p:pic>
      <p:pic>
        <p:nvPicPr>
          <p:cNvPr id="53" name="Picture 52">
            <a:extLst>
              <a:ext uri="{FF2B5EF4-FFF2-40B4-BE49-F238E27FC236}">
                <a16:creationId xmlns="" xmlns:a16="http://schemas.microsoft.com/office/drawing/2014/main" id="{95D64FCC-CCB1-4F49-938F-A1CFF86720CB}"/>
              </a:ext>
            </a:extLst>
          </p:cNvPr>
          <p:cNvPicPr>
            <a:picLocks noChangeAspect="1"/>
          </p:cNvPicPr>
          <p:nvPr/>
        </p:nvPicPr>
        <p:blipFill>
          <a:blip r:embed="rId9"/>
          <a:stretch>
            <a:fillRect/>
          </a:stretch>
        </p:blipFill>
        <p:spPr>
          <a:xfrm>
            <a:off x="3566156" y="5750560"/>
            <a:ext cx="6553205" cy="468086"/>
          </a:xfrm>
          <a:prstGeom prst="rect">
            <a:avLst/>
          </a:prstGeom>
        </p:spPr>
      </p:pic>
      <p:cxnSp>
        <p:nvCxnSpPr>
          <p:cNvPr id="55" name="Straight Arrow Connector 54">
            <a:extLst>
              <a:ext uri="{FF2B5EF4-FFF2-40B4-BE49-F238E27FC236}">
                <a16:creationId xmlns="" xmlns:a16="http://schemas.microsoft.com/office/drawing/2014/main" id="{461642BD-870D-407C-A647-063D95AEB1DA}"/>
              </a:ext>
            </a:extLst>
          </p:cNvPr>
          <p:cNvCxnSpPr>
            <a:stCxn id="21" idx="3"/>
            <a:endCxn id="52" idx="1"/>
          </p:cNvCxnSpPr>
          <p:nvPr/>
        </p:nvCxnSpPr>
        <p:spPr>
          <a:xfrm flipV="1">
            <a:off x="3154677" y="5539421"/>
            <a:ext cx="411480" cy="261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 xmlns:a16="http://schemas.microsoft.com/office/drawing/2014/main" id="{7CC27F68-D086-40D7-9F92-6A37A8BA7093}"/>
              </a:ext>
            </a:extLst>
          </p:cNvPr>
          <p:cNvCxnSpPr>
            <a:stCxn id="21" idx="3"/>
            <a:endCxn id="53" idx="1"/>
          </p:cNvCxnSpPr>
          <p:nvPr/>
        </p:nvCxnSpPr>
        <p:spPr>
          <a:xfrm>
            <a:off x="3154677" y="5801360"/>
            <a:ext cx="411479" cy="18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 xmlns:a16="http://schemas.microsoft.com/office/drawing/2014/main" id="{C5912E45-DBA0-4344-8BBA-5CD0461A4849}"/>
              </a:ext>
            </a:extLst>
          </p:cNvPr>
          <p:cNvSpPr/>
          <p:nvPr/>
        </p:nvSpPr>
        <p:spPr>
          <a:xfrm>
            <a:off x="440267" y="6347460"/>
            <a:ext cx="4512733" cy="378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TRADING:  PTC, NVVN</a:t>
            </a:r>
          </a:p>
        </p:txBody>
      </p:sp>
      <p:sp>
        <p:nvSpPr>
          <p:cNvPr id="59" name="Rectangle 58">
            <a:extLst>
              <a:ext uri="{FF2B5EF4-FFF2-40B4-BE49-F238E27FC236}">
                <a16:creationId xmlns="" xmlns:a16="http://schemas.microsoft.com/office/drawing/2014/main" id="{67CF952F-CB4F-4E9B-8DF3-89A36D865EAE}"/>
              </a:ext>
            </a:extLst>
          </p:cNvPr>
          <p:cNvSpPr/>
          <p:nvPr/>
        </p:nvSpPr>
        <p:spPr>
          <a:xfrm>
            <a:off x="5621867" y="6347460"/>
            <a:ext cx="3716866" cy="319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FINANCING: PFC,  REC</a:t>
            </a:r>
          </a:p>
        </p:txBody>
      </p:sp>
    </p:spTree>
    <p:extLst>
      <p:ext uri="{BB962C8B-B14F-4D97-AF65-F5344CB8AC3E}">
        <p14:creationId xmlns:p14="http://schemas.microsoft.com/office/powerpoint/2010/main" val="21473403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object 6"/>
          <p:cNvSpPr txBox="1">
            <a:spLocks/>
          </p:cNvSpPr>
          <p:nvPr/>
        </p:nvSpPr>
        <p:spPr>
          <a:xfrm>
            <a:off x="1443790" y="202131"/>
            <a:ext cx="5621154" cy="535403"/>
          </a:xfrm>
          <a:prstGeom prst="rect">
            <a:avLst/>
          </a:prstGeom>
          <a:solidFill>
            <a:srgbClr val="00B0F0"/>
          </a:solidFill>
        </p:spPr>
        <p:txBody>
          <a:bodyPr vert="horz" wrap="square" lIns="0" tIns="12065" rIns="0" bIns="0" rtlCol="0">
            <a:spAutoFit/>
          </a:bodyPr>
          <a:lstStyle>
            <a:lvl1pPr>
              <a:defRPr sz="3200" b="1" i="0">
                <a:solidFill>
                  <a:srgbClr val="FF0000"/>
                </a:solidFill>
                <a:latin typeface="Arial"/>
                <a:ea typeface="+mj-ea"/>
                <a:cs typeface="Arial"/>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3400" b="1" i="0" u="none" strike="noStrike" kern="0" cap="none" spc="-5" normalizeH="0" baseline="0" noProof="0" dirty="0" smtClean="0">
                <a:ln>
                  <a:noFill/>
                </a:ln>
                <a:solidFill>
                  <a:srgbClr val="FF0000"/>
                </a:solidFill>
                <a:effectLst/>
                <a:uLnTx/>
                <a:uFillTx/>
                <a:latin typeface="Arial"/>
                <a:ea typeface="+mj-ea"/>
                <a:cs typeface="Arial"/>
              </a:rPr>
              <a:t>  KEY INPUT MATERIALS</a:t>
            </a:r>
            <a:endParaRPr kumimoji="0" lang="en-US" sz="3400" b="1" i="0" u="none" strike="noStrike" kern="0" cap="none" spc="0" normalizeH="0" baseline="0" noProof="0" dirty="0">
              <a:ln>
                <a:noFill/>
              </a:ln>
              <a:solidFill>
                <a:srgbClr val="FF0000"/>
              </a:solidFill>
              <a:effectLst/>
              <a:uLnTx/>
              <a:uFillTx/>
              <a:latin typeface="Arial"/>
              <a:ea typeface="+mj-ea"/>
              <a:cs typeface="Arial"/>
            </a:endParaRPr>
          </a:p>
        </p:txBody>
      </p:sp>
      <p:sp>
        <p:nvSpPr>
          <p:cNvPr id="6" name="object 8"/>
          <p:cNvSpPr txBox="1"/>
          <p:nvPr/>
        </p:nvSpPr>
        <p:spPr>
          <a:xfrm>
            <a:off x="1280160" y="924025"/>
            <a:ext cx="9356293" cy="4798108"/>
          </a:xfrm>
          <a:prstGeom prst="rect">
            <a:avLst/>
          </a:prstGeom>
          <a:solidFill>
            <a:schemeClr val="accent3">
              <a:lumMod val="20000"/>
              <a:lumOff val="80000"/>
            </a:schemeClr>
          </a:solidFill>
        </p:spPr>
        <p:txBody>
          <a:bodyPr vert="horz" wrap="square" lIns="0" tIns="12065" rIns="0" bIns="0" rtlCol="0">
            <a:spAutoFit/>
          </a:bodyPr>
          <a:lstStyle/>
          <a:p>
            <a:pPr marL="354965" marR="5080" indent="-342900" algn="just">
              <a:spcBef>
                <a:spcPts val="95"/>
              </a:spcBef>
              <a:buAutoNum type="arabicPeriod"/>
              <a:tabLst>
                <a:tab pos="355600" algn="l"/>
              </a:tabLst>
            </a:pPr>
            <a:r>
              <a:rPr sz="2800" b="1" spc="-5" dirty="0">
                <a:latin typeface="Arial"/>
                <a:cs typeface="Arial"/>
              </a:rPr>
              <a:t>Shortage </a:t>
            </a:r>
            <a:r>
              <a:rPr sz="2800" b="1" spc="-10" dirty="0">
                <a:latin typeface="Arial"/>
                <a:cs typeface="Arial"/>
              </a:rPr>
              <a:t>of </a:t>
            </a:r>
            <a:r>
              <a:rPr sz="2800" b="1" dirty="0">
                <a:latin typeface="Arial"/>
                <a:cs typeface="Arial"/>
              </a:rPr>
              <a:t>Special materials such </a:t>
            </a:r>
            <a:r>
              <a:rPr sz="2800" b="1" spc="-5" dirty="0">
                <a:latin typeface="Arial"/>
                <a:cs typeface="Arial"/>
              </a:rPr>
              <a:t>as CRGO </a:t>
            </a:r>
            <a:r>
              <a:rPr lang="en-US" sz="2800" b="1" spc="-5" dirty="0">
                <a:latin typeface="Arial"/>
                <a:cs typeface="Arial"/>
              </a:rPr>
              <a:t>(Cold –rolled grain–oriented) S</a:t>
            </a:r>
            <a:r>
              <a:rPr sz="2800" b="1" spc="-5" dirty="0">
                <a:latin typeface="Arial"/>
                <a:cs typeface="Arial"/>
              </a:rPr>
              <a:t>teel, </a:t>
            </a:r>
            <a:r>
              <a:rPr sz="2800" b="1" spc="-765" dirty="0">
                <a:latin typeface="Arial"/>
                <a:cs typeface="Arial"/>
              </a:rPr>
              <a:t> </a:t>
            </a:r>
            <a:r>
              <a:rPr sz="2800" b="1" spc="-5" dirty="0">
                <a:latin typeface="Arial"/>
                <a:cs typeface="Arial"/>
              </a:rPr>
              <a:t>castings and forgings for </a:t>
            </a:r>
            <a:r>
              <a:rPr sz="2800" b="1" spc="-35" dirty="0">
                <a:latin typeface="Arial"/>
                <a:cs typeface="Arial"/>
              </a:rPr>
              <a:t>Turbine </a:t>
            </a:r>
            <a:r>
              <a:rPr sz="2800" b="1" spc="-5" dirty="0">
                <a:latin typeface="Arial"/>
                <a:cs typeface="Arial"/>
              </a:rPr>
              <a:t>Generators</a:t>
            </a:r>
            <a:r>
              <a:rPr lang="en-US" sz="2800" b="1" spc="-5" dirty="0">
                <a:latin typeface="Arial"/>
                <a:cs typeface="Arial"/>
              </a:rPr>
              <a:t>/Transformers</a:t>
            </a:r>
            <a:r>
              <a:rPr sz="2800" b="1" spc="-5" dirty="0">
                <a:latin typeface="Arial"/>
                <a:cs typeface="Arial"/>
              </a:rPr>
              <a:t> </a:t>
            </a:r>
            <a:r>
              <a:rPr sz="2800" b="1" dirty="0">
                <a:latin typeface="Arial"/>
                <a:cs typeface="Arial"/>
              </a:rPr>
              <a:t>due </a:t>
            </a:r>
            <a:r>
              <a:rPr sz="2800" b="1" spc="5" dirty="0">
                <a:latin typeface="Arial"/>
                <a:cs typeface="Arial"/>
              </a:rPr>
              <a:t> </a:t>
            </a:r>
            <a:r>
              <a:rPr sz="2800" b="1" spc="-5" dirty="0">
                <a:latin typeface="Arial"/>
                <a:cs typeface="Arial"/>
              </a:rPr>
              <a:t>to</a:t>
            </a:r>
            <a:r>
              <a:rPr sz="2800" b="1" spc="-10" dirty="0">
                <a:latin typeface="Arial"/>
                <a:cs typeface="Arial"/>
              </a:rPr>
              <a:t> </a:t>
            </a:r>
            <a:r>
              <a:rPr sz="2800" b="1" spc="-5" dirty="0">
                <a:latin typeface="Arial"/>
                <a:cs typeface="Arial"/>
              </a:rPr>
              <a:t>international</a:t>
            </a:r>
            <a:r>
              <a:rPr sz="2800" b="1" spc="35" dirty="0">
                <a:latin typeface="Arial"/>
                <a:cs typeface="Arial"/>
              </a:rPr>
              <a:t> </a:t>
            </a:r>
            <a:r>
              <a:rPr sz="2800" b="1" spc="-5" dirty="0">
                <a:latin typeface="Arial"/>
                <a:cs typeface="Arial"/>
              </a:rPr>
              <a:t>demand.</a:t>
            </a:r>
            <a:endParaRPr sz="2800" dirty="0">
              <a:latin typeface="Arial"/>
              <a:cs typeface="Arial"/>
            </a:endParaRPr>
          </a:p>
          <a:p>
            <a:pPr>
              <a:spcBef>
                <a:spcPts val="30"/>
              </a:spcBef>
              <a:buFont typeface="Arial"/>
              <a:buAutoNum type="arabicPeriod"/>
            </a:pPr>
            <a:endParaRPr sz="2900" dirty="0">
              <a:latin typeface="Arial"/>
              <a:cs typeface="Arial"/>
            </a:endParaRPr>
          </a:p>
          <a:p>
            <a:pPr marL="354965" marR="5080" indent="-342900" algn="just">
              <a:buAutoNum type="arabicPeriod"/>
              <a:tabLst>
                <a:tab pos="355600" algn="l"/>
              </a:tabLst>
            </a:pPr>
            <a:r>
              <a:rPr sz="2800" b="1" spc="-5" dirty="0">
                <a:latin typeface="Arial"/>
                <a:cs typeface="Arial"/>
              </a:rPr>
              <a:t>Indigenous</a:t>
            </a:r>
            <a:r>
              <a:rPr sz="2800" b="1" dirty="0">
                <a:latin typeface="Arial"/>
                <a:cs typeface="Arial"/>
              </a:rPr>
              <a:t> manufacturing</a:t>
            </a:r>
            <a:r>
              <a:rPr sz="2800" b="1" spc="5" dirty="0">
                <a:latin typeface="Arial"/>
                <a:cs typeface="Arial"/>
              </a:rPr>
              <a:t> </a:t>
            </a:r>
            <a:r>
              <a:rPr sz="2800" b="1" dirty="0">
                <a:latin typeface="Arial"/>
                <a:cs typeface="Arial"/>
              </a:rPr>
              <a:t>capacity</a:t>
            </a:r>
            <a:r>
              <a:rPr sz="2800" b="1" spc="5" dirty="0">
                <a:latin typeface="Arial"/>
                <a:cs typeface="Arial"/>
              </a:rPr>
              <a:t> </a:t>
            </a:r>
            <a:r>
              <a:rPr sz="2800" b="1" spc="-10" dirty="0">
                <a:latin typeface="Arial"/>
                <a:cs typeface="Arial"/>
              </a:rPr>
              <a:t>of</a:t>
            </a:r>
            <a:r>
              <a:rPr sz="2800" b="1" spc="-5" dirty="0">
                <a:latin typeface="Arial"/>
                <a:cs typeface="Arial"/>
              </a:rPr>
              <a:t> CRGO </a:t>
            </a:r>
            <a:r>
              <a:rPr sz="2800" b="1" dirty="0">
                <a:latin typeface="Arial"/>
                <a:cs typeface="Arial"/>
              </a:rPr>
              <a:t> </a:t>
            </a:r>
            <a:r>
              <a:rPr sz="2800" b="1" spc="-5" dirty="0">
                <a:latin typeface="Arial"/>
                <a:cs typeface="Arial"/>
              </a:rPr>
              <a:t>should</a:t>
            </a:r>
            <a:r>
              <a:rPr sz="2800" b="1" spc="10" dirty="0">
                <a:latin typeface="Arial"/>
                <a:cs typeface="Arial"/>
              </a:rPr>
              <a:t> </a:t>
            </a:r>
            <a:r>
              <a:rPr sz="2800" b="1" spc="-5" dirty="0">
                <a:latin typeface="Arial"/>
                <a:cs typeface="Arial"/>
              </a:rPr>
              <a:t>be</a:t>
            </a:r>
            <a:r>
              <a:rPr sz="2800" b="1" spc="20" dirty="0">
                <a:latin typeface="Arial"/>
                <a:cs typeface="Arial"/>
              </a:rPr>
              <a:t> </a:t>
            </a:r>
            <a:r>
              <a:rPr sz="2800" b="1" spc="-5" dirty="0">
                <a:latin typeface="Arial"/>
                <a:cs typeface="Arial"/>
              </a:rPr>
              <a:t>created</a:t>
            </a:r>
            <a:r>
              <a:rPr sz="2800" b="1" spc="15" dirty="0">
                <a:latin typeface="Arial"/>
                <a:cs typeface="Arial"/>
              </a:rPr>
              <a:t> </a:t>
            </a:r>
            <a:r>
              <a:rPr sz="2800" b="1" dirty="0">
                <a:latin typeface="Arial"/>
                <a:cs typeface="Arial"/>
              </a:rPr>
              <a:t>at</a:t>
            </a:r>
            <a:r>
              <a:rPr sz="2800" b="1" spc="5" dirty="0">
                <a:latin typeface="Arial"/>
                <a:cs typeface="Arial"/>
              </a:rPr>
              <a:t> </a:t>
            </a:r>
            <a:r>
              <a:rPr sz="2800" b="1" spc="-5" dirty="0">
                <a:latin typeface="Arial"/>
                <a:cs typeface="Arial"/>
              </a:rPr>
              <a:t>the</a:t>
            </a:r>
            <a:r>
              <a:rPr sz="2800" b="1" spc="10" dirty="0">
                <a:latin typeface="Arial"/>
                <a:cs typeface="Arial"/>
              </a:rPr>
              <a:t> </a:t>
            </a:r>
            <a:r>
              <a:rPr sz="2800" b="1" dirty="0">
                <a:latin typeface="Arial"/>
                <a:cs typeface="Arial"/>
              </a:rPr>
              <a:t>earliest.</a:t>
            </a:r>
            <a:endParaRPr sz="2800" dirty="0">
              <a:latin typeface="Arial"/>
              <a:cs typeface="Arial"/>
            </a:endParaRPr>
          </a:p>
          <a:p>
            <a:pPr>
              <a:spcBef>
                <a:spcPts val="25"/>
              </a:spcBef>
              <a:buFont typeface="Arial"/>
              <a:buAutoNum type="arabicPeriod"/>
            </a:pPr>
            <a:endParaRPr sz="2900" dirty="0">
              <a:latin typeface="Arial"/>
              <a:cs typeface="Arial"/>
            </a:endParaRPr>
          </a:p>
          <a:p>
            <a:pPr marL="355600" indent="-342900">
              <a:buAutoNum type="arabicPeriod"/>
              <a:tabLst>
                <a:tab pos="355600" algn="l"/>
              </a:tabLst>
            </a:pPr>
            <a:r>
              <a:rPr sz="2800" b="1" spc="-5" dirty="0">
                <a:latin typeface="Arial"/>
                <a:cs typeface="Arial"/>
              </a:rPr>
              <a:t>Advance</a:t>
            </a:r>
            <a:r>
              <a:rPr sz="2800" b="1" spc="40" dirty="0">
                <a:latin typeface="Arial"/>
                <a:cs typeface="Arial"/>
              </a:rPr>
              <a:t> </a:t>
            </a:r>
            <a:r>
              <a:rPr sz="2800" b="1" spc="-5" dirty="0">
                <a:latin typeface="Arial"/>
                <a:cs typeface="Arial"/>
              </a:rPr>
              <a:t>procurement</a:t>
            </a:r>
            <a:r>
              <a:rPr sz="2800" b="1" spc="30" dirty="0">
                <a:latin typeface="Arial"/>
                <a:cs typeface="Arial"/>
              </a:rPr>
              <a:t> </a:t>
            </a:r>
            <a:r>
              <a:rPr sz="2800" b="1" spc="-10" dirty="0">
                <a:latin typeface="Arial"/>
                <a:cs typeface="Arial"/>
              </a:rPr>
              <a:t>of</a:t>
            </a:r>
            <a:r>
              <a:rPr sz="2800" b="1" spc="10" dirty="0">
                <a:latin typeface="Arial"/>
                <a:cs typeface="Arial"/>
              </a:rPr>
              <a:t> </a:t>
            </a:r>
            <a:r>
              <a:rPr sz="2800" b="1" spc="-5" dirty="0">
                <a:latin typeface="Arial"/>
                <a:cs typeface="Arial"/>
              </a:rPr>
              <a:t>the </a:t>
            </a:r>
            <a:r>
              <a:rPr sz="2800" b="1" dirty="0">
                <a:latin typeface="Arial"/>
                <a:cs typeface="Arial"/>
              </a:rPr>
              <a:t>material</a:t>
            </a:r>
            <a:endParaRPr sz="2800" dirty="0">
              <a:latin typeface="Arial"/>
              <a:cs typeface="Arial"/>
            </a:endParaRPr>
          </a:p>
          <a:p>
            <a:pPr>
              <a:spcBef>
                <a:spcPts val="25"/>
              </a:spcBef>
              <a:buFont typeface="Arial"/>
              <a:buAutoNum type="arabicPeriod"/>
            </a:pPr>
            <a:endParaRPr sz="2900" dirty="0">
              <a:latin typeface="Arial"/>
              <a:cs typeface="Arial"/>
            </a:endParaRPr>
          </a:p>
          <a:p>
            <a:pPr marL="355600" indent="-342900">
              <a:spcBef>
                <a:spcPts val="5"/>
              </a:spcBef>
              <a:buAutoNum type="arabicPeriod"/>
              <a:tabLst>
                <a:tab pos="355600" algn="l"/>
              </a:tabLst>
            </a:pPr>
            <a:r>
              <a:rPr sz="2800" b="1" spc="-5" dirty="0">
                <a:latin typeface="Arial"/>
                <a:cs typeface="Arial"/>
              </a:rPr>
              <a:t>Adequate</a:t>
            </a:r>
            <a:r>
              <a:rPr sz="2800" b="1" spc="40" dirty="0">
                <a:latin typeface="Arial"/>
                <a:cs typeface="Arial"/>
              </a:rPr>
              <a:t> </a:t>
            </a:r>
            <a:r>
              <a:rPr sz="2800" b="1" spc="-5" dirty="0">
                <a:latin typeface="Arial"/>
                <a:cs typeface="Arial"/>
              </a:rPr>
              <a:t>fuel</a:t>
            </a:r>
            <a:r>
              <a:rPr sz="2800" b="1" dirty="0">
                <a:latin typeface="Arial"/>
                <a:cs typeface="Arial"/>
              </a:rPr>
              <a:t> </a:t>
            </a:r>
            <a:r>
              <a:rPr sz="2800" b="1" spc="-5" dirty="0">
                <a:latin typeface="Arial"/>
                <a:cs typeface="Arial"/>
              </a:rPr>
              <a:t>availability</a:t>
            </a:r>
            <a:endParaRPr sz="2800" dirty="0">
              <a:latin typeface="Arial"/>
              <a:cs typeface="Arial"/>
            </a:endParaRPr>
          </a:p>
        </p:txBody>
      </p:sp>
    </p:spTree>
    <p:extLst>
      <p:ext uri="{BB962C8B-B14F-4D97-AF65-F5344CB8AC3E}">
        <p14:creationId xmlns:p14="http://schemas.microsoft.com/office/powerpoint/2010/main" val="11231116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object 6"/>
          <p:cNvSpPr txBox="1">
            <a:spLocks/>
          </p:cNvSpPr>
          <p:nvPr/>
        </p:nvSpPr>
        <p:spPr>
          <a:xfrm>
            <a:off x="2194561" y="250258"/>
            <a:ext cx="3302389" cy="535403"/>
          </a:xfrm>
          <a:prstGeom prst="rect">
            <a:avLst/>
          </a:prstGeom>
          <a:solidFill>
            <a:srgbClr val="00B0F0"/>
          </a:solidFill>
        </p:spPr>
        <p:txBody>
          <a:bodyPr vert="horz" wrap="square" lIns="0" tIns="12065" rIns="0" bIns="0" rtlCol="0">
            <a:spAutoFit/>
          </a:bodyPr>
          <a:lstStyle>
            <a:lvl1pPr>
              <a:defRPr sz="3200" b="1" i="0">
                <a:solidFill>
                  <a:srgbClr val="FF0000"/>
                </a:solidFill>
                <a:latin typeface="Arial"/>
                <a:ea typeface="+mj-ea"/>
                <a:cs typeface="Arial"/>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3400" b="1" i="0" u="none" strike="noStrike" kern="0" cap="none" spc="-260" normalizeH="0" baseline="0" noProof="0" dirty="0" smtClean="0">
                <a:ln>
                  <a:noFill/>
                </a:ln>
                <a:solidFill>
                  <a:srgbClr val="FF0000"/>
                </a:solidFill>
                <a:effectLst/>
                <a:uLnTx/>
                <a:uFillTx/>
                <a:latin typeface="Arial"/>
                <a:ea typeface="+mj-ea"/>
                <a:cs typeface="Arial"/>
              </a:rPr>
              <a:t>  TECHNOLOGY</a:t>
            </a:r>
            <a:endParaRPr kumimoji="0" lang="en-US" sz="3400" b="1" i="0" u="none" strike="noStrike" kern="0" cap="none" spc="0" normalizeH="0" baseline="0" noProof="0" dirty="0">
              <a:ln>
                <a:noFill/>
              </a:ln>
              <a:solidFill>
                <a:srgbClr val="FF0000"/>
              </a:solidFill>
              <a:effectLst/>
              <a:uLnTx/>
              <a:uFillTx/>
              <a:latin typeface="Arial"/>
              <a:ea typeface="+mj-ea"/>
              <a:cs typeface="Arial"/>
            </a:endParaRPr>
          </a:p>
        </p:txBody>
      </p:sp>
      <p:sp>
        <p:nvSpPr>
          <p:cNvPr id="6" name="object 8"/>
          <p:cNvSpPr txBox="1"/>
          <p:nvPr/>
        </p:nvSpPr>
        <p:spPr>
          <a:xfrm>
            <a:off x="1722922" y="1366787"/>
            <a:ext cx="8914648" cy="1735732"/>
          </a:xfrm>
          <a:prstGeom prst="rect">
            <a:avLst/>
          </a:prstGeom>
          <a:solidFill>
            <a:schemeClr val="accent3">
              <a:lumMod val="20000"/>
              <a:lumOff val="80000"/>
            </a:schemeClr>
          </a:solidFill>
        </p:spPr>
        <p:txBody>
          <a:bodyPr vert="horz" wrap="square" lIns="0" tIns="12065" rIns="0" bIns="0" rtlCol="0">
            <a:spAutoFit/>
          </a:bodyPr>
          <a:lstStyle/>
          <a:p>
            <a:pPr marL="342265" marR="6350" indent="-342900">
              <a:spcBef>
                <a:spcPts val="95"/>
              </a:spcBef>
              <a:buAutoNum type="arabicPeriod"/>
              <a:tabLst>
                <a:tab pos="342900" algn="l"/>
              </a:tabLst>
            </a:pPr>
            <a:r>
              <a:rPr sz="2800" b="1" dirty="0">
                <a:latin typeface="Arial"/>
                <a:cs typeface="Arial"/>
              </a:rPr>
              <a:t>Need</a:t>
            </a:r>
            <a:r>
              <a:rPr sz="2800" b="1" spc="285" dirty="0">
                <a:latin typeface="Arial"/>
                <a:cs typeface="Arial"/>
              </a:rPr>
              <a:t> </a:t>
            </a:r>
            <a:r>
              <a:rPr sz="2800" b="1" spc="5" dirty="0">
                <a:latin typeface="Arial"/>
                <a:cs typeface="Arial"/>
              </a:rPr>
              <a:t>to</a:t>
            </a:r>
            <a:r>
              <a:rPr sz="2800" b="1" spc="290" dirty="0">
                <a:latin typeface="Arial"/>
                <a:cs typeface="Arial"/>
              </a:rPr>
              <a:t> </a:t>
            </a:r>
            <a:r>
              <a:rPr sz="2800" b="1" dirty="0">
                <a:latin typeface="Arial"/>
                <a:cs typeface="Arial"/>
              </a:rPr>
              <a:t>set</a:t>
            </a:r>
            <a:r>
              <a:rPr sz="2800" b="1" spc="300" dirty="0">
                <a:latin typeface="Arial"/>
                <a:cs typeface="Arial"/>
              </a:rPr>
              <a:t> </a:t>
            </a:r>
            <a:r>
              <a:rPr sz="2800" b="1" spc="-5" dirty="0">
                <a:latin typeface="Arial"/>
                <a:cs typeface="Arial"/>
              </a:rPr>
              <a:t>up</a:t>
            </a:r>
            <a:r>
              <a:rPr sz="2800" b="1" spc="300" dirty="0">
                <a:latin typeface="Arial"/>
                <a:cs typeface="Arial"/>
              </a:rPr>
              <a:t> </a:t>
            </a:r>
            <a:r>
              <a:rPr sz="2800" b="1" dirty="0">
                <a:latin typeface="Arial"/>
                <a:cs typeface="Arial"/>
              </a:rPr>
              <a:t>efficient</a:t>
            </a:r>
            <a:r>
              <a:rPr sz="2800" b="1" spc="310" dirty="0">
                <a:latin typeface="Arial"/>
                <a:cs typeface="Arial"/>
              </a:rPr>
              <a:t> </a:t>
            </a:r>
            <a:r>
              <a:rPr sz="2800" b="1" spc="-5" dirty="0">
                <a:latin typeface="Arial"/>
                <a:cs typeface="Arial"/>
              </a:rPr>
              <a:t>power</a:t>
            </a:r>
            <a:r>
              <a:rPr sz="2800" b="1" spc="305" dirty="0">
                <a:latin typeface="Arial"/>
                <a:cs typeface="Arial"/>
              </a:rPr>
              <a:t> </a:t>
            </a:r>
            <a:r>
              <a:rPr sz="2800" b="1" spc="-5" dirty="0">
                <a:latin typeface="Arial"/>
                <a:cs typeface="Arial"/>
              </a:rPr>
              <a:t>plants</a:t>
            </a:r>
            <a:r>
              <a:rPr sz="2800" b="1" spc="305" dirty="0">
                <a:latin typeface="Arial"/>
                <a:cs typeface="Arial"/>
              </a:rPr>
              <a:t> </a:t>
            </a:r>
            <a:r>
              <a:rPr sz="2800" b="1" spc="-5" dirty="0">
                <a:latin typeface="Arial"/>
                <a:cs typeface="Arial"/>
              </a:rPr>
              <a:t>in</a:t>
            </a:r>
            <a:r>
              <a:rPr sz="2800" b="1" spc="295" dirty="0">
                <a:latin typeface="Arial"/>
                <a:cs typeface="Arial"/>
              </a:rPr>
              <a:t> </a:t>
            </a:r>
            <a:r>
              <a:rPr sz="2800" b="1" spc="-5" dirty="0">
                <a:latin typeface="Arial"/>
                <a:cs typeface="Arial"/>
              </a:rPr>
              <a:t>terms</a:t>
            </a:r>
            <a:r>
              <a:rPr sz="2800" b="1" spc="305" dirty="0">
                <a:latin typeface="Arial"/>
                <a:cs typeface="Arial"/>
              </a:rPr>
              <a:t> </a:t>
            </a:r>
            <a:r>
              <a:rPr sz="2800" b="1" spc="-10" dirty="0">
                <a:latin typeface="Arial"/>
                <a:cs typeface="Arial"/>
              </a:rPr>
              <a:t>of </a:t>
            </a:r>
            <a:r>
              <a:rPr sz="2800" b="1" spc="-765" dirty="0">
                <a:latin typeface="Arial"/>
                <a:cs typeface="Arial"/>
              </a:rPr>
              <a:t> </a:t>
            </a:r>
            <a:r>
              <a:rPr sz="2800" b="1" spc="-5" dirty="0">
                <a:latin typeface="Arial"/>
                <a:cs typeface="Arial"/>
              </a:rPr>
              <a:t>conversion</a:t>
            </a:r>
            <a:r>
              <a:rPr sz="2800" b="1" spc="20" dirty="0">
                <a:latin typeface="Arial"/>
                <a:cs typeface="Arial"/>
              </a:rPr>
              <a:t> </a:t>
            </a:r>
            <a:r>
              <a:rPr sz="2800" b="1" spc="-5" dirty="0">
                <a:latin typeface="Arial"/>
                <a:cs typeface="Arial"/>
              </a:rPr>
              <a:t>and</a:t>
            </a:r>
            <a:r>
              <a:rPr sz="2800" b="1" spc="15" dirty="0">
                <a:latin typeface="Arial"/>
                <a:cs typeface="Arial"/>
              </a:rPr>
              <a:t> </a:t>
            </a:r>
            <a:r>
              <a:rPr sz="2800" b="1" spc="-5" dirty="0">
                <a:latin typeface="Arial"/>
                <a:cs typeface="Arial"/>
              </a:rPr>
              <a:t>environment</a:t>
            </a:r>
            <a:r>
              <a:rPr sz="2800" b="1" spc="-5" dirty="0" smtClean="0">
                <a:latin typeface="Arial"/>
                <a:cs typeface="Arial"/>
              </a:rPr>
              <a:t>.</a:t>
            </a:r>
            <a:endParaRPr sz="2900" dirty="0">
              <a:latin typeface="Arial"/>
              <a:cs typeface="Arial"/>
            </a:endParaRPr>
          </a:p>
          <a:p>
            <a:pPr marL="342265" marR="5080" indent="-342900">
              <a:spcBef>
                <a:spcPts val="5"/>
              </a:spcBef>
              <a:buAutoNum type="arabicPeriod"/>
              <a:tabLst>
                <a:tab pos="342900" algn="l"/>
                <a:tab pos="2066289" algn="l"/>
                <a:tab pos="3014980" algn="l"/>
                <a:tab pos="5724525" algn="l"/>
                <a:tab pos="6378575" algn="l"/>
                <a:tab pos="7665084" algn="l"/>
              </a:tabLst>
            </a:pPr>
            <a:r>
              <a:rPr sz="2800" b="1" spc="-165" dirty="0">
                <a:latin typeface="Arial"/>
                <a:cs typeface="Arial"/>
              </a:rPr>
              <a:t>T</a:t>
            </a:r>
            <a:r>
              <a:rPr sz="2800" b="1" spc="-5" dirty="0">
                <a:latin typeface="Arial"/>
                <a:cs typeface="Arial"/>
              </a:rPr>
              <a:t>r</a:t>
            </a:r>
            <a:r>
              <a:rPr sz="2800" b="1" dirty="0">
                <a:latin typeface="Arial"/>
                <a:cs typeface="Arial"/>
              </a:rPr>
              <a:t>a</a:t>
            </a:r>
            <a:r>
              <a:rPr sz="2800" b="1" spc="-5" dirty="0">
                <a:latin typeface="Arial"/>
                <a:cs typeface="Arial"/>
              </a:rPr>
              <a:t>n</a:t>
            </a:r>
            <a:r>
              <a:rPr sz="2800" b="1" spc="5" dirty="0">
                <a:latin typeface="Arial"/>
                <a:cs typeface="Arial"/>
              </a:rPr>
              <a:t>s</a:t>
            </a:r>
            <a:r>
              <a:rPr sz="2800" b="1" spc="-5" dirty="0">
                <a:latin typeface="Arial"/>
                <a:cs typeface="Arial"/>
              </a:rPr>
              <a:t>f</a:t>
            </a:r>
            <a:r>
              <a:rPr sz="2800" b="1" dirty="0">
                <a:latin typeface="Arial"/>
                <a:cs typeface="Arial"/>
              </a:rPr>
              <a:t>e</a:t>
            </a:r>
            <a:r>
              <a:rPr sz="2800" b="1" spc="-5" dirty="0">
                <a:latin typeface="Arial"/>
                <a:cs typeface="Arial"/>
              </a:rPr>
              <a:t>r</a:t>
            </a:r>
            <a:r>
              <a:rPr sz="2800" b="1" dirty="0">
                <a:latin typeface="Arial"/>
                <a:cs typeface="Arial"/>
              </a:rPr>
              <a:t>	</a:t>
            </a:r>
            <a:r>
              <a:rPr sz="2800" b="1" spc="-5" dirty="0">
                <a:latin typeface="Arial"/>
                <a:cs typeface="Arial"/>
              </a:rPr>
              <a:t>and</a:t>
            </a:r>
            <a:r>
              <a:rPr sz="2800" b="1" dirty="0">
                <a:latin typeface="Arial"/>
                <a:cs typeface="Arial"/>
              </a:rPr>
              <a:t>	</a:t>
            </a:r>
            <a:r>
              <a:rPr sz="2800" b="1" spc="-5" dirty="0">
                <a:latin typeface="Arial"/>
                <a:cs typeface="Arial"/>
              </a:rPr>
              <a:t>ind</a:t>
            </a:r>
            <a:r>
              <a:rPr sz="2800" b="1" dirty="0">
                <a:latin typeface="Arial"/>
                <a:cs typeface="Arial"/>
              </a:rPr>
              <a:t>i</a:t>
            </a:r>
            <a:r>
              <a:rPr sz="2800" b="1" spc="-5" dirty="0">
                <a:latin typeface="Arial"/>
                <a:cs typeface="Arial"/>
              </a:rPr>
              <a:t>g</a:t>
            </a:r>
            <a:r>
              <a:rPr sz="2800" b="1" spc="5" dirty="0">
                <a:latin typeface="Arial"/>
                <a:cs typeface="Arial"/>
              </a:rPr>
              <a:t>e</a:t>
            </a:r>
            <a:r>
              <a:rPr sz="2800" b="1" spc="-5" dirty="0">
                <a:latin typeface="Arial"/>
                <a:cs typeface="Arial"/>
              </a:rPr>
              <a:t>niz</a:t>
            </a:r>
            <a:r>
              <a:rPr sz="2800" b="1" dirty="0">
                <a:latin typeface="Arial"/>
                <a:cs typeface="Arial"/>
              </a:rPr>
              <a:t>a</a:t>
            </a:r>
            <a:r>
              <a:rPr sz="2800" b="1" spc="-5" dirty="0">
                <a:latin typeface="Arial"/>
                <a:cs typeface="Arial"/>
              </a:rPr>
              <a:t>tion</a:t>
            </a:r>
            <a:r>
              <a:rPr sz="2800" b="1" dirty="0">
                <a:latin typeface="Arial"/>
                <a:cs typeface="Arial"/>
              </a:rPr>
              <a:t>	</a:t>
            </a:r>
            <a:r>
              <a:rPr sz="2800" b="1" spc="-10" dirty="0">
                <a:latin typeface="Arial"/>
                <a:cs typeface="Arial"/>
              </a:rPr>
              <a:t>o</a:t>
            </a:r>
            <a:r>
              <a:rPr sz="2800" b="1" spc="-5" dirty="0">
                <a:latin typeface="Arial"/>
                <a:cs typeface="Arial"/>
              </a:rPr>
              <a:t>f</a:t>
            </a:r>
            <a:r>
              <a:rPr sz="2800" b="1" dirty="0">
                <a:latin typeface="Arial"/>
                <a:cs typeface="Arial"/>
              </a:rPr>
              <a:t>	</a:t>
            </a:r>
            <a:r>
              <a:rPr sz="2800" b="1" spc="-5" dirty="0">
                <a:latin typeface="Arial"/>
                <a:cs typeface="Arial"/>
              </a:rPr>
              <a:t>super</a:t>
            </a:r>
            <a:r>
              <a:rPr sz="2800" b="1" dirty="0">
                <a:latin typeface="Arial"/>
                <a:cs typeface="Arial"/>
              </a:rPr>
              <a:t>	</a:t>
            </a:r>
            <a:r>
              <a:rPr sz="2800" b="1" spc="-5" dirty="0">
                <a:latin typeface="Arial"/>
                <a:cs typeface="Arial"/>
              </a:rPr>
              <a:t>c</a:t>
            </a:r>
            <a:r>
              <a:rPr sz="2800" b="1" dirty="0">
                <a:latin typeface="Arial"/>
                <a:cs typeface="Arial"/>
              </a:rPr>
              <a:t>r</a:t>
            </a:r>
            <a:r>
              <a:rPr sz="2800" b="1" spc="-5" dirty="0">
                <a:latin typeface="Arial"/>
                <a:cs typeface="Arial"/>
              </a:rPr>
              <a:t>it</a:t>
            </a:r>
            <a:r>
              <a:rPr sz="2800" b="1" dirty="0">
                <a:latin typeface="Arial"/>
                <a:cs typeface="Arial"/>
              </a:rPr>
              <a:t>i</a:t>
            </a:r>
            <a:r>
              <a:rPr sz="2800" b="1" spc="-5" dirty="0">
                <a:latin typeface="Arial"/>
                <a:cs typeface="Arial"/>
              </a:rPr>
              <a:t>cal  </a:t>
            </a:r>
            <a:r>
              <a:rPr sz="2800" b="1" spc="-25" dirty="0">
                <a:latin typeface="Arial"/>
                <a:cs typeface="Arial"/>
              </a:rPr>
              <a:t>technology.</a:t>
            </a:r>
            <a:endParaRPr sz="2800" b="1" dirty="0">
              <a:latin typeface="Arial"/>
              <a:cs typeface="Arial"/>
            </a:endParaRPr>
          </a:p>
        </p:txBody>
      </p:sp>
    </p:spTree>
    <p:extLst>
      <p:ext uri="{BB962C8B-B14F-4D97-AF65-F5344CB8AC3E}">
        <p14:creationId xmlns:p14="http://schemas.microsoft.com/office/powerpoint/2010/main" val="11231116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5" name="object 6"/>
          <p:cNvSpPr txBox="1">
            <a:spLocks/>
          </p:cNvSpPr>
          <p:nvPr/>
        </p:nvSpPr>
        <p:spPr>
          <a:xfrm>
            <a:off x="808522" y="154005"/>
            <a:ext cx="9230627" cy="535403"/>
          </a:xfrm>
          <a:prstGeom prst="rect">
            <a:avLst/>
          </a:prstGeom>
          <a:solidFill>
            <a:srgbClr val="00B0F0"/>
          </a:solidFill>
        </p:spPr>
        <p:txBody>
          <a:bodyPr vert="horz" wrap="square" lIns="0" tIns="12065" rIns="0" bIns="0" rtlCol="0">
            <a:spAutoFit/>
          </a:bodyPr>
          <a:lstStyle>
            <a:lvl1pPr>
              <a:defRPr sz="3200" b="1" i="0">
                <a:solidFill>
                  <a:srgbClr val="FF0000"/>
                </a:solidFill>
                <a:latin typeface="Arial"/>
                <a:ea typeface="+mj-ea"/>
                <a:cs typeface="Arial"/>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3400" b="1" i="0" u="none" strike="noStrike" kern="0" cap="none" spc="-5" normalizeH="0" baseline="0" noProof="0" dirty="0" smtClean="0">
                <a:ln>
                  <a:noFill/>
                </a:ln>
                <a:solidFill>
                  <a:srgbClr val="FF0000"/>
                </a:solidFill>
                <a:effectLst/>
                <a:uLnTx/>
                <a:uFillTx/>
                <a:latin typeface="Arial"/>
                <a:ea typeface="+mj-ea"/>
                <a:cs typeface="Arial"/>
              </a:rPr>
              <a:t>  CONSTRUCTION &amp;</a:t>
            </a:r>
            <a:r>
              <a:rPr kumimoji="0" lang="en-US" sz="3400" b="1" i="0" u="none" strike="noStrike" kern="0" cap="none" spc="-15" normalizeH="0" baseline="0" noProof="0" dirty="0" smtClean="0">
                <a:ln>
                  <a:noFill/>
                </a:ln>
                <a:solidFill>
                  <a:srgbClr val="FF0000"/>
                </a:solidFill>
                <a:effectLst/>
                <a:uLnTx/>
                <a:uFillTx/>
                <a:latin typeface="Arial"/>
                <a:ea typeface="+mj-ea"/>
                <a:cs typeface="Arial"/>
              </a:rPr>
              <a:t> </a:t>
            </a:r>
            <a:r>
              <a:rPr kumimoji="0" lang="en-US" sz="3400" b="1" i="0" u="none" strike="noStrike" kern="0" cap="none" spc="-5" normalizeH="0" baseline="0" noProof="0" dirty="0" smtClean="0">
                <a:ln>
                  <a:noFill/>
                </a:ln>
                <a:solidFill>
                  <a:srgbClr val="FF0000"/>
                </a:solidFill>
                <a:effectLst/>
                <a:uLnTx/>
                <a:uFillTx/>
                <a:latin typeface="Arial"/>
                <a:ea typeface="+mj-ea"/>
                <a:cs typeface="Arial"/>
              </a:rPr>
              <a:t>ERECTION AGENCIES</a:t>
            </a:r>
            <a:endParaRPr kumimoji="0" lang="en-US" sz="3400" b="1" i="0" u="none" strike="noStrike" kern="0" cap="none" spc="0" normalizeH="0" baseline="0" noProof="0" dirty="0">
              <a:ln>
                <a:noFill/>
              </a:ln>
              <a:solidFill>
                <a:srgbClr val="FF0000"/>
              </a:solidFill>
              <a:effectLst/>
              <a:uLnTx/>
              <a:uFillTx/>
              <a:latin typeface="Arial"/>
              <a:ea typeface="+mj-ea"/>
              <a:cs typeface="Arial"/>
            </a:endParaRPr>
          </a:p>
        </p:txBody>
      </p:sp>
      <p:sp>
        <p:nvSpPr>
          <p:cNvPr id="7" name="object 7"/>
          <p:cNvSpPr txBox="1"/>
          <p:nvPr/>
        </p:nvSpPr>
        <p:spPr>
          <a:xfrm>
            <a:off x="808523" y="1386039"/>
            <a:ext cx="9519384" cy="1025281"/>
          </a:xfrm>
          <a:prstGeom prst="rect">
            <a:avLst/>
          </a:prstGeom>
          <a:solidFill>
            <a:srgbClr val="FFE0C3"/>
          </a:solidFill>
        </p:spPr>
        <p:txBody>
          <a:bodyPr vert="horz" wrap="square" lIns="0" tIns="40005" rIns="0" bIns="0" rtlCol="0">
            <a:spAutoFit/>
          </a:bodyPr>
          <a:lstStyle/>
          <a:p>
            <a:pPr marL="367030" marR="83820" indent="65405">
              <a:spcBef>
                <a:spcPts val="315"/>
              </a:spcBef>
            </a:pPr>
            <a:r>
              <a:rPr sz="3200" b="1" dirty="0">
                <a:latin typeface="Arial"/>
                <a:cs typeface="Arial"/>
              </a:rPr>
              <a:t>More</a:t>
            </a:r>
            <a:r>
              <a:rPr sz="3200" b="1" spc="75" dirty="0">
                <a:latin typeface="Arial"/>
                <a:cs typeface="Arial"/>
              </a:rPr>
              <a:t> </a:t>
            </a:r>
            <a:r>
              <a:rPr sz="3200" b="1" spc="-5" dirty="0">
                <a:latin typeface="Arial"/>
                <a:cs typeface="Arial"/>
              </a:rPr>
              <a:t>construction</a:t>
            </a:r>
            <a:r>
              <a:rPr sz="3200" b="1" spc="85" dirty="0">
                <a:latin typeface="Arial"/>
                <a:cs typeface="Arial"/>
              </a:rPr>
              <a:t> </a:t>
            </a:r>
            <a:r>
              <a:rPr sz="3200" b="1" spc="-5" dirty="0">
                <a:latin typeface="Arial"/>
                <a:cs typeface="Arial"/>
              </a:rPr>
              <a:t>and</a:t>
            </a:r>
            <a:r>
              <a:rPr sz="3200" b="1" spc="85" dirty="0">
                <a:latin typeface="Arial"/>
                <a:cs typeface="Arial"/>
              </a:rPr>
              <a:t> </a:t>
            </a:r>
            <a:r>
              <a:rPr sz="3200" b="1" spc="-5" dirty="0">
                <a:latin typeface="Arial"/>
                <a:cs typeface="Arial"/>
              </a:rPr>
              <a:t>erection</a:t>
            </a:r>
            <a:r>
              <a:rPr sz="3200" b="1" spc="85" dirty="0">
                <a:latin typeface="Arial"/>
                <a:cs typeface="Arial"/>
              </a:rPr>
              <a:t> </a:t>
            </a:r>
            <a:r>
              <a:rPr sz="3200" b="1" spc="-5" dirty="0">
                <a:latin typeface="Arial"/>
                <a:cs typeface="Arial"/>
              </a:rPr>
              <a:t>agencies</a:t>
            </a:r>
            <a:r>
              <a:rPr sz="3200" b="1" spc="80" dirty="0">
                <a:latin typeface="Arial"/>
                <a:cs typeface="Arial"/>
              </a:rPr>
              <a:t> </a:t>
            </a:r>
            <a:r>
              <a:rPr sz="3200" b="1" spc="-15" dirty="0">
                <a:latin typeface="Arial"/>
                <a:cs typeface="Arial"/>
              </a:rPr>
              <a:t>to </a:t>
            </a:r>
            <a:r>
              <a:rPr sz="3200" b="1" spc="-875" dirty="0">
                <a:latin typeface="Arial"/>
                <a:cs typeface="Arial"/>
              </a:rPr>
              <a:t> </a:t>
            </a:r>
            <a:r>
              <a:rPr sz="3200" b="1" spc="-5" dirty="0">
                <a:latin typeface="Arial"/>
                <a:cs typeface="Arial"/>
              </a:rPr>
              <a:t>be</a:t>
            </a:r>
            <a:r>
              <a:rPr sz="3200" b="1" spc="-25" dirty="0">
                <a:latin typeface="Arial"/>
                <a:cs typeface="Arial"/>
              </a:rPr>
              <a:t> </a:t>
            </a:r>
            <a:r>
              <a:rPr sz="3200" b="1" spc="-5" dirty="0">
                <a:latin typeface="Arial"/>
                <a:cs typeface="Arial"/>
              </a:rPr>
              <a:t>attracted</a:t>
            </a:r>
            <a:r>
              <a:rPr sz="3200" b="1" spc="-35" dirty="0">
                <a:latin typeface="Arial"/>
                <a:cs typeface="Arial"/>
              </a:rPr>
              <a:t> </a:t>
            </a:r>
            <a:r>
              <a:rPr sz="3200" b="1" dirty="0">
                <a:latin typeface="Arial"/>
                <a:cs typeface="Arial"/>
              </a:rPr>
              <a:t>to</a:t>
            </a:r>
            <a:r>
              <a:rPr sz="3200" b="1" spc="-15" dirty="0">
                <a:latin typeface="Arial"/>
                <a:cs typeface="Arial"/>
              </a:rPr>
              <a:t> </a:t>
            </a:r>
            <a:r>
              <a:rPr sz="3200" b="1" dirty="0">
                <a:latin typeface="Arial"/>
                <a:cs typeface="Arial"/>
              </a:rPr>
              <a:t>the</a:t>
            </a:r>
            <a:r>
              <a:rPr sz="3200" b="1" spc="-20" dirty="0">
                <a:latin typeface="Arial"/>
                <a:cs typeface="Arial"/>
              </a:rPr>
              <a:t> </a:t>
            </a:r>
            <a:r>
              <a:rPr sz="3200" b="1" dirty="0">
                <a:latin typeface="Arial"/>
                <a:cs typeface="Arial"/>
              </a:rPr>
              <a:t>power</a:t>
            </a:r>
            <a:r>
              <a:rPr sz="3200" b="1" spc="-15" dirty="0">
                <a:latin typeface="Arial"/>
                <a:cs typeface="Arial"/>
              </a:rPr>
              <a:t> </a:t>
            </a:r>
            <a:r>
              <a:rPr sz="3200" b="1" spc="-30" dirty="0">
                <a:latin typeface="Arial"/>
                <a:cs typeface="Arial"/>
              </a:rPr>
              <a:t>sector.</a:t>
            </a:r>
            <a:endParaRPr sz="3200" dirty="0">
              <a:latin typeface="Arial"/>
              <a:cs typeface="Arial"/>
            </a:endParaRPr>
          </a:p>
        </p:txBody>
      </p:sp>
    </p:spTree>
    <p:extLst>
      <p:ext uri="{BB962C8B-B14F-4D97-AF65-F5344CB8AC3E}">
        <p14:creationId xmlns:p14="http://schemas.microsoft.com/office/powerpoint/2010/main" val="33415775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object 6"/>
          <p:cNvSpPr txBox="1">
            <a:spLocks/>
          </p:cNvSpPr>
          <p:nvPr/>
        </p:nvSpPr>
        <p:spPr>
          <a:xfrm>
            <a:off x="1203159" y="346509"/>
            <a:ext cx="8306602" cy="535403"/>
          </a:xfrm>
          <a:prstGeom prst="rect">
            <a:avLst/>
          </a:prstGeom>
          <a:solidFill>
            <a:srgbClr val="00B0F0"/>
          </a:solidFill>
        </p:spPr>
        <p:txBody>
          <a:bodyPr vert="horz" wrap="square" lIns="0" tIns="12065" rIns="0" bIns="0" rtlCol="0">
            <a:spAutoFit/>
          </a:bodyPr>
          <a:lstStyle>
            <a:lvl1pPr>
              <a:defRPr sz="3200" b="1" i="0">
                <a:solidFill>
                  <a:srgbClr val="FF0000"/>
                </a:solidFill>
                <a:latin typeface="Arial"/>
                <a:ea typeface="+mj-ea"/>
                <a:cs typeface="Arial"/>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3400" b="1" i="0" u="none" strike="noStrike" kern="0" cap="none" spc="-5" normalizeH="0" baseline="0" noProof="0" dirty="0" smtClean="0">
                <a:ln>
                  <a:noFill/>
                </a:ln>
                <a:solidFill>
                  <a:srgbClr val="FF0000"/>
                </a:solidFill>
                <a:effectLst/>
                <a:uLnTx/>
                <a:uFillTx/>
                <a:latin typeface="Arial"/>
                <a:ea typeface="+mj-ea"/>
                <a:cs typeface="Arial"/>
              </a:rPr>
              <a:t>   Manpower</a:t>
            </a:r>
            <a:r>
              <a:rPr kumimoji="0" lang="en-US" sz="3400" b="1" i="0" u="none" strike="noStrike" kern="0" cap="none" spc="15" normalizeH="0" baseline="0" noProof="0" dirty="0" smtClean="0">
                <a:ln>
                  <a:noFill/>
                </a:ln>
                <a:solidFill>
                  <a:srgbClr val="FF0000"/>
                </a:solidFill>
                <a:effectLst/>
                <a:uLnTx/>
                <a:uFillTx/>
                <a:latin typeface="Arial"/>
                <a:ea typeface="+mj-ea"/>
                <a:cs typeface="Arial"/>
              </a:rPr>
              <a:t> </a:t>
            </a:r>
            <a:r>
              <a:rPr kumimoji="0" lang="en-US" sz="3400" b="1" i="0" u="none" strike="noStrike" kern="0" cap="none" spc="-30" normalizeH="0" baseline="0" noProof="0" dirty="0" smtClean="0">
                <a:ln>
                  <a:noFill/>
                </a:ln>
                <a:solidFill>
                  <a:srgbClr val="FF0000"/>
                </a:solidFill>
                <a:effectLst/>
                <a:uLnTx/>
                <a:uFillTx/>
                <a:latin typeface="Arial"/>
                <a:ea typeface="+mj-ea"/>
                <a:cs typeface="Arial"/>
              </a:rPr>
              <a:t>Training</a:t>
            </a:r>
            <a:r>
              <a:rPr kumimoji="0" lang="en-US" sz="3400" b="1" i="0" u="none" strike="noStrike" kern="0" cap="none" spc="10" normalizeH="0" baseline="0" noProof="0" dirty="0" smtClean="0">
                <a:ln>
                  <a:noFill/>
                </a:ln>
                <a:solidFill>
                  <a:srgbClr val="FF0000"/>
                </a:solidFill>
                <a:effectLst/>
                <a:uLnTx/>
                <a:uFillTx/>
                <a:latin typeface="Arial"/>
                <a:ea typeface="+mj-ea"/>
                <a:cs typeface="Arial"/>
              </a:rPr>
              <a:t> </a:t>
            </a:r>
            <a:r>
              <a:rPr kumimoji="0" lang="en-US" sz="3400" b="1" i="0" u="none" strike="noStrike" kern="0" cap="none" spc="-5" normalizeH="0" baseline="0" noProof="0" dirty="0" smtClean="0">
                <a:ln>
                  <a:noFill/>
                </a:ln>
                <a:solidFill>
                  <a:srgbClr val="FF0000"/>
                </a:solidFill>
                <a:effectLst/>
                <a:uLnTx/>
                <a:uFillTx/>
                <a:latin typeface="Arial"/>
                <a:ea typeface="+mj-ea"/>
                <a:cs typeface="Arial"/>
              </a:rPr>
              <a:t>and Development</a:t>
            </a:r>
            <a:endParaRPr kumimoji="0" lang="en-US" sz="3400" b="1" i="0" u="none" strike="noStrike" kern="0" cap="none" spc="0" normalizeH="0" baseline="0" noProof="0" dirty="0">
              <a:ln>
                <a:noFill/>
              </a:ln>
              <a:solidFill>
                <a:srgbClr val="FF0000"/>
              </a:solidFill>
              <a:effectLst/>
              <a:uLnTx/>
              <a:uFillTx/>
              <a:latin typeface="Arial"/>
              <a:ea typeface="+mj-ea"/>
              <a:cs typeface="Arial"/>
            </a:endParaRPr>
          </a:p>
        </p:txBody>
      </p:sp>
      <p:sp>
        <p:nvSpPr>
          <p:cNvPr id="6" name="object 8"/>
          <p:cNvSpPr txBox="1"/>
          <p:nvPr/>
        </p:nvSpPr>
        <p:spPr>
          <a:xfrm>
            <a:off x="1203160" y="1212783"/>
            <a:ext cx="8710862" cy="4476225"/>
          </a:xfrm>
          <a:prstGeom prst="rect">
            <a:avLst/>
          </a:prstGeom>
          <a:solidFill>
            <a:schemeClr val="accent2">
              <a:lumMod val="20000"/>
              <a:lumOff val="80000"/>
            </a:schemeClr>
          </a:solidFill>
        </p:spPr>
        <p:txBody>
          <a:bodyPr vert="horz" wrap="square" lIns="0" tIns="13335" rIns="0" bIns="0" rtlCol="0">
            <a:spAutoFit/>
          </a:bodyPr>
          <a:lstStyle/>
          <a:p>
            <a:pPr marL="587375" marR="6985" indent="-575310" algn="just">
              <a:spcBef>
                <a:spcPts val="105"/>
              </a:spcBef>
              <a:buAutoNum type="arabicPeriod"/>
              <a:tabLst>
                <a:tab pos="588010" algn="l"/>
              </a:tabLst>
            </a:pPr>
            <a:r>
              <a:rPr sz="3200" b="1" spc="-5" dirty="0">
                <a:latin typeface="Arial"/>
                <a:cs typeface="Arial"/>
              </a:rPr>
              <a:t>Shortage</a:t>
            </a:r>
            <a:r>
              <a:rPr sz="3200" b="1" dirty="0">
                <a:latin typeface="Arial"/>
                <a:cs typeface="Arial"/>
              </a:rPr>
              <a:t> </a:t>
            </a:r>
            <a:r>
              <a:rPr sz="3200" b="1" spc="-5" dirty="0">
                <a:latin typeface="Arial"/>
                <a:cs typeface="Arial"/>
              </a:rPr>
              <a:t>of</a:t>
            </a:r>
            <a:r>
              <a:rPr sz="3200" b="1" dirty="0">
                <a:latin typeface="Arial"/>
                <a:cs typeface="Arial"/>
              </a:rPr>
              <a:t> </a:t>
            </a:r>
            <a:r>
              <a:rPr sz="3200" b="1" spc="-5" dirty="0">
                <a:latin typeface="Arial"/>
                <a:cs typeface="Arial"/>
              </a:rPr>
              <a:t>skilled</a:t>
            </a:r>
            <a:r>
              <a:rPr sz="3200" b="1" dirty="0">
                <a:latin typeface="Arial"/>
                <a:cs typeface="Arial"/>
              </a:rPr>
              <a:t> </a:t>
            </a:r>
            <a:r>
              <a:rPr sz="3200" b="1" spc="-5" dirty="0">
                <a:latin typeface="Arial"/>
                <a:cs typeface="Arial"/>
              </a:rPr>
              <a:t>Engineers</a:t>
            </a:r>
            <a:r>
              <a:rPr sz="3200" b="1" dirty="0">
                <a:latin typeface="Arial"/>
                <a:cs typeface="Arial"/>
              </a:rPr>
              <a:t> </a:t>
            </a:r>
            <a:r>
              <a:rPr sz="3200" b="1" spc="-5" dirty="0">
                <a:latin typeface="Arial"/>
                <a:cs typeface="Arial"/>
              </a:rPr>
              <a:t>and </a:t>
            </a:r>
            <a:r>
              <a:rPr sz="3200" b="1" dirty="0">
                <a:latin typeface="Arial"/>
                <a:cs typeface="Arial"/>
              </a:rPr>
              <a:t> </a:t>
            </a:r>
            <a:r>
              <a:rPr sz="3200" b="1" spc="-5" dirty="0">
                <a:latin typeface="Arial"/>
                <a:cs typeface="Arial"/>
              </a:rPr>
              <a:t>Managers.</a:t>
            </a:r>
            <a:endParaRPr sz="3200" dirty="0">
              <a:latin typeface="Arial"/>
              <a:cs typeface="Arial"/>
            </a:endParaRPr>
          </a:p>
          <a:p>
            <a:pPr>
              <a:spcBef>
                <a:spcPts val="45"/>
              </a:spcBef>
              <a:buFont typeface="Arial"/>
              <a:buAutoNum type="arabicPeriod"/>
            </a:pPr>
            <a:endParaRPr sz="3300" dirty="0">
              <a:latin typeface="Arial"/>
              <a:cs typeface="Arial"/>
            </a:endParaRPr>
          </a:p>
          <a:p>
            <a:pPr marL="587375" marR="5080" indent="-575310" algn="just">
              <a:buAutoNum type="arabicPeriod"/>
              <a:tabLst>
                <a:tab pos="588010" algn="l"/>
              </a:tabLst>
            </a:pPr>
            <a:r>
              <a:rPr sz="3200" b="1" spc="-5" dirty="0">
                <a:latin typeface="Arial"/>
                <a:cs typeface="Arial"/>
              </a:rPr>
              <a:t>Skilled</a:t>
            </a:r>
            <a:r>
              <a:rPr sz="3200" b="1" dirty="0">
                <a:latin typeface="Arial"/>
                <a:cs typeface="Arial"/>
              </a:rPr>
              <a:t> </a:t>
            </a:r>
            <a:r>
              <a:rPr sz="3200" b="1" spc="-5" dirty="0">
                <a:latin typeface="Arial"/>
                <a:cs typeface="Arial"/>
              </a:rPr>
              <a:t>manpower</a:t>
            </a:r>
            <a:r>
              <a:rPr sz="3200" b="1" dirty="0">
                <a:latin typeface="Arial"/>
                <a:cs typeface="Arial"/>
              </a:rPr>
              <a:t> for</a:t>
            </a:r>
            <a:r>
              <a:rPr sz="3200" b="1" spc="5" dirty="0">
                <a:latin typeface="Arial"/>
                <a:cs typeface="Arial"/>
              </a:rPr>
              <a:t> </a:t>
            </a:r>
            <a:r>
              <a:rPr sz="3200" b="1" dirty="0">
                <a:latin typeface="Arial"/>
                <a:cs typeface="Arial"/>
              </a:rPr>
              <a:t>HP</a:t>
            </a:r>
            <a:r>
              <a:rPr sz="3200" b="1" spc="5" dirty="0">
                <a:latin typeface="Arial"/>
                <a:cs typeface="Arial"/>
              </a:rPr>
              <a:t> </a:t>
            </a:r>
            <a:r>
              <a:rPr sz="3200" b="1" spc="-10" dirty="0">
                <a:latin typeface="Arial"/>
                <a:cs typeface="Arial"/>
              </a:rPr>
              <a:t>Welding, </a:t>
            </a:r>
            <a:r>
              <a:rPr sz="3200" b="1" spc="-5" dirty="0">
                <a:latin typeface="Arial"/>
                <a:cs typeface="Arial"/>
              </a:rPr>
              <a:t> Aluminum </a:t>
            </a:r>
            <a:r>
              <a:rPr sz="3200" b="1" spc="-10" dirty="0">
                <a:latin typeface="Arial"/>
                <a:cs typeface="Arial"/>
              </a:rPr>
              <a:t>Welding, </a:t>
            </a:r>
            <a:r>
              <a:rPr sz="3200" b="1" dirty="0">
                <a:latin typeface="Arial"/>
                <a:cs typeface="Arial"/>
              </a:rPr>
              <a:t>Cable </a:t>
            </a:r>
            <a:r>
              <a:rPr sz="3200" b="1" spc="-5" dirty="0">
                <a:latin typeface="Arial"/>
                <a:cs typeface="Arial"/>
              </a:rPr>
              <a:t>jointing, </a:t>
            </a:r>
            <a:r>
              <a:rPr sz="3200" b="1" dirty="0">
                <a:latin typeface="Arial"/>
                <a:cs typeface="Arial"/>
              </a:rPr>
              <a:t>Crane </a:t>
            </a:r>
            <a:r>
              <a:rPr sz="3200" b="1" spc="5" dirty="0">
                <a:latin typeface="Arial"/>
                <a:cs typeface="Arial"/>
              </a:rPr>
              <a:t> </a:t>
            </a:r>
            <a:r>
              <a:rPr sz="3200" b="1" dirty="0">
                <a:latin typeface="Arial"/>
                <a:cs typeface="Arial"/>
              </a:rPr>
              <a:t>Operation</a:t>
            </a:r>
            <a:r>
              <a:rPr sz="3200" b="1" spc="-50" dirty="0">
                <a:latin typeface="Arial"/>
                <a:cs typeface="Arial"/>
              </a:rPr>
              <a:t> </a:t>
            </a:r>
            <a:r>
              <a:rPr sz="3200" b="1" spc="-5" dirty="0">
                <a:latin typeface="Arial"/>
                <a:cs typeface="Arial"/>
              </a:rPr>
              <a:t>etc.</a:t>
            </a:r>
            <a:endParaRPr sz="3200" dirty="0">
              <a:latin typeface="Arial"/>
              <a:cs typeface="Arial"/>
            </a:endParaRPr>
          </a:p>
          <a:p>
            <a:pPr>
              <a:spcBef>
                <a:spcPts val="45"/>
              </a:spcBef>
              <a:buFont typeface="Arial"/>
              <a:buAutoNum type="arabicPeriod"/>
            </a:pPr>
            <a:endParaRPr sz="3300" dirty="0">
              <a:latin typeface="Arial"/>
              <a:cs typeface="Arial"/>
            </a:endParaRPr>
          </a:p>
          <a:p>
            <a:pPr marL="587375" marR="6985" indent="-575310" algn="just">
              <a:spcBef>
                <a:spcPts val="5"/>
              </a:spcBef>
              <a:buAutoNum type="arabicPeriod"/>
              <a:tabLst>
                <a:tab pos="588010" algn="l"/>
              </a:tabLst>
            </a:pPr>
            <a:r>
              <a:rPr sz="3200" b="1" spc="-25" dirty="0">
                <a:latin typeface="Arial"/>
                <a:cs typeface="Arial"/>
              </a:rPr>
              <a:t>Training </a:t>
            </a:r>
            <a:r>
              <a:rPr sz="3200" b="1" spc="-5" dirty="0">
                <a:latin typeface="Arial"/>
                <a:cs typeface="Arial"/>
              </a:rPr>
              <a:t>facilities </a:t>
            </a:r>
            <a:r>
              <a:rPr sz="3200" b="1" dirty="0">
                <a:latin typeface="Arial"/>
                <a:cs typeface="Arial"/>
              </a:rPr>
              <a:t>for </a:t>
            </a:r>
            <a:r>
              <a:rPr sz="3200" b="1" spc="-5" dirty="0">
                <a:latin typeface="Arial"/>
                <a:cs typeface="Arial"/>
              </a:rPr>
              <a:t>Engineers, Projects </a:t>
            </a:r>
            <a:r>
              <a:rPr sz="3200" b="1" dirty="0">
                <a:latin typeface="Arial"/>
                <a:cs typeface="Arial"/>
              </a:rPr>
              <a:t> </a:t>
            </a:r>
            <a:r>
              <a:rPr sz="3200" b="1" spc="-5" dirty="0">
                <a:latin typeface="Arial"/>
                <a:cs typeface="Arial"/>
              </a:rPr>
              <a:t>Managers</a:t>
            </a:r>
            <a:r>
              <a:rPr sz="3200" b="1" spc="-25" dirty="0">
                <a:latin typeface="Arial"/>
                <a:cs typeface="Arial"/>
              </a:rPr>
              <a:t> </a:t>
            </a:r>
            <a:r>
              <a:rPr sz="3200" b="1" dirty="0">
                <a:latin typeface="Arial"/>
                <a:cs typeface="Arial"/>
              </a:rPr>
              <a:t>and</a:t>
            </a:r>
            <a:r>
              <a:rPr sz="3200" b="1" spc="-25" dirty="0">
                <a:latin typeface="Arial"/>
                <a:cs typeface="Arial"/>
              </a:rPr>
              <a:t> </a:t>
            </a:r>
            <a:r>
              <a:rPr sz="3200" b="1" dirty="0">
                <a:latin typeface="Arial"/>
                <a:cs typeface="Arial"/>
              </a:rPr>
              <a:t>other</a:t>
            </a:r>
            <a:r>
              <a:rPr sz="3200" b="1" spc="-35" dirty="0">
                <a:latin typeface="Arial"/>
                <a:cs typeface="Arial"/>
              </a:rPr>
              <a:t> </a:t>
            </a:r>
            <a:r>
              <a:rPr sz="3200" b="1" spc="-5" dirty="0">
                <a:latin typeface="Arial"/>
                <a:cs typeface="Arial"/>
              </a:rPr>
              <a:t>skilled</a:t>
            </a:r>
            <a:r>
              <a:rPr sz="3200" b="1" spc="-20" dirty="0">
                <a:latin typeface="Arial"/>
                <a:cs typeface="Arial"/>
              </a:rPr>
              <a:t> manpower.</a:t>
            </a:r>
            <a:endParaRPr sz="3200" dirty="0">
              <a:latin typeface="Arial"/>
              <a:cs typeface="Arial"/>
            </a:endParaRPr>
          </a:p>
        </p:txBody>
      </p:sp>
    </p:spTree>
    <p:extLst>
      <p:ext uri="{BB962C8B-B14F-4D97-AF65-F5344CB8AC3E}">
        <p14:creationId xmlns:p14="http://schemas.microsoft.com/office/powerpoint/2010/main" val="7592964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2" name="TextBox 1"/>
          <p:cNvSpPr txBox="1"/>
          <p:nvPr/>
        </p:nvSpPr>
        <p:spPr>
          <a:xfrm rot="10800000" flipV="1">
            <a:off x="2338938" y="927296"/>
            <a:ext cx="8239223" cy="2862322"/>
          </a:xfrm>
          <a:prstGeom prst="rect">
            <a:avLst/>
          </a:prstGeom>
          <a:solidFill>
            <a:schemeClr val="accent1">
              <a:lumMod val="20000"/>
              <a:lumOff val="80000"/>
            </a:schemeClr>
          </a:solidFill>
          <a:ln>
            <a:solidFill>
              <a:schemeClr val="accent1"/>
            </a:solidFill>
          </a:ln>
        </p:spPr>
        <p:txBody>
          <a:bodyPr wrap="square" rtlCol="0">
            <a:spAutoFit/>
          </a:bodyPr>
          <a:lstStyle/>
          <a:p>
            <a:r>
              <a:rPr lang="en-US" sz="6000" dirty="0" smtClean="0"/>
              <a:t>STRINGENT  ENVIRONMENTAL NORMS</a:t>
            </a:r>
            <a:endParaRPr lang="en-US" sz="6000" dirty="0"/>
          </a:p>
        </p:txBody>
      </p:sp>
    </p:spTree>
    <p:extLst>
      <p:ext uri="{BB962C8B-B14F-4D97-AF65-F5344CB8AC3E}">
        <p14:creationId xmlns:p14="http://schemas.microsoft.com/office/powerpoint/2010/main" val="7592964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1251284" y="490888"/>
            <a:ext cx="9538636" cy="1200329"/>
          </a:xfrm>
          <a:prstGeom prst="rect">
            <a:avLst/>
          </a:prstGeom>
          <a:solidFill>
            <a:schemeClr val="accent1">
              <a:lumMod val="40000"/>
              <a:lumOff val="60000"/>
            </a:schemeClr>
          </a:solidFill>
        </p:spPr>
        <p:txBody>
          <a:bodyPr wrap="square" rtlCol="0">
            <a:spAutoFit/>
          </a:bodyPr>
          <a:lstStyle/>
          <a:p>
            <a:r>
              <a:rPr lang="en-US" sz="3600" dirty="0" smtClean="0"/>
              <a:t>NOTIFICATION FOR THERMAL POWER PLANTS</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1385716221"/>
              </p:ext>
            </p:extLst>
          </p:nvPr>
        </p:nvGraphicFramePr>
        <p:xfrm>
          <a:off x="1232034" y="1883959"/>
          <a:ext cx="9519385" cy="2936240"/>
        </p:xfrm>
        <a:graphic>
          <a:graphicData uri="http://schemas.openxmlformats.org/drawingml/2006/table">
            <a:tbl>
              <a:tblPr firstRow="1" bandRow="1">
                <a:tableStyleId>{5C22544A-7EE6-4342-B048-85BDC9FD1C3A}</a:tableStyleId>
              </a:tblPr>
              <a:tblGrid>
                <a:gridCol w="2562459"/>
                <a:gridCol w="2032000"/>
                <a:gridCol w="2595612"/>
                <a:gridCol w="2329314"/>
              </a:tblGrid>
              <a:tr h="370840">
                <a:tc>
                  <a:txBody>
                    <a:bodyPr/>
                    <a:lstStyle/>
                    <a:p>
                      <a:r>
                        <a:rPr lang="en-US" dirty="0" smtClean="0"/>
                        <a:t>INDUSTRY</a:t>
                      </a:r>
                      <a:endParaRPr lang="en-US" dirty="0"/>
                    </a:p>
                  </a:txBody>
                  <a:tcPr/>
                </a:tc>
                <a:tc>
                  <a:txBody>
                    <a:bodyPr/>
                    <a:lstStyle/>
                    <a:p>
                      <a:r>
                        <a:rPr lang="en-US" dirty="0" smtClean="0"/>
                        <a:t>PARAMETER</a:t>
                      </a:r>
                      <a:endParaRPr lang="en-US" dirty="0"/>
                    </a:p>
                  </a:txBody>
                  <a:tcPr/>
                </a:tc>
                <a:tc>
                  <a:txBody>
                    <a:bodyPr/>
                    <a:lstStyle/>
                    <a:p>
                      <a:r>
                        <a:rPr lang="en-US" dirty="0" smtClean="0"/>
                        <a:t>PROPOSED STANDARDS</a:t>
                      </a:r>
                      <a:endParaRPr lang="en-US" dirty="0"/>
                    </a:p>
                  </a:txBody>
                  <a:tcPr/>
                </a:tc>
                <a:tc>
                  <a:txBody>
                    <a:bodyPr/>
                    <a:lstStyle/>
                    <a:p>
                      <a:r>
                        <a:rPr lang="en-US" dirty="0" smtClean="0"/>
                        <a:t>CURRENT STANDARDS</a:t>
                      </a:r>
                      <a:endParaRPr lang="en-US" dirty="0"/>
                    </a:p>
                  </a:txBody>
                  <a:tcPr/>
                </a:tc>
              </a:tr>
              <a:tr h="370840">
                <a:tc rowSpan="4">
                  <a:txBody>
                    <a:bodyPr/>
                    <a:lstStyle/>
                    <a:p>
                      <a:r>
                        <a:rPr lang="en-US" dirty="0" smtClean="0"/>
                        <a:t>TPSs Units Installed before 31,</a:t>
                      </a:r>
                      <a:r>
                        <a:rPr lang="en-US" baseline="0" dirty="0" smtClean="0"/>
                        <a:t> December, 2003</a:t>
                      </a:r>
                      <a:endParaRPr lang="en-US" dirty="0"/>
                    </a:p>
                  </a:txBody>
                  <a:tcPr/>
                </a:tc>
                <a:tc>
                  <a:txBody>
                    <a:bodyPr/>
                    <a:lstStyle/>
                    <a:p>
                      <a:r>
                        <a:rPr lang="en-US" dirty="0" smtClean="0"/>
                        <a:t>Particulate matter</a:t>
                      </a:r>
                      <a:endParaRPr lang="en-US" dirty="0"/>
                    </a:p>
                  </a:txBody>
                  <a:tcPr/>
                </a:tc>
                <a:tc>
                  <a:txBody>
                    <a:bodyPr/>
                    <a:lstStyle/>
                    <a:p>
                      <a:r>
                        <a:rPr lang="en-US" dirty="0" smtClean="0"/>
                        <a:t>100 mg/Nm3</a:t>
                      </a:r>
                      <a:endParaRPr lang="en-US" dirty="0"/>
                    </a:p>
                  </a:txBody>
                  <a:tcPr/>
                </a:tc>
                <a:tc>
                  <a:txBody>
                    <a:bodyPr/>
                    <a:lstStyle/>
                    <a:p>
                      <a:r>
                        <a:rPr lang="en-US" dirty="0" smtClean="0"/>
                        <a:t>150 mg/Nm3</a:t>
                      </a:r>
                      <a:endParaRPr lang="en-US" dirty="0"/>
                    </a:p>
                  </a:txBody>
                  <a:tcPr/>
                </a:tc>
              </a:tr>
              <a:tr h="370840">
                <a:tc vMerge="1">
                  <a:txBody>
                    <a:bodyPr/>
                    <a:lstStyle/>
                    <a:p>
                      <a:endParaRPr lang="en-US" dirty="0"/>
                    </a:p>
                  </a:txBody>
                  <a:tcPr/>
                </a:tc>
                <a:tc>
                  <a:txBody>
                    <a:bodyPr/>
                    <a:lstStyle/>
                    <a:p>
                      <a:r>
                        <a:rPr lang="en-US" dirty="0" smtClean="0"/>
                        <a:t>Sulfur Dioxide</a:t>
                      </a:r>
                    </a:p>
                    <a:p>
                      <a:r>
                        <a:rPr lang="en-US" dirty="0" smtClean="0"/>
                        <a:t>(SO2)</a:t>
                      </a:r>
                      <a:endParaRPr lang="en-US" dirty="0"/>
                    </a:p>
                  </a:txBody>
                  <a:tcPr/>
                </a:tc>
                <a:tc>
                  <a:txBody>
                    <a:bodyPr/>
                    <a:lstStyle/>
                    <a:p>
                      <a:r>
                        <a:rPr lang="en-US" dirty="0" smtClean="0"/>
                        <a:t>600 mg/Nm3( Units smaller than 500MW  capacity units)</a:t>
                      </a:r>
                      <a:endParaRPr lang="en-US" dirty="0"/>
                    </a:p>
                  </a:txBody>
                  <a:tcPr/>
                </a:tc>
                <a:tc>
                  <a:txBody>
                    <a:bodyPr/>
                    <a:lstStyle/>
                    <a:p>
                      <a:r>
                        <a:rPr lang="en-US" dirty="0" smtClean="0"/>
                        <a:t>No statutory Limits</a:t>
                      </a:r>
                      <a:endParaRPr lang="en-US" dirty="0"/>
                    </a:p>
                  </a:txBody>
                  <a:tcPr/>
                </a:tc>
              </a:tr>
              <a:tr h="370840">
                <a:tc vMerge="1">
                  <a:txBody>
                    <a:bodyPr/>
                    <a:lstStyle/>
                    <a:p>
                      <a:endParaRPr lang="en-US" dirty="0"/>
                    </a:p>
                  </a:txBody>
                  <a:tcPr/>
                </a:tc>
                <a:tc>
                  <a:txBody>
                    <a:bodyPr/>
                    <a:lstStyle/>
                    <a:p>
                      <a:r>
                        <a:rPr lang="en-US" dirty="0" smtClean="0"/>
                        <a:t>Oxides of nitrogen</a:t>
                      </a:r>
                    </a:p>
                    <a:p>
                      <a:r>
                        <a:rPr lang="en-US" dirty="0" smtClean="0"/>
                        <a:t>(</a:t>
                      </a:r>
                      <a:r>
                        <a:rPr lang="en-US" dirty="0" err="1" smtClean="0"/>
                        <a:t>NOx</a:t>
                      </a:r>
                      <a:r>
                        <a:rPr lang="en-US" dirty="0" smtClean="0"/>
                        <a:t>)</a:t>
                      </a:r>
                      <a:endParaRPr lang="en-US" dirty="0"/>
                    </a:p>
                  </a:txBody>
                  <a:tcPr/>
                </a:tc>
                <a:tc>
                  <a:txBody>
                    <a:bodyPr/>
                    <a:lstStyle/>
                    <a:p>
                      <a:r>
                        <a:rPr lang="en-US" dirty="0" smtClean="0"/>
                        <a:t>600 mg/Nm3</a:t>
                      </a:r>
                      <a:endParaRPr lang="en-US" dirty="0"/>
                    </a:p>
                  </a:txBody>
                  <a:tcPr/>
                </a:tc>
                <a:tc>
                  <a:txBody>
                    <a:bodyPr/>
                    <a:lstStyle/>
                    <a:p>
                      <a:r>
                        <a:rPr lang="en-US" dirty="0" smtClean="0"/>
                        <a:t>No statutory Limits</a:t>
                      </a:r>
                      <a:endParaRPr lang="en-US" dirty="0"/>
                    </a:p>
                  </a:txBody>
                  <a:tcPr/>
                </a:tc>
              </a:tr>
              <a:tr h="370840">
                <a:tc vMerge="1">
                  <a:txBody>
                    <a:bodyPr/>
                    <a:lstStyle/>
                    <a:p>
                      <a:endParaRPr lang="en-US" dirty="0"/>
                    </a:p>
                  </a:txBody>
                  <a:tcPr/>
                </a:tc>
                <a:tc>
                  <a:txBody>
                    <a:bodyPr/>
                    <a:lstStyle/>
                    <a:p>
                      <a:r>
                        <a:rPr lang="en-US" dirty="0" smtClean="0"/>
                        <a:t>Mercury (Hg)</a:t>
                      </a:r>
                      <a:endParaRPr lang="en-US" dirty="0"/>
                    </a:p>
                  </a:txBody>
                  <a:tcPr/>
                </a:tc>
                <a:tc>
                  <a:txBody>
                    <a:bodyPr/>
                    <a:lstStyle/>
                    <a:p>
                      <a:r>
                        <a:rPr lang="en-US" dirty="0" smtClean="0"/>
                        <a:t>0.03 mg/Nm3</a:t>
                      </a:r>
                      <a:endParaRPr lang="en-US" dirty="0"/>
                    </a:p>
                  </a:txBody>
                  <a:tcPr/>
                </a:tc>
                <a:tc>
                  <a:txBody>
                    <a:bodyPr/>
                    <a:lstStyle/>
                    <a:p>
                      <a:r>
                        <a:rPr lang="en-US" dirty="0" smtClean="0"/>
                        <a:t>No statutory Limit</a:t>
                      </a:r>
                      <a:endParaRPr lang="en-US" dirty="0"/>
                    </a:p>
                  </a:txBody>
                  <a:tcPr/>
                </a:tc>
              </a:tr>
            </a:tbl>
          </a:graphicData>
        </a:graphic>
      </p:graphicFrame>
    </p:spTree>
    <p:extLst>
      <p:ext uri="{BB962C8B-B14F-4D97-AF65-F5344CB8AC3E}">
        <p14:creationId xmlns:p14="http://schemas.microsoft.com/office/powerpoint/2010/main" val="7592964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1251284" y="490888"/>
            <a:ext cx="9538636" cy="1200329"/>
          </a:xfrm>
          <a:prstGeom prst="rect">
            <a:avLst/>
          </a:prstGeom>
          <a:solidFill>
            <a:schemeClr val="accent1">
              <a:lumMod val="40000"/>
              <a:lumOff val="60000"/>
            </a:schemeClr>
          </a:solidFill>
        </p:spPr>
        <p:txBody>
          <a:bodyPr wrap="square" rtlCol="0">
            <a:spAutoFit/>
          </a:bodyPr>
          <a:lstStyle/>
          <a:p>
            <a:r>
              <a:rPr lang="en-US" sz="3600" dirty="0" smtClean="0">
                <a:solidFill>
                  <a:prstClr val="black"/>
                </a:solidFill>
              </a:rPr>
              <a:t>NOTIFICATION FOR THERMAL POWER PLANTS</a:t>
            </a:r>
            <a:endParaRPr lang="en-US" sz="3600"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87115150"/>
              </p:ext>
            </p:extLst>
          </p:nvPr>
        </p:nvGraphicFramePr>
        <p:xfrm>
          <a:off x="1232034" y="1883959"/>
          <a:ext cx="9519385" cy="2936240"/>
        </p:xfrm>
        <a:graphic>
          <a:graphicData uri="http://schemas.openxmlformats.org/drawingml/2006/table">
            <a:tbl>
              <a:tblPr firstRow="1" bandRow="1">
                <a:tableStyleId>{5C22544A-7EE6-4342-B048-85BDC9FD1C3A}</a:tableStyleId>
              </a:tblPr>
              <a:tblGrid>
                <a:gridCol w="2562459"/>
                <a:gridCol w="2032000"/>
                <a:gridCol w="2595612"/>
                <a:gridCol w="2329314"/>
              </a:tblGrid>
              <a:tr h="370840">
                <a:tc>
                  <a:txBody>
                    <a:bodyPr/>
                    <a:lstStyle/>
                    <a:p>
                      <a:r>
                        <a:rPr lang="en-US" dirty="0" smtClean="0"/>
                        <a:t>INDUSTRY</a:t>
                      </a:r>
                      <a:endParaRPr lang="en-US" dirty="0"/>
                    </a:p>
                  </a:txBody>
                  <a:tcPr/>
                </a:tc>
                <a:tc>
                  <a:txBody>
                    <a:bodyPr/>
                    <a:lstStyle/>
                    <a:p>
                      <a:r>
                        <a:rPr lang="en-US" dirty="0" smtClean="0"/>
                        <a:t>PARAMETER</a:t>
                      </a:r>
                      <a:endParaRPr lang="en-US" dirty="0"/>
                    </a:p>
                  </a:txBody>
                  <a:tcPr/>
                </a:tc>
                <a:tc>
                  <a:txBody>
                    <a:bodyPr/>
                    <a:lstStyle/>
                    <a:p>
                      <a:r>
                        <a:rPr lang="en-US" dirty="0" smtClean="0"/>
                        <a:t>PROPOSED STANDARDS</a:t>
                      </a:r>
                      <a:endParaRPr lang="en-US" dirty="0"/>
                    </a:p>
                  </a:txBody>
                  <a:tcPr/>
                </a:tc>
                <a:tc>
                  <a:txBody>
                    <a:bodyPr/>
                    <a:lstStyle/>
                    <a:p>
                      <a:r>
                        <a:rPr lang="en-US" dirty="0" smtClean="0"/>
                        <a:t>CURRENT STANDARDS</a:t>
                      </a:r>
                      <a:endParaRPr lang="en-US" dirty="0"/>
                    </a:p>
                  </a:txBody>
                  <a:tcPr/>
                </a:tc>
              </a:tr>
              <a:tr h="370840">
                <a:tc rowSpan="4">
                  <a:txBody>
                    <a:bodyPr/>
                    <a:lstStyle/>
                    <a:p>
                      <a:r>
                        <a:rPr lang="en-US" dirty="0" smtClean="0"/>
                        <a:t>TPSs Units Installed after 2003 to  </a:t>
                      </a:r>
                      <a:r>
                        <a:rPr lang="en-US" baseline="0" dirty="0" smtClean="0"/>
                        <a:t>December 31, 2016</a:t>
                      </a:r>
                      <a:endParaRPr lang="en-US" dirty="0"/>
                    </a:p>
                  </a:txBody>
                  <a:tcPr/>
                </a:tc>
                <a:tc>
                  <a:txBody>
                    <a:bodyPr/>
                    <a:lstStyle/>
                    <a:p>
                      <a:r>
                        <a:rPr lang="en-US" dirty="0" smtClean="0"/>
                        <a:t>Particulate matter</a:t>
                      </a:r>
                      <a:endParaRPr lang="en-US" dirty="0"/>
                    </a:p>
                  </a:txBody>
                  <a:tcPr/>
                </a:tc>
                <a:tc>
                  <a:txBody>
                    <a:bodyPr/>
                    <a:lstStyle/>
                    <a:p>
                      <a:r>
                        <a:rPr lang="en-US" dirty="0" smtClean="0"/>
                        <a:t>50</a:t>
                      </a:r>
                      <a:r>
                        <a:rPr lang="en-US" baseline="0" dirty="0" smtClean="0"/>
                        <a:t> </a:t>
                      </a:r>
                      <a:r>
                        <a:rPr lang="en-US" dirty="0" smtClean="0"/>
                        <a:t>mg/Nm3</a:t>
                      </a:r>
                      <a:endParaRPr lang="en-US" dirty="0"/>
                    </a:p>
                  </a:txBody>
                  <a:tcPr/>
                </a:tc>
                <a:tc>
                  <a:txBody>
                    <a:bodyPr/>
                    <a:lstStyle/>
                    <a:p>
                      <a:r>
                        <a:rPr lang="en-US" dirty="0" smtClean="0"/>
                        <a:t>100 mg/Nm3</a:t>
                      </a:r>
                      <a:endParaRPr lang="en-US" dirty="0"/>
                    </a:p>
                  </a:txBody>
                  <a:tcPr/>
                </a:tc>
              </a:tr>
              <a:tr h="370840">
                <a:tc vMerge="1">
                  <a:txBody>
                    <a:bodyPr/>
                    <a:lstStyle/>
                    <a:p>
                      <a:endParaRPr lang="en-US" dirty="0"/>
                    </a:p>
                  </a:txBody>
                  <a:tcPr/>
                </a:tc>
                <a:tc>
                  <a:txBody>
                    <a:bodyPr/>
                    <a:lstStyle/>
                    <a:p>
                      <a:r>
                        <a:rPr lang="en-US" dirty="0" smtClean="0"/>
                        <a:t>Sulfur Dioxide</a:t>
                      </a:r>
                    </a:p>
                    <a:p>
                      <a:r>
                        <a:rPr lang="en-US" dirty="0" smtClean="0"/>
                        <a:t>(SO2)</a:t>
                      </a:r>
                      <a:endParaRPr lang="en-US" dirty="0"/>
                    </a:p>
                  </a:txBody>
                  <a:tcPr/>
                </a:tc>
                <a:tc>
                  <a:txBody>
                    <a:bodyPr/>
                    <a:lstStyle/>
                    <a:p>
                      <a:r>
                        <a:rPr lang="en-US" dirty="0" smtClean="0"/>
                        <a:t>200 mg/Nm3( For Units having capacity of  500 MW  and</a:t>
                      </a:r>
                      <a:r>
                        <a:rPr lang="en-US" baseline="0" dirty="0" smtClean="0"/>
                        <a:t> above </a:t>
                      </a:r>
                      <a:r>
                        <a:rPr lang="en-US" dirty="0" smtClean="0"/>
                        <a:t>)</a:t>
                      </a:r>
                      <a:endParaRPr lang="en-US" dirty="0"/>
                    </a:p>
                  </a:txBody>
                  <a:tcPr/>
                </a:tc>
                <a:tc>
                  <a:txBody>
                    <a:bodyPr/>
                    <a:lstStyle/>
                    <a:p>
                      <a:r>
                        <a:rPr lang="en-US" dirty="0" smtClean="0"/>
                        <a:t>No statutory Limits</a:t>
                      </a:r>
                      <a:endParaRPr lang="en-US" dirty="0"/>
                    </a:p>
                  </a:txBody>
                  <a:tcPr/>
                </a:tc>
              </a:tr>
              <a:tr h="370840">
                <a:tc vMerge="1">
                  <a:txBody>
                    <a:bodyPr/>
                    <a:lstStyle/>
                    <a:p>
                      <a:endParaRPr lang="en-US" dirty="0"/>
                    </a:p>
                  </a:txBody>
                  <a:tcPr/>
                </a:tc>
                <a:tc>
                  <a:txBody>
                    <a:bodyPr/>
                    <a:lstStyle/>
                    <a:p>
                      <a:r>
                        <a:rPr lang="en-US" dirty="0" smtClean="0"/>
                        <a:t>Oxides of nitrogen</a:t>
                      </a:r>
                    </a:p>
                    <a:p>
                      <a:r>
                        <a:rPr lang="en-US" dirty="0" smtClean="0"/>
                        <a:t>(</a:t>
                      </a:r>
                      <a:r>
                        <a:rPr lang="en-US" dirty="0" err="1" smtClean="0"/>
                        <a:t>NOx</a:t>
                      </a:r>
                      <a:r>
                        <a:rPr lang="en-US" dirty="0" smtClean="0"/>
                        <a:t>)</a:t>
                      </a:r>
                      <a:endParaRPr lang="en-US" dirty="0"/>
                    </a:p>
                  </a:txBody>
                  <a:tcPr/>
                </a:tc>
                <a:tc>
                  <a:txBody>
                    <a:bodyPr/>
                    <a:lstStyle/>
                    <a:p>
                      <a:r>
                        <a:rPr lang="en-US" dirty="0" smtClean="0"/>
                        <a:t>300 mg/Nm3</a:t>
                      </a:r>
                      <a:endParaRPr lang="en-US" dirty="0"/>
                    </a:p>
                  </a:txBody>
                  <a:tcPr/>
                </a:tc>
                <a:tc>
                  <a:txBody>
                    <a:bodyPr/>
                    <a:lstStyle/>
                    <a:p>
                      <a:r>
                        <a:rPr lang="en-US" dirty="0" smtClean="0"/>
                        <a:t>No statutory Limits</a:t>
                      </a:r>
                      <a:endParaRPr lang="en-US" dirty="0"/>
                    </a:p>
                  </a:txBody>
                  <a:tcPr/>
                </a:tc>
              </a:tr>
              <a:tr h="370840">
                <a:tc vMerge="1">
                  <a:txBody>
                    <a:bodyPr/>
                    <a:lstStyle/>
                    <a:p>
                      <a:endParaRPr lang="en-US" dirty="0"/>
                    </a:p>
                  </a:txBody>
                  <a:tcPr/>
                </a:tc>
                <a:tc>
                  <a:txBody>
                    <a:bodyPr/>
                    <a:lstStyle/>
                    <a:p>
                      <a:r>
                        <a:rPr lang="en-US" dirty="0" smtClean="0"/>
                        <a:t>Mercury (Hg)</a:t>
                      </a:r>
                      <a:endParaRPr lang="en-US" dirty="0"/>
                    </a:p>
                  </a:txBody>
                  <a:tcPr/>
                </a:tc>
                <a:tc>
                  <a:txBody>
                    <a:bodyPr/>
                    <a:lstStyle/>
                    <a:p>
                      <a:r>
                        <a:rPr lang="en-US" dirty="0" smtClean="0"/>
                        <a:t>0.03 mg/Nm3</a:t>
                      </a:r>
                      <a:endParaRPr lang="en-US" dirty="0"/>
                    </a:p>
                  </a:txBody>
                  <a:tcPr/>
                </a:tc>
                <a:tc>
                  <a:txBody>
                    <a:bodyPr/>
                    <a:lstStyle/>
                    <a:p>
                      <a:r>
                        <a:rPr lang="en-US" dirty="0" smtClean="0"/>
                        <a:t>No statutory Limit</a:t>
                      </a:r>
                      <a:endParaRPr lang="en-US" dirty="0"/>
                    </a:p>
                  </a:txBody>
                  <a:tcPr/>
                </a:tc>
              </a:tr>
            </a:tbl>
          </a:graphicData>
        </a:graphic>
      </p:graphicFrame>
    </p:spTree>
    <p:extLst>
      <p:ext uri="{BB962C8B-B14F-4D97-AF65-F5344CB8AC3E}">
        <p14:creationId xmlns:p14="http://schemas.microsoft.com/office/powerpoint/2010/main" val="19405279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1896178" y="192505"/>
            <a:ext cx="6460032" cy="829843"/>
          </a:xfrm>
          <a:prstGeom prst="rect">
            <a:avLst/>
          </a:prstGeom>
          <a:solidFill>
            <a:schemeClr val="accent2">
              <a:lumMod val="20000"/>
              <a:lumOff val="80000"/>
            </a:schemeClr>
          </a:solidFill>
          <a:ln>
            <a:solidFill>
              <a:schemeClr val="accent1"/>
            </a:solidFill>
          </a:ln>
        </p:spPr>
        <p:txBody>
          <a:bodyPr vert="horz" wrap="square" lIns="0" tIns="0" rIns="0" bIns="0" rtlCol="0">
            <a:spAutoFit/>
          </a:bodyPr>
          <a:lstStyle/>
          <a:p>
            <a:pPr marL="0" marR="0" lvl="0" indent="0" defTabSz="914400" eaLnBrk="1" fontAlgn="auto" latinLnBrk="0" hangingPunct="1">
              <a:lnSpc>
                <a:spcPts val="3145"/>
              </a:lnSpc>
              <a:spcBef>
                <a:spcPts val="0"/>
              </a:spcBef>
              <a:spcAft>
                <a:spcPts val="0"/>
              </a:spcAft>
              <a:buClrTx/>
              <a:buSzTx/>
              <a:buFontTx/>
              <a:buNone/>
              <a:tabLst/>
              <a:defRPr/>
            </a:pPr>
            <a:endParaRPr kumimoji="0" lang="en-CA" sz="4400" b="0" i="0" u="none" strike="noStrike" kern="0" cap="none" spc="0" normalizeH="0" baseline="0" noProof="0" dirty="0">
              <a:ln>
                <a:noFill/>
              </a:ln>
              <a:solidFill>
                <a:srgbClr val="F79646"/>
              </a:solidFill>
              <a:effectLst/>
              <a:uLnTx/>
              <a:uFillTx/>
              <a:latin typeface="Times New Roman"/>
              <a:cs typeface="Times New Roman"/>
            </a:endParaRPr>
          </a:p>
          <a:p>
            <a:pPr marL="0" marR="0" lvl="0" indent="0" defTabSz="914400" eaLnBrk="1" fontAlgn="auto" latinLnBrk="0" hangingPunct="1">
              <a:lnSpc>
                <a:spcPts val="3145"/>
              </a:lnSpc>
              <a:spcBef>
                <a:spcPts val="0"/>
              </a:spcBef>
              <a:spcAft>
                <a:spcPts val="0"/>
              </a:spcAft>
              <a:buClrTx/>
              <a:buSzTx/>
              <a:buFontTx/>
              <a:buNone/>
              <a:tabLst/>
              <a:defRPr/>
            </a:pPr>
            <a:r>
              <a:rPr kumimoji="0" lang="en-CA" sz="4400" b="0" i="0" u="none" strike="noStrike" kern="0" cap="none" spc="0" normalizeH="0" baseline="0" noProof="0" dirty="0">
                <a:ln>
                  <a:noFill/>
                </a:ln>
                <a:solidFill>
                  <a:srgbClr val="0070C0"/>
                </a:solidFill>
                <a:effectLst/>
                <a:uLnTx/>
                <a:uFillTx/>
                <a:latin typeface="Times New Roman"/>
                <a:cs typeface="Times New Roman"/>
              </a:rPr>
              <a:t>Greenhouse Gas </a:t>
            </a:r>
            <a:r>
              <a:rPr kumimoji="0" lang="en-CA" sz="4400" b="0" i="0" u="none" strike="noStrike" kern="0" cap="none" spc="0" normalizeH="0" baseline="0" noProof="0" dirty="0" smtClean="0">
                <a:ln>
                  <a:noFill/>
                </a:ln>
                <a:solidFill>
                  <a:srgbClr val="0070C0"/>
                </a:solidFill>
                <a:effectLst/>
                <a:uLnTx/>
                <a:uFillTx/>
                <a:latin typeface="Times New Roman"/>
                <a:cs typeface="Times New Roman"/>
              </a:rPr>
              <a:t>Emissions</a:t>
            </a:r>
            <a:endParaRPr kumimoji="0" lang="en-CA" sz="3507" b="0" i="0" u="none" strike="noStrike" kern="0" cap="none" spc="0" normalizeH="0" baseline="0" noProof="0" dirty="0">
              <a:ln>
                <a:noFill/>
              </a:ln>
              <a:solidFill>
                <a:srgbClr val="000000"/>
              </a:solidFill>
              <a:effectLst/>
              <a:uLnTx/>
              <a:uFillTx/>
            </a:endParaRPr>
          </a:p>
        </p:txBody>
      </p:sp>
      <p:sp>
        <p:nvSpPr>
          <p:cNvPr id="5" name="TextBox 4"/>
          <p:cNvSpPr txBox="1"/>
          <p:nvPr/>
        </p:nvSpPr>
        <p:spPr>
          <a:xfrm>
            <a:off x="1896178" y="1463040"/>
            <a:ext cx="8595359" cy="3416320"/>
          </a:xfrm>
          <a:prstGeom prst="rect">
            <a:avLst/>
          </a:prstGeom>
          <a:solidFill>
            <a:srgbClr val="0070C0"/>
          </a:solidFill>
        </p:spPr>
        <p:txBody>
          <a:bodyPr wrap="square" rtlCol="0">
            <a:spAutoFit/>
          </a:bodyPr>
          <a:lstStyle/>
          <a:p>
            <a:pPr marL="285750" indent="-285750">
              <a:buFont typeface="Wingdings" pitchFamily="2" charset="2"/>
              <a:buChar char="v"/>
            </a:pPr>
            <a:r>
              <a:rPr lang="en-US" sz="2400" dirty="0" smtClean="0">
                <a:solidFill>
                  <a:schemeClr val="bg1"/>
                </a:solidFill>
              </a:rPr>
              <a:t>58% of the total emissions come from the energy sector.</a:t>
            </a:r>
          </a:p>
          <a:p>
            <a:pPr marL="285750" indent="-285750">
              <a:buFont typeface="Wingdings" pitchFamily="2" charset="2"/>
              <a:buChar char="v"/>
            </a:pPr>
            <a:r>
              <a:rPr lang="en-US" sz="2400" dirty="0">
                <a:solidFill>
                  <a:schemeClr val="bg1"/>
                </a:solidFill>
              </a:rPr>
              <a:t> </a:t>
            </a:r>
            <a:r>
              <a:rPr lang="en-US" sz="2400" dirty="0" smtClean="0">
                <a:solidFill>
                  <a:schemeClr val="bg1"/>
                </a:solidFill>
              </a:rPr>
              <a:t>These include emissions from burning of traditional bio-mass fuels, coal mining and fugitive emissions oil and natural gases.</a:t>
            </a:r>
          </a:p>
          <a:p>
            <a:pPr marL="285750" indent="-285750">
              <a:buFont typeface="Wingdings" pitchFamily="2" charset="2"/>
              <a:buChar char="v"/>
            </a:pPr>
            <a:r>
              <a:rPr lang="en-US" sz="2400" dirty="0">
                <a:solidFill>
                  <a:schemeClr val="bg1"/>
                </a:solidFill>
              </a:rPr>
              <a:t> </a:t>
            </a:r>
            <a:r>
              <a:rPr lang="en-US" sz="2400" dirty="0" smtClean="0">
                <a:solidFill>
                  <a:schemeClr val="bg1"/>
                </a:solidFill>
              </a:rPr>
              <a:t>Power plant industry is next big contributor at 22% with cement industry being one of major contributor.</a:t>
            </a:r>
          </a:p>
          <a:p>
            <a:pPr marL="285750" indent="-285750">
              <a:buFont typeface="Wingdings" pitchFamily="2" charset="2"/>
              <a:buChar char="v"/>
            </a:pPr>
            <a:r>
              <a:rPr lang="en-US" sz="2400" dirty="0">
                <a:solidFill>
                  <a:schemeClr val="bg1"/>
                </a:solidFill>
              </a:rPr>
              <a:t> </a:t>
            </a:r>
            <a:r>
              <a:rPr lang="en-US" sz="2400" dirty="0" smtClean="0">
                <a:solidFill>
                  <a:schemeClr val="bg1"/>
                </a:solidFill>
              </a:rPr>
              <a:t>Agricultural sector contributes 17% of GHG emissions.  The emissions under agricultural sector include those from enteric fermentation in domestic animals, manure management, rice cultivation and burning of agriculture residues</a:t>
            </a:r>
            <a:r>
              <a:rPr lang="en-US" sz="2400" dirty="0" smtClean="0"/>
              <a:t>.</a:t>
            </a:r>
            <a:endParaRPr lang="en-US" sz="2400" dirty="0"/>
          </a:p>
        </p:txBody>
      </p:sp>
    </p:spTree>
    <p:extLst>
      <p:ext uri="{BB962C8B-B14F-4D97-AF65-F5344CB8AC3E}">
        <p14:creationId xmlns:p14="http://schemas.microsoft.com/office/powerpoint/2010/main" val="19359897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7692" y="2018714"/>
            <a:ext cx="5718517" cy="369332"/>
          </a:xfrm>
          <a:prstGeom prst="rect">
            <a:avLst/>
          </a:prstGeom>
          <a:noFill/>
        </p:spPr>
        <p:txBody>
          <a:bodyPr wrap="square" rtlCol="0">
            <a:spAutoFit/>
          </a:bodyPr>
          <a:lstStyle/>
          <a:p>
            <a:endParaRPr lang="en-US" dirty="0">
              <a:solidFill>
                <a:prstClr val="black"/>
              </a:solidFill>
            </a:endParaRPr>
          </a:p>
        </p:txBody>
      </p:sp>
      <p:sp>
        <p:nvSpPr>
          <p:cNvPr id="2" name="TextBox 1"/>
          <p:cNvSpPr txBox="1"/>
          <p:nvPr/>
        </p:nvSpPr>
        <p:spPr>
          <a:xfrm>
            <a:off x="2146434" y="433137"/>
            <a:ext cx="7883090" cy="1200329"/>
          </a:xfrm>
          <a:prstGeom prst="rect">
            <a:avLst/>
          </a:prstGeom>
          <a:solidFill>
            <a:schemeClr val="accent3">
              <a:lumMod val="60000"/>
              <a:lumOff val="40000"/>
            </a:schemeClr>
          </a:solidFill>
          <a:ln>
            <a:solidFill>
              <a:schemeClr val="accent1"/>
            </a:solidFill>
          </a:ln>
        </p:spPr>
        <p:txBody>
          <a:bodyPr wrap="square" rtlCol="0">
            <a:spAutoFit/>
          </a:bodyPr>
          <a:lstStyle/>
          <a:p>
            <a:r>
              <a:rPr lang="en-US" sz="3600" dirty="0" smtClean="0">
                <a:solidFill>
                  <a:srgbClr val="C00000"/>
                </a:solidFill>
              </a:rPr>
              <a:t>INTEGRATION OF SOLAR ENERGY WITH GRID</a:t>
            </a:r>
            <a:endParaRPr lang="en-US" sz="3600" dirty="0">
              <a:solidFill>
                <a:srgbClr val="C00000"/>
              </a:solidFill>
            </a:endParaRPr>
          </a:p>
        </p:txBody>
      </p:sp>
      <p:sp>
        <p:nvSpPr>
          <p:cNvPr id="4" name="TextBox 3"/>
          <p:cNvSpPr txBox="1"/>
          <p:nvPr/>
        </p:nvSpPr>
        <p:spPr>
          <a:xfrm>
            <a:off x="2146434" y="2018714"/>
            <a:ext cx="7700210" cy="2585323"/>
          </a:xfrm>
          <a:prstGeom prst="rect">
            <a:avLst/>
          </a:prstGeom>
          <a:solidFill>
            <a:schemeClr val="accent6">
              <a:lumMod val="60000"/>
              <a:lumOff val="40000"/>
            </a:schemeClr>
          </a:solidFill>
        </p:spPr>
        <p:txBody>
          <a:bodyPr wrap="square" rtlCol="0">
            <a:spAutoFit/>
          </a:bodyPr>
          <a:lstStyle/>
          <a:p>
            <a:pPr marL="285750" indent="-285750">
              <a:buFont typeface="Wingdings" pitchFamily="2" charset="2"/>
              <a:buChar char="v"/>
            </a:pPr>
            <a:r>
              <a:rPr lang="en-US" sz="2400" dirty="0"/>
              <a:t>As the proportion of Solar energy supply to grid becomes</a:t>
            </a:r>
            <a:br>
              <a:rPr lang="en-US" sz="2400" dirty="0"/>
            </a:br>
            <a:r>
              <a:rPr lang="en-US" sz="2400" dirty="0"/>
              <a:t>larger ,it will start impacting the grid </a:t>
            </a:r>
            <a:r>
              <a:rPr lang="en-US" sz="2400" dirty="0" smtClean="0"/>
              <a:t>parameters.</a:t>
            </a:r>
          </a:p>
          <a:p>
            <a:pPr marL="285750" indent="-285750">
              <a:buFont typeface="Wingdings" pitchFamily="2" charset="2"/>
              <a:buChar char="v"/>
            </a:pPr>
            <a:r>
              <a:rPr lang="en-US" sz="2400" dirty="0"/>
              <a:t> At day time there thermal power plants will have to run</a:t>
            </a:r>
            <a:br>
              <a:rPr lang="en-US" sz="2400" dirty="0"/>
            </a:br>
            <a:r>
              <a:rPr lang="en-US" sz="2400" dirty="0"/>
              <a:t>on partial loading because solar energy will be available,</a:t>
            </a:r>
            <a:br>
              <a:rPr lang="en-US" sz="2400" dirty="0"/>
            </a:br>
            <a:r>
              <a:rPr lang="en-US" sz="2400" dirty="0"/>
              <a:t>thus adversely impacting the efficiency/stability of</a:t>
            </a:r>
            <a:br>
              <a:rPr lang="en-US" sz="2400" dirty="0"/>
            </a:br>
            <a:r>
              <a:rPr lang="en-US" sz="2400" dirty="0"/>
              <a:t>thermal plant.</a:t>
            </a:r>
          </a:p>
          <a:p>
            <a:pPr marL="285750" indent="-285750">
              <a:buFont typeface="Wingdings" pitchFamily="2" charset="2"/>
              <a:buChar char="v"/>
            </a:pPr>
            <a:endParaRPr lang="en-US" dirty="0"/>
          </a:p>
        </p:txBody>
      </p:sp>
    </p:spTree>
    <p:extLst>
      <p:ext uri="{BB962C8B-B14F-4D97-AF65-F5344CB8AC3E}">
        <p14:creationId xmlns:p14="http://schemas.microsoft.com/office/powerpoint/2010/main" val="19359897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49296" y="0"/>
            <a:ext cx="9693408" cy="6846474"/>
          </a:xfrm>
          <a:prstGeom prst="rect">
            <a:avLst/>
          </a:prstGeom>
        </p:spPr>
      </p:pic>
      <p:sp>
        <p:nvSpPr>
          <p:cNvPr id="4" name="TextBox 2"/>
          <p:cNvSpPr txBox="1"/>
          <p:nvPr/>
        </p:nvSpPr>
        <p:spPr>
          <a:xfrm>
            <a:off x="1687286" y="5924390"/>
            <a:ext cx="2285882" cy="230832"/>
          </a:xfrm>
          <a:prstGeom prst="rect">
            <a:avLst/>
          </a:prstGeom>
          <a:noFill/>
        </p:spPr>
        <p:txBody>
          <a:bodyPr vert="horz" wrap="none" lIns="0" tIns="0" rIns="0" bIns="0" rtlCol="0">
            <a:spAutoFit/>
          </a:bodyPr>
          <a:lstStyle/>
          <a:p>
            <a:pPr>
              <a:lnSpc>
                <a:spcPts val="939"/>
              </a:lnSpc>
            </a:pPr>
            <a:r>
              <a:rPr lang="en-CA" sz="795">
                <a:solidFill>
                  <a:srgbClr val="A5A5A5"/>
                </a:solidFill>
                <a:latin typeface="Times New Roman"/>
                <a:cs typeface="Times New Roman"/>
              </a:rPr>
              <a:t>Copyright © 2016 Your Company All Rights Reserved.</a:t>
            </a:r>
          </a:p>
          <a:p>
            <a:pPr>
              <a:lnSpc>
                <a:spcPts val="939"/>
              </a:lnSpc>
            </a:pPr>
            <a:endParaRPr lang="en-CA" sz="795">
              <a:solidFill>
                <a:srgbClr val="A5A5A5"/>
              </a:solidFill>
              <a:latin typeface="Times New Roman"/>
              <a:cs typeface="Times New Roman"/>
            </a:endParaRPr>
          </a:p>
        </p:txBody>
      </p:sp>
      <p:sp>
        <p:nvSpPr>
          <p:cNvPr id="3" name="TextBox 3"/>
          <p:cNvSpPr txBox="1"/>
          <p:nvPr/>
        </p:nvSpPr>
        <p:spPr>
          <a:xfrm>
            <a:off x="10619975" y="5958968"/>
            <a:ext cx="92974" cy="205184"/>
          </a:xfrm>
          <a:prstGeom prst="rect">
            <a:avLst/>
          </a:prstGeom>
          <a:noFill/>
        </p:spPr>
        <p:txBody>
          <a:bodyPr vert="horz" wrap="none" lIns="0" tIns="0" rIns="0" bIns="0" rtlCol="0">
            <a:spAutoFit/>
          </a:bodyPr>
          <a:lstStyle/>
          <a:p>
            <a:pPr>
              <a:lnSpc>
                <a:spcPts val="835"/>
              </a:lnSpc>
            </a:pPr>
            <a:r>
              <a:rPr lang="en-CA" sz="719">
                <a:solidFill>
                  <a:srgbClr val="595959"/>
                </a:solidFill>
                <a:latin typeface="Times New Roman"/>
                <a:cs typeface="Times New Roman"/>
              </a:rPr>
              <a:t>37</a:t>
            </a:r>
          </a:p>
          <a:p>
            <a:pPr>
              <a:lnSpc>
                <a:spcPts val="835"/>
              </a:lnSpc>
            </a:pPr>
            <a:endParaRPr lang="en-CA" sz="719">
              <a:solidFill>
                <a:srgbClr val="595959"/>
              </a:solidFill>
              <a:latin typeface="Times New Roman"/>
              <a:cs typeface="Times New Roman"/>
            </a:endParaRPr>
          </a:p>
        </p:txBody>
      </p:sp>
    </p:spTree>
    <p:extLst>
      <p:ext uri="{BB962C8B-B14F-4D97-AF65-F5344CB8AC3E}">
        <p14:creationId xmlns:p14="http://schemas.microsoft.com/office/powerpoint/2010/main" val="142979989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7.xml><?xml version="1.0" encoding="utf-8"?>
<a:theme xmlns:a="http://schemas.openxmlformats.org/drawingml/2006/main" name="3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8.xml><?xml version="1.0" encoding="utf-8"?>
<a:theme xmlns:a="http://schemas.openxmlformats.org/drawingml/2006/main" name="4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5047</TotalTime>
  <Words>3883</Words>
  <Application>Microsoft Office PowerPoint</Application>
  <PresentationFormat>Custom</PresentationFormat>
  <Paragraphs>598</Paragraphs>
  <Slides>107</Slides>
  <Notes>1</Notes>
  <HiddenSlides>0</HiddenSlides>
  <MMClips>0</MMClips>
  <ScaleCrop>false</ScaleCrop>
  <HeadingPairs>
    <vt:vector size="4" baseType="variant">
      <vt:variant>
        <vt:lpstr>Theme</vt:lpstr>
      </vt:variant>
      <vt:variant>
        <vt:i4>28</vt:i4>
      </vt:variant>
      <vt:variant>
        <vt:lpstr>Slide Titles</vt:lpstr>
      </vt:variant>
      <vt:variant>
        <vt:i4>107</vt:i4>
      </vt:variant>
    </vt:vector>
  </HeadingPairs>
  <TitlesOfParts>
    <vt:vector size="135" baseType="lpstr">
      <vt:lpstr>Gallery</vt:lpstr>
      <vt:lpstr>Office Theme</vt:lpstr>
      <vt:lpstr>2_Gallery</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17_Office Theme</vt:lpstr>
      <vt:lpstr>18_Office Theme</vt:lpstr>
      <vt:lpstr>19_Office Theme</vt:lpstr>
      <vt:lpstr>20_Office Theme</vt:lpstr>
      <vt:lpstr>21_Office Theme</vt:lpstr>
      <vt:lpstr>22_Office Theme</vt:lpstr>
      <vt:lpstr>16_Office Theme</vt:lpstr>
      <vt:lpstr>1_Gallery</vt:lpstr>
      <vt:lpstr>3_Gallery</vt:lpstr>
      <vt:lpstr>4_Gallery</vt:lpstr>
      <vt:lpstr>PowerPoint Presentation</vt:lpstr>
      <vt:lpstr>OUTLINE</vt:lpstr>
      <vt:lpstr>PowerPoint Presentation</vt:lpstr>
      <vt:lpstr>POWER SECTOR SCENARIO IN INDIA</vt:lpstr>
      <vt:lpstr>PowerPoint Presentation</vt:lpstr>
      <vt:lpstr>                     CONTINUED…</vt:lpstr>
      <vt:lpstr>CONTINUED…</vt:lpstr>
      <vt:lpstr>             THE POWER SECTOR IN INDIA  UNDER THE [VII th ] SCHEDULE OF THE INDIAN CONSTITUTION POWER SECTOR IS ON “CONCURRENT LIST”</vt:lpstr>
      <vt:lpstr> Central, State and Private utilities have a complementary role for optimal development of power sector in india</vt:lpstr>
      <vt:lpstr>Restructuring the SEBs </vt:lpstr>
      <vt:lpstr>NEW STRUCTURE (UNBUNDLED)</vt:lpstr>
      <vt:lpstr>PowerPoint Presentation</vt:lpstr>
      <vt:lpstr>    INDIAN POWER SECTOR- EVOLUTION</vt:lpstr>
      <vt:lpstr>         LEGISLATIVE/ADMINISTRATIVE INITIATIVE TAKEN BY       GOVERNMENT TO IMPROVE THE HEALTH OF POWER SECTOR</vt:lpstr>
      <vt:lpstr>CONTINUED…</vt:lpstr>
      <vt:lpstr>PowerPoint Presentation</vt:lpstr>
      <vt:lpstr>PowerPoint Presentation</vt:lpstr>
      <vt:lpstr>PowerPoint Presentation</vt:lpstr>
      <vt:lpstr>PowerPoint Presentation</vt:lpstr>
      <vt:lpstr>SECTOR WISE GENERATION TARGET OF GOVERNMENT OF INDIA</vt:lpstr>
      <vt:lpstr>Installed Generation Capacity (Sector wise) as on 28.02.2025 </vt:lpstr>
      <vt:lpstr>Installed Generation Capacity (Fuel wise) as on 28.02.2025 :</vt:lpstr>
      <vt:lpstr>The annual growth in generation during recent years is as under:</vt:lpstr>
      <vt:lpstr>Total Generation and growth over previous year in the country during 2009-10 to 2024-25 </vt:lpstr>
      <vt:lpstr>      The PLF in the country (Coal &amp; Lignite        based) from 2009-10 to 2024-25 is as under</vt:lpstr>
      <vt:lpstr>The power supply position in the country during 2009-10 to 2024-25 </vt:lpstr>
      <vt:lpstr>PowerPoint Presentation</vt:lpstr>
      <vt:lpstr>PowerPoint Presentation</vt:lpstr>
      <vt:lpstr>Projected Capacity Requirement</vt:lpstr>
      <vt:lpstr>Ultra Mega Power Projects (UMPP) initiative</vt:lpstr>
      <vt:lpstr>PowerPoint Presentation</vt:lpstr>
      <vt:lpstr>PowerPoint Presentation</vt:lpstr>
      <vt:lpstr>Coal is the only proven source of domestic  fuel for long term power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 of a 1000 MW(e) plant will require each year:</vt:lpstr>
      <vt:lpstr>PowerPoint Presentation</vt:lpstr>
      <vt:lpstr>PowerPoint Presentation</vt:lpstr>
      <vt:lpstr>PowerPoint Presentation</vt:lpstr>
      <vt:lpstr>PowerPoint Presentation</vt:lpstr>
      <vt:lpstr>Safety—Three Mile Island, Chernobyl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POWER SECTOR SCENERIO IN IN INDIA</dc:title>
  <dc:creator>Harish Chandra Verma</dc:creator>
  <cp:lastModifiedBy>Harish Chandra Verma</cp:lastModifiedBy>
  <cp:revision>764</cp:revision>
  <dcterms:created xsi:type="dcterms:W3CDTF">2022-03-05T05:44:26Z</dcterms:created>
  <dcterms:modified xsi:type="dcterms:W3CDTF">2025-03-28T15:03:13Z</dcterms:modified>
</cp:coreProperties>
</file>