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10" r:id="rId2"/>
    <p:sldId id="263" r:id="rId3"/>
    <p:sldId id="295" r:id="rId4"/>
    <p:sldId id="298" r:id="rId5"/>
    <p:sldId id="296" r:id="rId6"/>
    <p:sldId id="297" r:id="rId7"/>
    <p:sldId id="301" r:id="rId8"/>
    <p:sldId id="300" r:id="rId9"/>
    <p:sldId id="299" r:id="rId10"/>
    <p:sldId id="261" r:id="rId11"/>
    <p:sldId id="280" r:id="rId12"/>
    <p:sldId id="294" r:id="rId13"/>
    <p:sldId id="281" r:id="rId14"/>
    <p:sldId id="267" r:id="rId15"/>
    <p:sldId id="264" r:id="rId16"/>
    <p:sldId id="265" r:id="rId17"/>
    <p:sldId id="266" r:id="rId18"/>
    <p:sldId id="268" r:id="rId19"/>
    <p:sldId id="293" r:id="rId20"/>
    <p:sldId id="270" r:id="rId21"/>
    <p:sldId id="282" r:id="rId22"/>
    <p:sldId id="283" r:id="rId23"/>
    <p:sldId id="284" r:id="rId24"/>
    <p:sldId id="286" r:id="rId25"/>
    <p:sldId id="285" r:id="rId26"/>
    <p:sldId id="287" r:id="rId27"/>
    <p:sldId id="289" r:id="rId28"/>
    <p:sldId id="288" r:id="rId29"/>
    <p:sldId id="290" r:id="rId30"/>
    <p:sldId id="272" r:id="rId31"/>
    <p:sldId id="275" r:id="rId32"/>
    <p:sldId id="273" r:id="rId33"/>
    <p:sldId id="274" r:id="rId34"/>
    <p:sldId id="276" r:id="rId35"/>
    <p:sldId id="278" r:id="rId36"/>
    <p:sldId id="279" r:id="rId37"/>
    <p:sldId id="315" r:id="rId38"/>
    <p:sldId id="319" r:id="rId39"/>
    <p:sldId id="321" r:id="rId40"/>
    <p:sldId id="312" r:id="rId41"/>
    <p:sldId id="320" r:id="rId42"/>
    <p:sldId id="31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910" autoAdjust="0"/>
  </p:normalViewPr>
  <p:slideViewPr>
    <p:cSldViewPr snapToGrid="0">
      <p:cViewPr varScale="1">
        <p:scale>
          <a:sx n="68" d="100"/>
          <a:sy n="68" d="100"/>
        </p:scale>
        <p:origin x="7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12C9D-81F5-4696-90FD-9ADCE7CF0C75}" type="datetimeFigureOut">
              <a:rPr lang="en-US" smtClean="0"/>
              <a:t>09/07/2024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6AB3A-2557-49E5-A0E4-C1B90DAA1BB2}" type="slidenum">
              <a:rPr lang="en-US" smtClean="0"/>
              <a:t>‹#›</a:t>
            </a:fld>
            <a:endParaRPr lang="en-US"/>
          </a:p>
        </p:txBody>
      </p:sp>
    </p:spTree>
    <p:extLst>
      <p:ext uri="{BB962C8B-B14F-4D97-AF65-F5344CB8AC3E}">
        <p14:creationId xmlns:p14="http://schemas.microsoft.com/office/powerpoint/2010/main" val="415213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5F06A-D059-DF40-8F37-B3738D7DFC2F}" type="slidenum">
              <a:rPr lang="en-US" smtClean="0"/>
              <a:t>40</a:t>
            </a:fld>
            <a:endParaRPr lang="en-US" dirty="0"/>
          </a:p>
        </p:txBody>
      </p:sp>
    </p:spTree>
    <p:extLst>
      <p:ext uri="{BB962C8B-B14F-4D97-AF65-F5344CB8AC3E}">
        <p14:creationId xmlns:p14="http://schemas.microsoft.com/office/powerpoint/2010/main" val="334021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C8A77D-E000-45C5-B4C5-9F482639AEAD}" type="datetimeFigureOut">
              <a:rPr lang="en-US" smtClean="0"/>
              <a:t>09/07/2024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A300D-811B-4D34-8BB7-5B975911BA16}" type="slidenum">
              <a:rPr lang="en-US" smtClean="0"/>
              <a:t>‹#›</a:t>
            </a:fld>
            <a:endParaRPr lang="en-US"/>
          </a:p>
        </p:txBody>
      </p:sp>
    </p:spTree>
    <p:extLst>
      <p:ext uri="{BB962C8B-B14F-4D97-AF65-F5344CB8AC3E}">
        <p14:creationId xmlns:p14="http://schemas.microsoft.com/office/powerpoint/2010/main" val="388044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8A77D-E000-45C5-B4C5-9F482639AEAD}" type="datetimeFigureOut">
              <a:rPr lang="en-US" smtClean="0"/>
              <a:t>09/07/2024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A300D-811B-4D34-8BB7-5B975911BA16}" type="slidenum">
              <a:rPr lang="en-US" smtClean="0"/>
              <a:t>‹#›</a:t>
            </a:fld>
            <a:endParaRPr lang="en-US"/>
          </a:p>
        </p:txBody>
      </p:sp>
    </p:spTree>
    <p:extLst>
      <p:ext uri="{BB962C8B-B14F-4D97-AF65-F5344CB8AC3E}">
        <p14:creationId xmlns:p14="http://schemas.microsoft.com/office/powerpoint/2010/main" val="394549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8A77D-E000-45C5-B4C5-9F482639AEAD}" type="datetimeFigureOut">
              <a:rPr lang="en-US" smtClean="0"/>
              <a:t>09/07/2024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A300D-811B-4D34-8BB7-5B975911BA16}" type="slidenum">
              <a:rPr lang="en-US" smtClean="0"/>
              <a:t>‹#›</a:t>
            </a:fld>
            <a:endParaRPr lang="en-US"/>
          </a:p>
        </p:txBody>
      </p:sp>
    </p:spTree>
    <p:extLst>
      <p:ext uri="{BB962C8B-B14F-4D97-AF65-F5344CB8AC3E}">
        <p14:creationId xmlns:p14="http://schemas.microsoft.com/office/powerpoint/2010/main" val="2480832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s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8A38BC8-A4A8-4309-88A0-AB480B03996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917575"/>
          </a:xfrm>
          <a:prstGeom prst="rect">
            <a:avLst/>
          </a:prstGeom>
        </p:spPr>
      </p:pic>
      <p:sp>
        <p:nvSpPr>
          <p:cNvPr id="18" name="Rectangle 17">
            <a:extLst>
              <a:ext uri="{FF2B5EF4-FFF2-40B4-BE49-F238E27FC236}">
                <a16:creationId xmlns:a16="http://schemas.microsoft.com/office/drawing/2014/main" id="{D9C8487C-DEF0-4CCC-ADF5-87F06D9D7D50}"/>
              </a:ext>
            </a:extLst>
          </p:cNvPr>
          <p:cNvSpPr/>
          <p:nvPr userDrawn="1"/>
        </p:nvSpPr>
        <p:spPr>
          <a:xfrm>
            <a:off x="3810" y="-1250"/>
            <a:ext cx="127000" cy="917576"/>
          </a:xfrm>
          <a:prstGeom prst="rect">
            <a:avLst/>
          </a:prstGeom>
          <a:solidFill>
            <a:srgbClr val="DA1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9B570DF-DD9E-40DA-9902-AF849F4F1D9C}"/>
              </a:ext>
            </a:extLst>
          </p:cNvPr>
          <p:cNvPicPr>
            <a:picLocks noChangeAspect="1"/>
          </p:cNvPicPr>
          <p:nvPr userDrawn="1"/>
        </p:nvPicPr>
        <p:blipFill>
          <a:blip r:embed="rId3"/>
          <a:srcRect t="1332" b="1332"/>
          <a:stretch/>
        </p:blipFill>
        <p:spPr>
          <a:xfrm>
            <a:off x="10716264" y="6197959"/>
            <a:ext cx="1052725" cy="451046"/>
          </a:xfrm>
          <a:prstGeom prst="rect">
            <a:avLst/>
          </a:prstGeom>
        </p:spPr>
      </p:pic>
      <p:sp>
        <p:nvSpPr>
          <p:cNvPr id="7" name="Content Placeholder 7">
            <a:extLst>
              <a:ext uri="{FF2B5EF4-FFF2-40B4-BE49-F238E27FC236}">
                <a16:creationId xmlns:a16="http://schemas.microsoft.com/office/drawing/2014/main" id="{C1797E8D-C422-4389-BAC2-4CCB006F739A}"/>
              </a:ext>
            </a:extLst>
          </p:cNvPr>
          <p:cNvSpPr>
            <a:spLocks noGrp="1"/>
          </p:cNvSpPr>
          <p:nvPr>
            <p:ph sz="quarter" idx="11"/>
          </p:nvPr>
        </p:nvSpPr>
        <p:spPr>
          <a:xfrm>
            <a:off x="374651" y="1318951"/>
            <a:ext cx="11326283" cy="4415358"/>
          </a:xfrm>
          <a:prstGeom prst="rect">
            <a:avLst/>
          </a:prstGeom>
        </p:spPr>
        <p:txBody>
          <a:bodyPr/>
          <a:lstStyle>
            <a:lvl1pPr>
              <a:buClr>
                <a:srgbClr val="DA1A32"/>
              </a:buClr>
              <a:defRPr sz="2400">
                <a:latin typeface="Arial" charset="0"/>
                <a:ea typeface="Arial" charset="0"/>
                <a:cs typeface="Arial" charset="0"/>
              </a:defRPr>
            </a:lvl1pPr>
            <a:lvl2pPr marL="685800" indent="-228600">
              <a:buClr>
                <a:srgbClr val="DA1A32"/>
              </a:buClr>
              <a:buFont typeface=".AppleSystemUIFont" charset="-120"/>
              <a:buChar char="-"/>
              <a:defRPr sz="2000">
                <a:latin typeface="Arial" charset="0"/>
                <a:ea typeface="Arial" charset="0"/>
                <a:cs typeface="Arial" charset="0"/>
              </a:defRPr>
            </a:lvl2pPr>
            <a:lvl3pPr>
              <a:buClr>
                <a:srgbClr val="DA1A32"/>
              </a:buClr>
              <a:defRPr>
                <a:latin typeface="Arial" charset="0"/>
                <a:ea typeface="Arial" charset="0"/>
                <a:cs typeface="Arial" charset="0"/>
              </a:defRPr>
            </a:lvl3pPr>
            <a:lvl4pPr>
              <a:buClr>
                <a:srgbClr val="DA1A32"/>
              </a:buClr>
              <a:defRPr sz="2000">
                <a:latin typeface="Arial" charset="0"/>
                <a:ea typeface="Arial" charset="0"/>
                <a:cs typeface="Arial" charset="0"/>
              </a:defRPr>
            </a:lvl4pPr>
            <a:lvl5pPr>
              <a:buClr>
                <a:srgbClr val="DA1A32"/>
              </a:buClr>
              <a:defRPr sz="200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2">
            <a:extLst>
              <a:ext uri="{FF2B5EF4-FFF2-40B4-BE49-F238E27FC236}">
                <a16:creationId xmlns:a16="http://schemas.microsoft.com/office/drawing/2014/main" id="{5F4ED621-B46B-4EE9-B3A1-6B286298801E}"/>
              </a:ext>
            </a:extLst>
          </p:cNvPr>
          <p:cNvSpPr>
            <a:spLocks noGrp="1"/>
          </p:cNvSpPr>
          <p:nvPr>
            <p:ph type="sldNum" sz="quarter" idx="10"/>
          </p:nvPr>
        </p:nvSpPr>
        <p:spPr>
          <a:xfrm>
            <a:off x="374144" y="6447293"/>
            <a:ext cx="4339705" cy="165814"/>
          </a:xfrm>
        </p:spPr>
        <p:txBody>
          <a:bodyPr/>
          <a:lstStyle>
            <a:lvl1pPr>
              <a:defRPr>
                <a:solidFill>
                  <a:schemeClr val="bg1">
                    <a:lumMod val="50000"/>
                  </a:schemeClr>
                </a:solidFill>
                <a:latin typeface="Book Antiqua" panose="02040602050305030304" pitchFamily="18" charset="0"/>
                <a:ea typeface="Book Antiqua" panose="02040602050305030304" pitchFamily="18" charset="0"/>
                <a:cs typeface="Arial" panose="020B0604020202020204" pitchFamily="34" charset="0"/>
              </a:defRPr>
            </a:lvl1pPr>
          </a:lstStyle>
          <a:p>
            <a:fld id="{41FAC4EC-5D89-1C41-A9EF-1F206B220A4C}" type="slidenum">
              <a:rPr lang="en-US" sz="1000" smtClean="0"/>
              <a:pPr/>
              <a:t>‹#›</a:t>
            </a:fld>
            <a:r>
              <a:rPr lang="en-US" sz="1000" dirty="0"/>
              <a:t> | Title of Presentation Goes Here</a:t>
            </a:r>
          </a:p>
        </p:txBody>
      </p:sp>
      <p:sp>
        <p:nvSpPr>
          <p:cNvPr id="11" name="Text Placeholder 2">
            <a:extLst>
              <a:ext uri="{FF2B5EF4-FFF2-40B4-BE49-F238E27FC236}">
                <a16:creationId xmlns:a16="http://schemas.microsoft.com/office/drawing/2014/main" id="{D15509AA-1CD6-4810-B9A1-1138F72DBF17}"/>
              </a:ext>
            </a:extLst>
          </p:cNvPr>
          <p:cNvSpPr>
            <a:spLocks noGrp="1"/>
          </p:cNvSpPr>
          <p:nvPr>
            <p:ph type="body" sz="quarter" idx="12" hasCustomPrompt="1"/>
          </p:nvPr>
        </p:nvSpPr>
        <p:spPr>
          <a:xfrm>
            <a:off x="374651" y="304800"/>
            <a:ext cx="11326283" cy="612775"/>
          </a:xfrm>
          <a:prstGeom prst="rect">
            <a:avLst/>
          </a:prstGeom>
        </p:spPr>
        <p:txBody>
          <a:bodyPr/>
          <a:lstStyle>
            <a:lvl1pPr marL="0" indent="0">
              <a:spcBef>
                <a:spcPts val="0"/>
              </a:spcBef>
              <a:buNone/>
              <a:defRPr sz="3600" b="1">
                <a:solidFill>
                  <a:schemeClr val="bg1"/>
                </a:solidFill>
                <a:latin typeface="Arial" charset="0"/>
                <a:ea typeface="Arial" charset="0"/>
                <a:cs typeface="Arial" charset="0"/>
              </a:defRPr>
            </a:lvl1pPr>
            <a:lvl2pPr marL="457200" indent="0">
              <a:buNone/>
              <a:defRPr sz="3600">
                <a:solidFill>
                  <a:srgbClr val="002A4E"/>
                </a:solidFill>
                <a:latin typeface="Arial" charset="0"/>
                <a:ea typeface="Arial" charset="0"/>
                <a:cs typeface="Arial" charset="0"/>
              </a:defRPr>
            </a:lvl2pPr>
            <a:lvl3pPr marL="914400" indent="0">
              <a:buNone/>
              <a:defRPr sz="3600">
                <a:solidFill>
                  <a:srgbClr val="002A4E"/>
                </a:solidFill>
                <a:latin typeface="Arial" charset="0"/>
                <a:ea typeface="Arial" charset="0"/>
                <a:cs typeface="Arial" charset="0"/>
              </a:defRPr>
            </a:lvl3pPr>
            <a:lvl4pPr marL="1371600" indent="0">
              <a:buNone/>
              <a:defRPr sz="3600">
                <a:solidFill>
                  <a:srgbClr val="002A4E"/>
                </a:solidFill>
                <a:latin typeface="Arial" charset="0"/>
                <a:ea typeface="Arial" charset="0"/>
                <a:cs typeface="Arial" charset="0"/>
              </a:defRPr>
            </a:lvl4pPr>
            <a:lvl5pPr marL="1828800" indent="0">
              <a:buNone/>
              <a:defRPr sz="3600">
                <a:solidFill>
                  <a:srgbClr val="002A4E"/>
                </a:solidFill>
                <a:latin typeface="Arial" charset="0"/>
                <a:ea typeface="Arial" charset="0"/>
                <a:cs typeface="Arial" charset="0"/>
              </a:defRPr>
            </a:lvl5pPr>
          </a:lstStyle>
          <a:p>
            <a:pPr lvl="0"/>
            <a:r>
              <a:rPr lang="en-US" dirty="0"/>
              <a:t>Header Goes Here</a:t>
            </a:r>
          </a:p>
        </p:txBody>
      </p:sp>
    </p:spTree>
    <p:extLst>
      <p:ext uri="{BB962C8B-B14F-4D97-AF65-F5344CB8AC3E}">
        <p14:creationId xmlns:p14="http://schemas.microsoft.com/office/powerpoint/2010/main" val="1032512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8A77D-E000-45C5-B4C5-9F482639AEAD}" type="datetimeFigureOut">
              <a:rPr lang="en-US" smtClean="0"/>
              <a:t>09/07/2024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A300D-811B-4D34-8BB7-5B975911BA16}" type="slidenum">
              <a:rPr lang="en-US" smtClean="0"/>
              <a:t>‹#›</a:t>
            </a:fld>
            <a:endParaRPr lang="en-US"/>
          </a:p>
        </p:txBody>
      </p:sp>
    </p:spTree>
    <p:extLst>
      <p:ext uri="{BB962C8B-B14F-4D97-AF65-F5344CB8AC3E}">
        <p14:creationId xmlns:p14="http://schemas.microsoft.com/office/powerpoint/2010/main" val="1755372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C8A77D-E000-45C5-B4C5-9F482639AEAD}" type="datetimeFigureOut">
              <a:rPr lang="en-US" smtClean="0"/>
              <a:t>09/07/2024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A300D-811B-4D34-8BB7-5B975911BA16}" type="slidenum">
              <a:rPr lang="en-US" smtClean="0"/>
              <a:t>‹#›</a:t>
            </a:fld>
            <a:endParaRPr lang="en-US"/>
          </a:p>
        </p:txBody>
      </p:sp>
    </p:spTree>
    <p:extLst>
      <p:ext uri="{BB962C8B-B14F-4D97-AF65-F5344CB8AC3E}">
        <p14:creationId xmlns:p14="http://schemas.microsoft.com/office/powerpoint/2010/main" val="125282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C8A77D-E000-45C5-B4C5-9F482639AEAD}" type="datetimeFigureOut">
              <a:rPr lang="en-US" smtClean="0"/>
              <a:t>09/07/2024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A300D-811B-4D34-8BB7-5B975911BA16}" type="slidenum">
              <a:rPr lang="en-US" smtClean="0"/>
              <a:t>‹#›</a:t>
            </a:fld>
            <a:endParaRPr lang="en-US"/>
          </a:p>
        </p:txBody>
      </p:sp>
    </p:spTree>
    <p:extLst>
      <p:ext uri="{BB962C8B-B14F-4D97-AF65-F5344CB8AC3E}">
        <p14:creationId xmlns:p14="http://schemas.microsoft.com/office/powerpoint/2010/main" val="277892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C8A77D-E000-45C5-B4C5-9F482639AEAD}" type="datetimeFigureOut">
              <a:rPr lang="en-US" smtClean="0"/>
              <a:t>09/07/2024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A300D-811B-4D34-8BB7-5B975911BA16}" type="slidenum">
              <a:rPr lang="en-US" smtClean="0"/>
              <a:t>‹#›</a:t>
            </a:fld>
            <a:endParaRPr lang="en-US"/>
          </a:p>
        </p:txBody>
      </p:sp>
    </p:spTree>
    <p:extLst>
      <p:ext uri="{BB962C8B-B14F-4D97-AF65-F5344CB8AC3E}">
        <p14:creationId xmlns:p14="http://schemas.microsoft.com/office/powerpoint/2010/main" val="388631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C8A77D-E000-45C5-B4C5-9F482639AEAD}" type="datetimeFigureOut">
              <a:rPr lang="en-US" smtClean="0"/>
              <a:t>09/07/2024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A300D-811B-4D34-8BB7-5B975911BA16}" type="slidenum">
              <a:rPr lang="en-US" smtClean="0"/>
              <a:t>‹#›</a:t>
            </a:fld>
            <a:endParaRPr lang="en-US"/>
          </a:p>
        </p:txBody>
      </p:sp>
    </p:spTree>
    <p:extLst>
      <p:ext uri="{BB962C8B-B14F-4D97-AF65-F5344CB8AC3E}">
        <p14:creationId xmlns:p14="http://schemas.microsoft.com/office/powerpoint/2010/main" val="26388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8A77D-E000-45C5-B4C5-9F482639AEAD}" type="datetimeFigureOut">
              <a:rPr lang="en-US" smtClean="0"/>
              <a:t>09/07/2024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A300D-811B-4D34-8BB7-5B975911BA16}" type="slidenum">
              <a:rPr lang="en-US" smtClean="0"/>
              <a:t>‹#›</a:t>
            </a:fld>
            <a:endParaRPr lang="en-US"/>
          </a:p>
        </p:txBody>
      </p:sp>
    </p:spTree>
    <p:extLst>
      <p:ext uri="{BB962C8B-B14F-4D97-AF65-F5344CB8AC3E}">
        <p14:creationId xmlns:p14="http://schemas.microsoft.com/office/powerpoint/2010/main" val="3409145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C8A77D-E000-45C5-B4C5-9F482639AEAD}" type="datetimeFigureOut">
              <a:rPr lang="en-US" smtClean="0"/>
              <a:t>09/07/2024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A300D-811B-4D34-8BB7-5B975911BA16}" type="slidenum">
              <a:rPr lang="en-US" smtClean="0"/>
              <a:t>‹#›</a:t>
            </a:fld>
            <a:endParaRPr lang="en-US"/>
          </a:p>
        </p:txBody>
      </p:sp>
    </p:spTree>
    <p:extLst>
      <p:ext uri="{BB962C8B-B14F-4D97-AF65-F5344CB8AC3E}">
        <p14:creationId xmlns:p14="http://schemas.microsoft.com/office/powerpoint/2010/main" val="2415425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C8A77D-E000-45C5-B4C5-9F482639AEAD}" type="datetimeFigureOut">
              <a:rPr lang="en-US" smtClean="0"/>
              <a:t>09/07/2024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A300D-811B-4D34-8BB7-5B975911BA16}" type="slidenum">
              <a:rPr lang="en-US" smtClean="0"/>
              <a:t>‹#›</a:t>
            </a:fld>
            <a:endParaRPr lang="en-US"/>
          </a:p>
        </p:txBody>
      </p:sp>
    </p:spTree>
    <p:extLst>
      <p:ext uri="{BB962C8B-B14F-4D97-AF65-F5344CB8AC3E}">
        <p14:creationId xmlns:p14="http://schemas.microsoft.com/office/powerpoint/2010/main" val="684108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8A77D-E000-45C5-B4C5-9F482639AEAD}" type="datetimeFigureOut">
              <a:rPr lang="en-US" smtClean="0"/>
              <a:t>09/07/2024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A300D-811B-4D34-8BB7-5B975911BA16}" type="slidenum">
              <a:rPr lang="en-US" smtClean="0"/>
              <a:t>‹#›</a:t>
            </a:fld>
            <a:endParaRPr lang="en-US"/>
          </a:p>
        </p:txBody>
      </p:sp>
    </p:spTree>
    <p:extLst>
      <p:ext uri="{BB962C8B-B14F-4D97-AF65-F5344CB8AC3E}">
        <p14:creationId xmlns:p14="http://schemas.microsoft.com/office/powerpoint/2010/main" val="2040608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clearseas.org/en/marine-shipping-and-you/"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dfo-mpo.gc.ca/science/oceanography-oceanographie/accasp-psaccma/risks-risques/index-eng.htm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canada.ca/en/environment-climate-change/services/air-pollution/pollutants/common-contaminants/ground-level-ozone.html" TargetMode="External"/><Relationship Id="rId2" Type="http://schemas.openxmlformats.org/officeDocument/2006/relationships/hyperlink" Target="https://www.canada.ca/en/environment-climate-change/services/air-pollution/pollutants/common-contaminants/volatile-organic-compounds.html" TargetMode="External"/><Relationship Id="rId1" Type="http://schemas.openxmlformats.org/officeDocument/2006/relationships/slideLayout" Target="../slideLayouts/slideLayout7.xml"/><Relationship Id="rId4" Type="http://schemas.openxmlformats.org/officeDocument/2006/relationships/hyperlink" Target="https://www.canada.ca/en/environment-climate-change/services/air-pollution/issues/acid-rain-causes-effects.html"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canada.ca/en/environment-climate-change/services/air-pollution/issues/acid-rain-causes-effects.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nada.ca/en/environment-climate-change/services/pollutants/black-carbon-emissions-inventory.html" TargetMode="External"/><Relationship Id="rId2" Type="http://schemas.openxmlformats.org/officeDocument/2006/relationships/hyperlink" Target="https://www.canada.ca/en/environment-climate-change/services/air-pollution/issues/smog-causes-effects.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imo.org/en/mediacentre/pressbriefings/pages/06ghginitialstrategy.aspx"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clearseas.org/shore-power-why-does-it-matter/"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clearseas.org/en/invasive-species/"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education.nationalgeographic.org/resource/smo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249" y="1184223"/>
            <a:ext cx="9443111" cy="2585323"/>
          </a:xfrm>
          <a:prstGeom prst="rect">
            <a:avLst/>
          </a:prstGeom>
        </p:spPr>
        <p:txBody>
          <a:bodyPr wrap="square">
            <a:spAutoFit/>
          </a:bodyPr>
          <a:lstStyle/>
          <a:p>
            <a:pPr algn="ctr"/>
            <a:endParaRPr lang="en-US" sz="5400" cap="all" dirty="0" smtClean="0"/>
          </a:p>
          <a:p>
            <a:pPr algn="ctr"/>
            <a:r>
              <a:rPr lang="en-US" sz="5400" cap="all" dirty="0" smtClean="0"/>
              <a:t>ADVANCEMENT </a:t>
            </a:r>
            <a:r>
              <a:rPr lang="en-US" sz="5400" cap="all" dirty="0" smtClean="0"/>
              <a:t>IN  MARINE ENGINEERING WRT GHG </a:t>
            </a:r>
            <a:endParaRPr lang="en-US" sz="5400" dirty="0"/>
          </a:p>
        </p:txBody>
      </p:sp>
    </p:spTree>
    <p:extLst>
      <p:ext uri="{BB962C8B-B14F-4D97-AF65-F5344CB8AC3E}">
        <p14:creationId xmlns:p14="http://schemas.microsoft.com/office/powerpoint/2010/main" val="3106875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662348" cy="5878532"/>
          </a:xfrm>
          <a:prstGeom prst="rect">
            <a:avLst/>
          </a:prstGeom>
        </p:spPr>
        <p:txBody>
          <a:bodyPr wrap="square">
            <a:spAutoFit/>
          </a:bodyPr>
          <a:lstStyle/>
          <a:p>
            <a:pPr algn="just"/>
            <a:r>
              <a:rPr lang="en-US" sz="2800" b="0" i="0" dirty="0" smtClean="0">
                <a:solidFill>
                  <a:schemeClr val="tx2"/>
                </a:solidFill>
                <a:effectLst/>
                <a:latin typeface="Poppins"/>
              </a:rPr>
              <a:t>	</a:t>
            </a:r>
            <a:endParaRPr lang="en-US" sz="2800" b="0" i="0" dirty="0" smtClean="0">
              <a:solidFill>
                <a:schemeClr val="tx2"/>
              </a:solidFill>
              <a:effectLst/>
              <a:latin typeface="Poppins"/>
            </a:endParaRPr>
          </a:p>
          <a:p>
            <a:pPr algn="ctr"/>
            <a:r>
              <a:rPr lang="en-US" sz="2800" b="1" dirty="0">
                <a:solidFill>
                  <a:srgbClr val="4A4A4A"/>
                </a:solidFill>
                <a:latin typeface="Avenir W01"/>
                <a:hlinkClick r:id="rId2"/>
              </a:rPr>
              <a:t>Ships move more than 80% of the world’s goods</a:t>
            </a:r>
            <a:r>
              <a:rPr lang="en-US" sz="2800" b="1" dirty="0">
                <a:solidFill>
                  <a:srgbClr val="4A4A4A"/>
                </a:solidFill>
                <a:latin typeface="Avenir W01"/>
              </a:rPr>
              <a:t>. </a:t>
            </a:r>
          </a:p>
          <a:p>
            <a:pPr algn="just"/>
            <a:endParaRPr lang="en-US" sz="2800" dirty="0">
              <a:solidFill>
                <a:schemeClr val="tx2"/>
              </a:solidFill>
              <a:latin typeface="Poppins"/>
            </a:endParaRPr>
          </a:p>
          <a:p>
            <a:pPr algn="ctr"/>
            <a:r>
              <a:rPr lang="en-US" sz="3200" b="0" i="0" dirty="0" smtClean="0">
                <a:solidFill>
                  <a:schemeClr val="tx2"/>
                </a:solidFill>
                <a:effectLst/>
                <a:latin typeface="Poppins"/>
              </a:rPr>
              <a:t>When </a:t>
            </a:r>
            <a:r>
              <a:rPr lang="en-US" sz="3200" b="0" i="0" dirty="0" smtClean="0">
                <a:solidFill>
                  <a:schemeClr val="tx2"/>
                </a:solidFill>
                <a:effectLst/>
                <a:latin typeface="Poppins"/>
              </a:rPr>
              <a:t>it comes to transporting goods globally, two prominent modes stand out: sea and air, with the former accounting for more than 80% of trade volumes.</a:t>
            </a:r>
          </a:p>
          <a:p>
            <a:pPr algn="just"/>
            <a:endParaRPr lang="en-US" sz="3200" b="0" i="0" dirty="0" smtClean="0">
              <a:solidFill>
                <a:schemeClr val="tx2"/>
              </a:solidFill>
              <a:effectLst/>
              <a:latin typeface="Poppins"/>
            </a:endParaRPr>
          </a:p>
          <a:p>
            <a:pPr algn="ctr"/>
            <a:r>
              <a:rPr lang="en-US" sz="3200" b="0" i="0" dirty="0" smtClean="0">
                <a:solidFill>
                  <a:schemeClr val="tx2"/>
                </a:solidFill>
                <a:effectLst/>
                <a:latin typeface="Poppins"/>
              </a:rPr>
              <a:t>	In terms of carbon footprint, sea freight has a clear advantage over air freight. Estimates suggest that shipping by sea produces approximately </a:t>
            </a:r>
            <a:r>
              <a:rPr lang="en-US" sz="3200" b="0" i="0" dirty="0" smtClean="0">
                <a:solidFill>
                  <a:srgbClr val="00B050"/>
                </a:solidFill>
                <a:effectLst/>
                <a:latin typeface="Poppins"/>
              </a:rPr>
              <a:t>15 to 25 times fewer CO2 </a:t>
            </a:r>
            <a:r>
              <a:rPr lang="en-US" sz="3200" b="0" i="0" dirty="0" smtClean="0">
                <a:solidFill>
                  <a:schemeClr val="tx2"/>
                </a:solidFill>
                <a:effectLst/>
                <a:latin typeface="Poppins"/>
              </a:rPr>
              <a:t>emissions per kilogram-kilometer compared to air transportation. </a:t>
            </a:r>
            <a:endParaRPr lang="en-US" sz="3200" dirty="0">
              <a:solidFill>
                <a:schemeClr val="tx2"/>
              </a:solidFill>
            </a:endParaRPr>
          </a:p>
        </p:txBody>
      </p:sp>
    </p:spTree>
    <p:extLst>
      <p:ext uri="{BB962C8B-B14F-4D97-AF65-F5344CB8AC3E}">
        <p14:creationId xmlns:p14="http://schemas.microsoft.com/office/powerpoint/2010/main" val="3303801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 y="28575"/>
            <a:ext cx="11830050" cy="6800850"/>
          </a:xfrm>
          <a:prstGeom prst="rect">
            <a:avLst/>
          </a:prstGeom>
        </p:spPr>
      </p:pic>
    </p:spTree>
    <p:extLst>
      <p:ext uri="{BB962C8B-B14F-4D97-AF65-F5344CB8AC3E}">
        <p14:creationId xmlns:p14="http://schemas.microsoft.com/office/powerpoint/2010/main" val="1589213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3516"/>
            <a:ext cx="10466363" cy="6740128"/>
          </a:xfrm>
          <a:prstGeom prst="rect">
            <a:avLst/>
          </a:prstGeom>
        </p:spPr>
      </p:pic>
    </p:spTree>
    <p:extLst>
      <p:ext uri="{BB962C8B-B14F-4D97-AF65-F5344CB8AC3E}">
        <p14:creationId xmlns:p14="http://schemas.microsoft.com/office/powerpoint/2010/main" val="1563860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433" y="0"/>
            <a:ext cx="9651133" cy="6858000"/>
          </a:xfrm>
          <a:prstGeom prst="rect">
            <a:avLst/>
          </a:prstGeom>
        </p:spPr>
      </p:pic>
    </p:spTree>
    <p:extLst>
      <p:ext uri="{BB962C8B-B14F-4D97-AF65-F5344CB8AC3E}">
        <p14:creationId xmlns:p14="http://schemas.microsoft.com/office/powerpoint/2010/main" val="193202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4439" y="344775"/>
            <a:ext cx="10628027" cy="5262979"/>
          </a:xfrm>
          <a:prstGeom prst="rect">
            <a:avLst/>
          </a:prstGeom>
        </p:spPr>
        <p:txBody>
          <a:bodyPr wrap="square">
            <a:spAutoFit/>
          </a:bodyPr>
          <a:lstStyle/>
          <a:p>
            <a:pPr algn="ctr"/>
            <a:r>
              <a:rPr lang="en-US" sz="2800" b="1" i="0" dirty="0" smtClean="0">
                <a:solidFill>
                  <a:srgbClr val="00AECE"/>
                </a:solidFill>
                <a:effectLst/>
                <a:latin typeface="Avenir W01"/>
              </a:rPr>
              <a:t>Greenhouse Gas (GHG)</a:t>
            </a:r>
            <a:endParaRPr lang="en-US" sz="2800" b="0" i="0" dirty="0" smtClean="0">
              <a:solidFill>
                <a:srgbClr val="4A4A4A"/>
              </a:solidFill>
              <a:effectLst/>
              <a:latin typeface="Avenir W01"/>
            </a:endParaRPr>
          </a:p>
          <a:p>
            <a:pPr algn="ctr"/>
            <a:r>
              <a:rPr lang="en-US" sz="2800" b="1" i="0" dirty="0" smtClean="0">
                <a:solidFill>
                  <a:srgbClr val="4A4A4A"/>
                </a:solidFill>
                <a:effectLst/>
                <a:latin typeface="Avenir W01"/>
              </a:rPr>
              <a:t>Primary GHG emissions include carbon dioxide (CO</a:t>
            </a:r>
            <a:r>
              <a:rPr lang="en-US" sz="2800" b="1" i="0" baseline="-25000" dirty="0" smtClean="0">
                <a:solidFill>
                  <a:srgbClr val="4A4A4A"/>
                </a:solidFill>
                <a:effectLst/>
                <a:latin typeface="Avenir W01"/>
              </a:rPr>
              <a:t>2</a:t>
            </a:r>
            <a:r>
              <a:rPr lang="en-US" sz="2800" b="1" i="0" dirty="0" smtClean="0">
                <a:solidFill>
                  <a:srgbClr val="4A4A4A"/>
                </a:solidFill>
                <a:effectLst/>
                <a:latin typeface="Avenir W01"/>
              </a:rPr>
              <a:t>), methane (CH</a:t>
            </a:r>
            <a:r>
              <a:rPr lang="en-US" sz="2800" b="1" i="0" baseline="-25000" dirty="0" smtClean="0">
                <a:solidFill>
                  <a:srgbClr val="4A4A4A"/>
                </a:solidFill>
                <a:effectLst/>
                <a:latin typeface="Avenir W01"/>
              </a:rPr>
              <a:t>4</a:t>
            </a:r>
            <a:r>
              <a:rPr lang="en-US" sz="2800" b="1" i="0" dirty="0" smtClean="0">
                <a:solidFill>
                  <a:srgbClr val="4A4A4A"/>
                </a:solidFill>
                <a:effectLst/>
                <a:latin typeface="Avenir W01"/>
              </a:rPr>
              <a:t>), and nitrous oxide (N</a:t>
            </a:r>
            <a:r>
              <a:rPr lang="en-US" sz="2800" b="1" i="0" baseline="-25000" dirty="0" smtClean="0">
                <a:solidFill>
                  <a:srgbClr val="4A4A4A"/>
                </a:solidFill>
                <a:effectLst/>
                <a:latin typeface="Avenir W01"/>
              </a:rPr>
              <a:t>2</a:t>
            </a:r>
            <a:r>
              <a:rPr lang="en-US" sz="2800" b="1" i="0" dirty="0" smtClean="0">
                <a:solidFill>
                  <a:srgbClr val="4A4A4A"/>
                </a:solidFill>
                <a:effectLst/>
                <a:latin typeface="Avenir W01"/>
              </a:rPr>
              <a:t>O), which contribute to climate change and ocean acidification</a:t>
            </a:r>
            <a:r>
              <a:rPr lang="en-US" sz="2800" b="1" i="0" dirty="0" smtClean="0">
                <a:solidFill>
                  <a:srgbClr val="4A4A4A"/>
                </a:solidFill>
                <a:effectLst/>
                <a:latin typeface="Avenir W01"/>
              </a:rPr>
              <a:t>.</a:t>
            </a:r>
          </a:p>
          <a:p>
            <a:pPr algn="ctr"/>
            <a:endParaRPr lang="en-US" sz="2800" b="0" i="0" dirty="0" smtClean="0">
              <a:solidFill>
                <a:srgbClr val="4A4A4A"/>
              </a:solidFill>
              <a:effectLst/>
              <a:latin typeface="Avenir W01"/>
            </a:endParaRPr>
          </a:p>
          <a:p>
            <a:pPr>
              <a:buFont typeface="Arial" panose="020B0604020202020204" pitchFamily="34" charset="0"/>
              <a:buChar char="•"/>
            </a:pPr>
            <a:r>
              <a:rPr lang="en-US" sz="2800" b="0" i="0" dirty="0" smtClean="0">
                <a:solidFill>
                  <a:srgbClr val="4A4A4A"/>
                </a:solidFill>
                <a:effectLst/>
                <a:latin typeface="Avenir W01"/>
              </a:rPr>
              <a:t>GHG contributes to widespread climate change by trapping the sun’s heat. </a:t>
            </a:r>
          </a:p>
          <a:p>
            <a:pPr>
              <a:buFont typeface="Arial" panose="020B0604020202020204" pitchFamily="34" charset="0"/>
              <a:buChar char="•"/>
            </a:pPr>
            <a:r>
              <a:rPr lang="en-US" sz="2800" b="0" i="0" dirty="0" smtClean="0">
                <a:solidFill>
                  <a:srgbClr val="00B050"/>
                </a:solidFill>
                <a:effectLst/>
                <a:latin typeface="Avenir W01"/>
              </a:rPr>
              <a:t>Climate change-induced extreme weather events such as heat waves, floods and major </a:t>
            </a:r>
            <a:r>
              <a:rPr lang="en-US" sz="2800" b="0" i="0" dirty="0" smtClean="0">
                <a:solidFill>
                  <a:srgbClr val="00B050"/>
                </a:solidFill>
                <a:effectLst/>
                <a:latin typeface="Avenir W01"/>
              </a:rPr>
              <a:t>storms.</a:t>
            </a:r>
            <a:endParaRPr lang="en-US" sz="2800" b="0" i="0" dirty="0" smtClean="0">
              <a:solidFill>
                <a:srgbClr val="4A4A4A"/>
              </a:solidFill>
              <a:effectLst/>
              <a:latin typeface="Avenir W01"/>
            </a:endParaRPr>
          </a:p>
          <a:p>
            <a:pPr>
              <a:buFont typeface="Arial" panose="020B0604020202020204" pitchFamily="34" charset="0"/>
              <a:buChar char="•"/>
            </a:pPr>
            <a:r>
              <a:rPr lang="en-US" sz="2800" b="0" i="0" dirty="0" smtClean="0">
                <a:solidFill>
                  <a:srgbClr val="4A4A4A"/>
                </a:solidFill>
                <a:effectLst/>
                <a:latin typeface="Avenir W01"/>
              </a:rPr>
              <a:t>When CO</a:t>
            </a:r>
            <a:r>
              <a:rPr lang="en-US" sz="2800" b="0" i="0" baseline="-25000" dirty="0" smtClean="0">
                <a:solidFill>
                  <a:srgbClr val="4A4A4A"/>
                </a:solidFill>
                <a:effectLst/>
                <a:latin typeface="Avenir W01"/>
              </a:rPr>
              <a:t>2</a:t>
            </a:r>
            <a:r>
              <a:rPr lang="en-US" sz="2800" b="0" i="0" dirty="0" smtClean="0">
                <a:solidFill>
                  <a:srgbClr val="4A4A4A"/>
                </a:solidFill>
                <a:effectLst/>
                <a:latin typeface="Avenir W01"/>
              </a:rPr>
              <a:t> is absorbed by seawater, the water becomes more acidic. This increase in acidity has </a:t>
            </a:r>
            <a:r>
              <a:rPr lang="en-US" sz="2800" b="0" i="0" u="none" strike="noStrike" dirty="0" smtClean="0">
                <a:solidFill>
                  <a:srgbClr val="4A4A4A"/>
                </a:solidFill>
                <a:effectLst/>
                <a:latin typeface="Avenir W01"/>
                <a:hlinkClick r:id="rId2"/>
              </a:rPr>
              <a:t>adverse effects on marine life and ecosystems</a:t>
            </a:r>
            <a:r>
              <a:rPr lang="en-US" sz="2800" b="0" i="0" dirty="0" smtClean="0">
                <a:solidFill>
                  <a:srgbClr val="4A4A4A"/>
                </a:solidFill>
                <a:effectLst/>
                <a:latin typeface="Avenir W01"/>
              </a:rPr>
              <a:t>.</a:t>
            </a:r>
            <a:endParaRPr lang="en-US" sz="2800" b="0" i="0" dirty="0">
              <a:solidFill>
                <a:srgbClr val="4A4A4A"/>
              </a:solidFill>
              <a:effectLst/>
              <a:latin typeface="Avenir W01"/>
            </a:endParaRPr>
          </a:p>
        </p:txBody>
      </p:sp>
    </p:spTree>
    <p:extLst>
      <p:ext uri="{BB962C8B-B14F-4D97-AF65-F5344CB8AC3E}">
        <p14:creationId xmlns:p14="http://schemas.microsoft.com/office/powerpoint/2010/main" val="4163524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4380" y="224852"/>
            <a:ext cx="10553076" cy="5262979"/>
          </a:xfrm>
          <a:prstGeom prst="rect">
            <a:avLst/>
          </a:prstGeom>
        </p:spPr>
        <p:txBody>
          <a:bodyPr wrap="square">
            <a:spAutoFit/>
          </a:bodyPr>
          <a:lstStyle/>
          <a:p>
            <a:r>
              <a:rPr lang="en-US" sz="2400" b="1" i="0" dirty="0" smtClean="0">
                <a:solidFill>
                  <a:srgbClr val="AACF37"/>
                </a:solidFill>
                <a:effectLst/>
                <a:latin typeface="Avenir W01"/>
              </a:rPr>
              <a:t>Nitrogen Oxides (NO</a:t>
            </a:r>
            <a:r>
              <a:rPr lang="en-US" sz="2400" b="1" i="0" baseline="-25000" dirty="0" smtClean="0">
                <a:solidFill>
                  <a:srgbClr val="AACF37"/>
                </a:solidFill>
                <a:effectLst/>
                <a:latin typeface="Avenir W01"/>
              </a:rPr>
              <a:t>x</a:t>
            </a:r>
            <a:r>
              <a:rPr lang="en-US" sz="2400" b="1" i="0" dirty="0" smtClean="0">
                <a:solidFill>
                  <a:srgbClr val="AACF37"/>
                </a:solidFill>
                <a:effectLst/>
                <a:latin typeface="Avenir W01"/>
              </a:rPr>
              <a:t>)</a:t>
            </a:r>
            <a:endParaRPr lang="en-US" sz="2400" b="0" i="0" dirty="0" smtClean="0">
              <a:solidFill>
                <a:srgbClr val="4A4A4A"/>
              </a:solidFill>
              <a:effectLst/>
              <a:latin typeface="Avenir W01"/>
            </a:endParaRPr>
          </a:p>
          <a:p>
            <a:r>
              <a:rPr lang="en-US" sz="2400" b="1" i="0" dirty="0" smtClean="0">
                <a:solidFill>
                  <a:srgbClr val="4A4A4A"/>
                </a:solidFill>
                <a:effectLst/>
                <a:latin typeface="Avenir W01"/>
              </a:rPr>
              <a:t>A collection of gases of various combinations of nitrogen and oxygen that:</a:t>
            </a:r>
            <a:endParaRPr lang="en-US" sz="2400" b="0" i="0" dirty="0" smtClean="0">
              <a:solidFill>
                <a:srgbClr val="4A4A4A"/>
              </a:solidFill>
              <a:effectLst/>
              <a:latin typeface="Avenir W01"/>
            </a:endParaRPr>
          </a:p>
          <a:p>
            <a:pPr>
              <a:buFont typeface="Arial" panose="020B0604020202020204" pitchFamily="34" charset="0"/>
              <a:buChar char="•"/>
            </a:pPr>
            <a:r>
              <a:rPr lang="en-US" sz="2400" b="0" i="0" dirty="0" smtClean="0">
                <a:solidFill>
                  <a:srgbClr val="4A4A4A"/>
                </a:solidFill>
                <a:effectLst/>
                <a:latin typeface="Avenir W01"/>
              </a:rPr>
              <a:t>Cause lung inflammation when breathed, NO</a:t>
            </a:r>
            <a:r>
              <a:rPr lang="en-US" sz="2400" b="0" i="0" baseline="-25000" dirty="0" smtClean="0">
                <a:solidFill>
                  <a:srgbClr val="4A4A4A"/>
                </a:solidFill>
                <a:effectLst/>
                <a:latin typeface="Avenir W01"/>
              </a:rPr>
              <a:t>x</a:t>
            </a:r>
            <a:r>
              <a:rPr lang="en-US" sz="2400" b="0" i="0" dirty="0" smtClean="0">
                <a:solidFill>
                  <a:srgbClr val="4A4A4A"/>
                </a:solidFill>
                <a:effectLst/>
                <a:latin typeface="Avenir W01"/>
              </a:rPr>
              <a:t> may enter the bloodstream and with long-term exposure lead to eventual heart and lung failures.</a:t>
            </a:r>
          </a:p>
          <a:p>
            <a:pPr>
              <a:buFont typeface="Arial" panose="020B0604020202020204" pitchFamily="34" charset="0"/>
              <a:buChar char="•"/>
            </a:pPr>
            <a:endParaRPr lang="en-US" sz="2400" b="0" i="0" dirty="0" smtClean="0">
              <a:solidFill>
                <a:srgbClr val="4A4A4A"/>
              </a:solidFill>
              <a:effectLst/>
              <a:latin typeface="Avenir W01"/>
            </a:endParaRPr>
          </a:p>
          <a:p>
            <a:pPr>
              <a:buFont typeface="Arial" panose="020B0604020202020204" pitchFamily="34" charset="0"/>
              <a:buChar char="•"/>
            </a:pPr>
            <a:r>
              <a:rPr lang="en-US" sz="2400" b="0" i="0" dirty="0" smtClean="0">
                <a:solidFill>
                  <a:srgbClr val="4A4A4A"/>
                </a:solidFill>
                <a:effectLst/>
                <a:latin typeface="Avenir W01"/>
              </a:rPr>
              <a:t>Interact with </a:t>
            </a:r>
            <a:r>
              <a:rPr lang="en-US" sz="2400" b="0" i="0" u="none" strike="noStrike" dirty="0" smtClean="0">
                <a:solidFill>
                  <a:srgbClr val="4A4A4A"/>
                </a:solidFill>
                <a:effectLst/>
                <a:latin typeface="Avenir W01"/>
                <a:hlinkClick r:id="rId2"/>
              </a:rPr>
              <a:t>volatile organic compounds</a:t>
            </a:r>
            <a:r>
              <a:rPr lang="en-US" sz="2400" b="0" i="0" dirty="0" smtClean="0">
                <a:solidFill>
                  <a:srgbClr val="4A4A4A"/>
                </a:solidFill>
                <a:effectLst/>
                <a:latin typeface="Avenir W01"/>
              </a:rPr>
              <a:t> (VOCs) to create </a:t>
            </a:r>
            <a:r>
              <a:rPr lang="en-US" sz="2400" b="0" i="0" u="none" strike="noStrike" dirty="0" smtClean="0">
                <a:solidFill>
                  <a:srgbClr val="4A4A4A"/>
                </a:solidFill>
                <a:effectLst/>
                <a:latin typeface="Avenir W01"/>
                <a:hlinkClick r:id="rId3"/>
              </a:rPr>
              <a:t>ground-level ozone</a:t>
            </a:r>
            <a:r>
              <a:rPr lang="en-US" sz="2400" b="0" i="0" dirty="0" smtClean="0">
                <a:solidFill>
                  <a:srgbClr val="4A4A4A"/>
                </a:solidFill>
                <a:effectLst/>
                <a:latin typeface="Avenir W01"/>
              </a:rPr>
              <a:t>, which contributes to eye, nose and throat irritations; shortness of breath; worsening of respiratory conditions; chronic obstructive pulmonary disease; asthma and allergies; cardiovascular disease and premature death.</a:t>
            </a:r>
          </a:p>
          <a:p>
            <a:pPr>
              <a:buFont typeface="Arial" panose="020B0604020202020204" pitchFamily="34" charset="0"/>
              <a:buChar char="•"/>
            </a:pPr>
            <a:r>
              <a:rPr lang="en-US" sz="2400" b="0" i="0" dirty="0" smtClean="0">
                <a:solidFill>
                  <a:srgbClr val="4A4A4A"/>
                </a:solidFill>
                <a:effectLst/>
                <a:latin typeface="Avenir W01"/>
              </a:rPr>
              <a:t>Cause acidification of soil and water (</a:t>
            </a:r>
            <a:r>
              <a:rPr lang="en-US" sz="2400" b="0" i="0" u="none" strike="noStrike" dirty="0" smtClean="0">
                <a:solidFill>
                  <a:srgbClr val="4A4A4A"/>
                </a:solidFill>
                <a:effectLst/>
                <a:latin typeface="Avenir W01"/>
                <a:hlinkClick r:id="rId4"/>
              </a:rPr>
              <a:t>acid rain</a:t>
            </a:r>
            <a:r>
              <a:rPr lang="en-US" sz="2400" b="0" i="0" dirty="0" smtClean="0">
                <a:solidFill>
                  <a:srgbClr val="4A4A4A"/>
                </a:solidFill>
                <a:effectLst/>
                <a:latin typeface="Avenir W01"/>
              </a:rPr>
              <a:t>).</a:t>
            </a:r>
          </a:p>
          <a:p>
            <a:pPr>
              <a:buFont typeface="Arial" panose="020B0604020202020204" pitchFamily="34" charset="0"/>
              <a:buChar char="•"/>
            </a:pPr>
            <a:r>
              <a:rPr lang="en-US" sz="2400" b="0" i="0" dirty="0" smtClean="0">
                <a:solidFill>
                  <a:srgbClr val="4A4A4A"/>
                </a:solidFill>
                <a:effectLst/>
                <a:latin typeface="Avenir W01"/>
              </a:rPr>
              <a:t>Decrease crop and vegetation productivity due to </a:t>
            </a:r>
            <a:r>
              <a:rPr lang="en-US" sz="2400" b="0" i="0" u="none" strike="noStrike" dirty="0" smtClean="0">
                <a:solidFill>
                  <a:srgbClr val="4A4A4A"/>
                </a:solidFill>
                <a:effectLst/>
                <a:latin typeface="Avenir W01"/>
                <a:hlinkClick r:id="rId3"/>
              </a:rPr>
              <a:t>ground-level ozone</a:t>
            </a:r>
            <a:r>
              <a:rPr lang="en-US" sz="2400" b="0" i="0" dirty="0" smtClean="0">
                <a:solidFill>
                  <a:srgbClr val="4A4A4A"/>
                </a:solidFill>
                <a:effectLst/>
                <a:latin typeface="Avenir W01"/>
              </a:rPr>
              <a:t>, threatening food security.</a:t>
            </a:r>
          </a:p>
          <a:p>
            <a:endParaRPr lang="en-US" sz="2400" b="0" i="0" dirty="0" smtClean="0">
              <a:solidFill>
                <a:srgbClr val="4A4A4A"/>
              </a:solidFill>
              <a:effectLst/>
              <a:latin typeface="Avenir W01"/>
            </a:endParaRPr>
          </a:p>
        </p:txBody>
      </p:sp>
    </p:spTree>
    <p:extLst>
      <p:ext uri="{BB962C8B-B14F-4D97-AF65-F5344CB8AC3E}">
        <p14:creationId xmlns:p14="http://schemas.microsoft.com/office/powerpoint/2010/main" val="187046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9489" y="134911"/>
            <a:ext cx="10732957" cy="4832092"/>
          </a:xfrm>
          <a:prstGeom prst="rect">
            <a:avLst/>
          </a:prstGeom>
        </p:spPr>
        <p:txBody>
          <a:bodyPr wrap="square">
            <a:spAutoFit/>
          </a:bodyPr>
          <a:lstStyle/>
          <a:p>
            <a:r>
              <a:rPr lang="en-US" sz="2800" b="1" dirty="0"/>
              <a:t>Sulphur Oxides (</a:t>
            </a:r>
            <a:r>
              <a:rPr lang="en-US" sz="2800" b="1" dirty="0" err="1"/>
              <a:t>SO</a:t>
            </a:r>
            <a:r>
              <a:rPr lang="en-US" sz="2800" b="1" baseline="-25000" dirty="0" err="1"/>
              <a:t>x</a:t>
            </a:r>
            <a:r>
              <a:rPr lang="en-US" sz="2800" b="1" dirty="0" smtClean="0"/>
              <a:t>)</a:t>
            </a:r>
          </a:p>
          <a:p>
            <a:endParaRPr lang="en-US" sz="2800" b="1" i="0" dirty="0">
              <a:solidFill>
                <a:srgbClr val="4A4A4A"/>
              </a:solidFill>
              <a:effectLst/>
              <a:latin typeface="Avenir W01"/>
            </a:endParaRPr>
          </a:p>
          <a:p>
            <a:r>
              <a:rPr lang="en-US" sz="2800" b="1" i="0" dirty="0" smtClean="0">
                <a:solidFill>
                  <a:srgbClr val="4A4A4A"/>
                </a:solidFill>
                <a:effectLst/>
                <a:latin typeface="Avenir W01"/>
              </a:rPr>
              <a:t>A collection of gases of various combinations of </a:t>
            </a:r>
            <a:r>
              <a:rPr lang="en-US" sz="2800" b="1" i="0" dirty="0" err="1" smtClean="0">
                <a:solidFill>
                  <a:srgbClr val="4A4A4A"/>
                </a:solidFill>
                <a:effectLst/>
                <a:latin typeface="Avenir W01"/>
              </a:rPr>
              <a:t>sulphur</a:t>
            </a:r>
            <a:r>
              <a:rPr lang="en-US" sz="2800" b="1" i="0" dirty="0" smtClean="0">
                <a:solidFill>
                  <a:srgbClr val="4A4A4A"/>
                </a:solidFill>
                <a:effectLst/>
                <a:latin typeface="Avenir W01"/>
              </a:rPr>
              <a:t> and oxygen that:</a:t>
            </a:r>
            <a:endParaRPr lang="en-US" sz="2800" b="0" i="0" dirty="0" smtClean="0">
              <a:solidFill>
                <a:srgbClr val="4A4A4A"/>
              </a:solidFill>
              <a:effectLst/>
              <a:latin typeface="Avenir W01"/>
            </a:endParaRPr>
          </a:p>
          <a:p>
            <a:pPr>
              <a:buFont typeface="Arial" panose="020B0604020202020204" pitchFamily="34" charset="0"/>
              <a:buChar char="•"/>
            </a:pPr>
            <a:r>
              <a:rPr lang="en-US" sz="2800" b="0" i="0" dirty="0" smtClean="0">
                <a:solidFill>
                  <a:srgbClr val="4A4A4A"/>
                </a:solidFill>
                <a:effectLst/>
                <a:latin typeface="Avenir W01"/>
              </a:rPr>
              <a:t>Cause lung inflammation when breathed, increasing susceptibility to allergens in people with asthma. </a:t>
            </a:r>
            <a:r>
              <a:rPr lang="en-US" sz="2800" b="0" i="0" dirty="0" err="1" smtClean="0">
                <a:solidFill>
                  <a:srgbClr val="4A4A4A"/>
                </a:solidFill>
                <a:effectLst/>
                <a:latin typeface="Avenir W01"/>
              </a:rPr>
              <a:t>SO</a:t>
            </a:r>
            <a:r>
              <a:rPr lang="en-US" sz="2800" b="0" i="0" baseline="-25000" dirty="0" err="1" smtClean="0">
                <a:solidFill>
                  <a:srgbClr val="4A4A4A"/>
                </a:solidFill>
                <a:effectLst/>
                <a:latin typeface="Avenir W01"/>
              </a:rPr>
              <a:t>x</a:t>
            </a:r>
            <a:r>
              <a:rPr lang="en-US" sz="2800" b="0" i="0" dirty="0" smtClean="0">
                <a:solidFill>
                  <a:srgbClr val="4A4A4A"/>
                </a:solidFill>
                <a:effectLst/>
                <a:latin typeface="Avenir W01"/>
              </a:rPr>
              <a:t> and may enter the bloodstream and with long-term exposure lead to eventual heart and lung failures.</a:t>
            </a:r>
          </a:p>
          <a:p>
            <a:pPr>
              <a:buFont typeface="Arial" panose="020B0604020202020204" pitchFamily="34" charset="0"/>
              <a:buChar char="•"/>
            </a:pPr>
            <a:r>
              <a:rPr lang="en-US" sz="2800" b="0" i="0" dirty="0" smtClean="0">
                <a:solidFill>
                  <a:srgbClr val="4A4A4A"/>
                </a:solidFill>
                <a:effectLst/>
                <a:latin typeface="Avenir W01"/>
              </a:rPr>
              <a:t>Cause eye irritation, increased susceptibility to respiratory tract infections, and increased hospital admissions for cardiac disease.</a:t>
            </a:r>
          </a:p>
          <a:p>
            <a:pPr>
              <a:buFont typeface="Arial" panose="020B0604020202020204" pitchFamily="34" charset="0"/>
              <a:buChar char="•"/>
            </a:pPr>
            <a:r>
              <a:rPr lang="en-US" sz="2800" b="0" i="0" dirty="0" smtClean="0">
                <a:solidFill>
                  <a:srgbClr val="4A4A4A"/>
                </a:solidFill>
                <a:effectLst/>
                <a:latin typeface="Avenir W01"/>
              </a:rPr>
              <a:t>Cause acidification of soil and water (</a:t>
            </a:r>
            <a:r>
              <a:rPr lang="en-US" sz="2800" b="0" i="0" u="none" strike="noStrike" dirty="0" smtClean="0">
                <a:solidFill>
                  <a:srgbClr val="4A4A4A"/>
                </a:solidFill>
                <a:effectLst/>
                <a:latin typeface="Avenir W01"/>
                <a:hlinkClick r:id="rId2"/>
              </a:rPr>
              <a:t>acid rain</a:t>
            </a:r>
            <a:r>
              <a:rPr lang="en-US" sz="2800" b="0" i="0" dirty="0" smtClean="0">
                <a:solidFill>
                  <a:srgbClr val="4A4A4A"/>
                </a:solidFill>
                <a:effectLst/>
                <a:latin typeface="Avenir W01"/>
              </a:rPr>
              <a:t>).</a:t>
            </a:r>
            <a:endParaRPr lang="en-US" sz="2800" b="0" i="0" dirty="0">
              <a:solidFill>
                <a:srgbClr val="4A4A4A"/>
              </a:solidFill>
              <a:effectLst/>
              <a:latin typeface="Avenir W01"/>
            </a:endParaRPr>
          </a:p>
        </p:txBody>
      </p:sp>
    </p:spTree>
    <p:extLst>
      <p:ext uri="{BB962C8B-B14F-4D97-AF65-F5344CB8AC3E}">
        <p14:creationId xmlns:p14="http://schemas.microsoft.com/office/powerpoint/2010/main" val="2225151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4459" y="419726"/>
            <a:ext cx="9923489" cy="4832092"/>
          </a:xfrm>
          <a:prstGeom prst="rect">
            <a:avLst/>
          </a:prstGeom>
        </p:spPr>
        <p:txBody>
          <a:bodyPr wrap="square">
            <a:spAutoFit/>
          </a:bodyPr>
          <a:lstStyle/>
          <a:p>
            <a:r>
              <a:rPr lang="en-US" sz="2800" b="1" i="0" dirty="0" smtClean="0">
                <a:solidFill>
                  <a:srgbClr val="56B4B9"/>
                </a:solidFill>
                <a:effectLst/>
                <a:latin typeface="Avenir W01"/>
              </a:rPr>
              <a:t>Particulate Matter</a:t>
            </a:r>
            <a:endParaRPr lang="en-US" sz="2800" b="0" i="0" dirty="0" smtClean="0">
              <a:solidFill>
                <a:srgbClr val="4A4A4A"/>
              </a:solidFill>
              <a:effectLst/>
              <a:latin typeface="Avenir W01"/>
            </a:endParaRPr>
          </a:p>
          <a:p>
            <a:r>
              <a:rPr lang="en-US" sz="2800" b="1" i="0" dirty="0" smtClean="0">
                <a:solidFill>
                  <a:srgbClr val="4A4A4A"/>
                </a:solidFill>
                <a:effectLst/>
                <a:latin typeface="Avenir W01"/>
              </a:rPr>
              <a:t>A collection of solid and liquid particles formed during fuel combustion that:</a:t>
            </a:r>
            <a:endParaRPr lang="en-US" sz="2800" b="0" i="0" dirty="0" smtClean="0">
              <a:solidFill>
                <a:srgbClr val="4A4A4A"/>
              </a:solidFill>
              <a:effectLst/>
              <a:latin typeface="Avenir W01"/>
            </a:endParaRPr>
          </a:p>
          <a:p>
            <a:pPr>
              <a:buFont typeface="Arial" panose="020B0604020202020204" pitchFamily="34" charset="0"/>
              <a:buChar char="•"/>
            </a:pPr>
            <a:r>
              <a:rPr lang="en-US" sz="2800" b="0" i="0" dirty="0" smtClean="0">
                <a:solidFill>
                  <a:srgbClr val="4A4A4A"/>
                </a:solidFill>
                <a:effectLst/>
                <a:latin typeface="Avenir W01"/>
              </a:rPr>
              <a:t>Can be inhaled into people’s lungs and then absorbed into the bloodstream, which has been linked to many negative heart and lung health outcomes, including cancers.</a:t>
            </a:r>
          </a:p>
          <a:p>
            <a:pPr>
              <a:buFont typeface="Arial" panose="020B0604020202020204" pitchFamily="34" charset="0"/>
              <a:buChar char="•"/>
            </a:pPr>
            <a:r>
              <a:rPr lang="en-US" sz="2800" b="0" i="0" dirty="0" smtClean="0">
                <a:solidFill>
                  <a:srgbClr val="4A4A4A"/>
                </a:solidFill>
                <a:effectLst/>
                <a:latin typeface="Avenir W01"/>
              </a:rPr>
              <a:t>Are a component of </a:t>
            </a:r>
            <a:r>
              <a:rPr lang="en-US" sz="2800" b="0" i="0" u="none" strike="noStrike" dirty="0" smtClean="0">
                <a:solidFill>
                  <a:srgbClr val="4A4A4A"/>
                </a:solidFill>
                <a:effectLst/>
                <a:latin typeface="Avenir W01"/>
                <a:hlinkClick r:id="rId2"/>
              </a:rPr>
              <a:t>smog</a:t>
            </a:r>
            <a:r>
              <a:rPr lang="en-US" sz="2800" b="0" i="0" dirty="0" smtClean="0">
                <a:solidFill>
                  <a:srgbClr val="4A4A4A"/>
                </a:solidFill>
                <a:effectLst/>
                <a:latin typeface="Avenir W01"/>
              </a:rPr>
              <a:t>.</a:t>
            </a:r>
          </a:p>
          <a:p>
            <a:pPr>
              <a:buFont typeface="Arial" panose="020B0604020202020204" pitchFamily="34" charset="0"/>
              <a:buChar char="•"/>
            </a:pPr>
            <a:r>
              <a:rPr lang="en-US" sz="2800" b="0" i="0" dirty="0" smtClean="0">
                <a:solidFill>
                  <a:srgbClr val="4A4A4A"/>
                </a:solidFill>
                <a:effectLst/>
                <a:latin typeface="Avenir W01"/>
              </a:rPr>
              <a:t>Form “</a:t>
            </a:r>
            <a:r>
              <a:rPr lang="en-US" sz="2800" b="0" i="0" u="none" strike="noStrike" dirty="0" smtClean="0">
                <a:solidFill>
                  <a:srgbClr val="4A4A4A"/>
                </a:solidFill>
                <a:effectLst/>
                <a:latin typeface="Avenir W01"/>
                <a:hlinkClick r:id="rId3"/>
              </a:rPr>
              <a:t>black carbon</a:t>
            </a:r>
            <a:r>
              <a:rPr lang="en-US" sz="2800" b="0" i="0" dirty="0" smtClean="0">
                <a:solidFill>
                  <a:srgbClr val="4A4A4A"/>
                </a:solidFill>
                <a:effectLst/>
                <a:latin typeface="Avenir W01"/>
              </a:rPr>
              <a:t>”, the second largest contributor to climate change after CO</a:t>
            </a:r>
            <a:r>
              <a:rPr lang="en-US" sz="2800" b="0" i="0" baseline="-25000" dirty="0" smtClean="0">
                <a:solidFill>
                  <a:srgbClr val="4A4A4A"/>
                </a:solidFill>
                <a:effectLst/>
                <a:latin typeface="Avenir W01"/>
              </a:rPr>
              <a:t>2</a:t>
            </a:r>
            <a:r>
              <a:rPr lang="en-US" sz="2800" b="0" i="0" dirty="0" smtClean="0">
                <a:solidFill>
                  <a:srgbClr val="4A4A4A"/>
                </a:solidFill>
                <a:effectLst/>
                <a:latin typeface="Avenir W01"/>
              </a:rPr>
              <a:t>. While airborne, black carbon absorbs solar energy and contributes to atmospheric warming.</a:t>
            </a:r>
            <a:endParaRPr lang="en-US" sz="2800" b="0" i="0" dirty="0">
              <a:solidFill>
                <a:srgbClr val="4A4A4A"/>
              </a:solidFill>
              <a:effectLst/>
              <a:latin typeface="Avenir W01"/>
            </a:endParaRPr>
          </a:p>
        </p:txBody>
      </p:sp>
    </p:spTree>
    <p:extLst>
      <p:ext uri="{BB962C8B-B14F-4D97-AF65-F5344CB8AC3E}">
        <p14:creationId xmlns:p14="http://schemas.microsoft.com/office/powerpoint/2010/main" val="4091805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4577" y="614598"/>
            <a:ext cx="10777928" cy="4462760"/>
          </a:xfrm>
          <a:prstGeom prst="rect">
            <a:avLst/>
          </a:prstGeom>
        </p:spPr>
        <p:txBody>
          <a:bodyPr wrap="square">
            <a:spAutoFit/>
          </a:bodyPr>
          <a:lstStyle/>
          <a:p>
            <a:pPr algn="ctr"/>
            <a:r>
              <a:rPr lang="en-US" sz="3200" b="0" i="0" dirty="0" smtClean="0">
                <a:solidFill>
                  <a:srgbClr val="4A4A4A"/>
                </a:solidFill>
                <a:effectLst/>
                <a:latin typeface="Avenir W01"/>
              </a:rPr>
              <a:t>In April 2018, the IMO adopted </a:t>
            </a:r>
            <a:r>
              <a:rPr lang="en-US" sz="3200" b="0" i="0" u="none" strike="noStrike" dirty="0" smtClean="0">
                <a:solidFill>
                  <a:srgbClr val="4A4A4A"/>
                </a:solidFill>
                <a:effectLst/>
                <a:latin typeface="Avenir W01"/>
                <a:hlinkClick r:id="rId2"/>
              </a:rPr>
              <a:t>an initial strategy to reduce ship-source GHG</a:t>
            </a:r>
            <a:r>
              <a:rPr lang="en-US" sz="3200" b="0" i="0" dirty="0" smtClean="0">
                <a:solidFill>
                  <a:srgbClr val="4A4A4A"/>
                </a:solidFill>
                <a:effectLst/>
                <a:latin typeface="Avenir W01"/>
              </a:rPr>
              <a:t>, intended to reduce total annual emissions by at least </a:t>
            </a:r>
            <a:endParaRPr lang="en-US" sz="3200" b="0" i="0" dirty="0" smtClean="0">
              <a:solidFill>
                <a:srgbClr val="4A4A4A"/>
              </a:solidFill>
              <a:effectLst/>
              <a:latin typeface="Avenir W01"/>
            </a:endParaRPr>
          </a:p>
          <a:p>
            <a:pPr algn="ctr"/>
            <a:r>
              <a:rPr lang="en-US" sz="3200" b="0" i="0" dirty="0" smtClean="0">
                <a:solidFill>
                  <a:srgbClr val="00B050"/>
                </a:solidFill>
                <a:effectLst/>
                <a:latin typeface="Avenir W01"/>
              </a:rPr>
              <a:t>50</a:t>
            </a:r>
            <a:r>
              <a:rPr lang="en-US" sz="3200" b="0" i="0" dirty="0" smtClean="0">
                <a:solidFill>
                  <a:srgbClr val="00B050"/>
                </a:solidFill>
                <a:effectLst/>
                <a:latin typeface="Avenir W01"/>
              </a:rPr>
              <a:t>% (compared to 2008 levels) by 2050. </a:t>
            </a:r>
            <a:endParaRPr lang="en-US" sz="3200" b="0" i="0" dirty="0" smtClean="0">
              <a:solidFill>
                <a:srgbClr val="00B050"/>
              </a:solidFill>
              <a:effectLst/>
              <a:latin typeface="Avenir W01"/>
            </a:endParaRPr>
          </a:p>
          <a:p>
            <a:pPr algn="ctr"/>
            <a:endParaRPr lang="en-US" sz="3200" b="0" i="0" dirty="0" smtClean="0">
              <a:solidFill>
                <a:srgbClr val="00B050"/>
              </a:solidFill>
              <a:effectLst/>
              <a:latin typeface="Avenir W01"/>
            </a:endParaRPr>
          </a:p>
          <a:p>
            <a:pPr algn="ctr"/>
            <a:r>
              <a:rPr lang="en-US" sz="3200" b="0" i="0" dirty="0" smtClean="0">
                <a:solidFill>
                  <a:srgbClr val="4A4A4A"/>
                </a:solidFill>
                <a:effectLst/>
                <a:latin typeface="Avenir W01"/>
              </a:rPr>
              <a:t>This </a:t>
            </a:r>
            <a:r>
              <a:rPr lang="en-US" sz="3200" b="0" i="0" dirty="0" smtClean="0">
                <a:solidFill>
                  <a:srgbClr val="4A4A4A"/>
                </a:solidFill>
                <a:effectLst/>
                <a:latin typeface="Avenir W01"/>
              </a:rPr>
              <a:t>strategy was revised in July 2023 to commit the shipping industry to </a:t>
            </a:r>
            <a:r>
              <a:rPr lang="en-US" sz="3200" b="0" i="0" dirty="0" smtClean="0">
                <a:solidFill>
                  <a:srgbClr val="4A4A4A"/>
                </a:solidFill>
                <a:effectLst/>
                <a:latin typeface="Avenir W01"/>
              </a:rPr>
              <a:t>reach</a:t>
            </a:r>
          </a:p>
          <a:p>
            <a:pPr algn="ctr"/>
            <a:r>
              <a:rPr lang="en-US" sz="3200" b="0" i="0" u="sng" dirty="0" smtClean="0">
                <a:solidFill>
                  <a:srgbClr val="00B050"/>
                </a:solidFill>
                <a:effectLst/>
                <a:latin typeface="Avenir W01"/>
              </a:rPr>
              <a:t> </a:t>
            </a:r>
            <a:r>
              <a:rPr lang="en-US" sz="3200" b="0" i="0" u="sng" dirty="0" smtClean="0">
                <a:solidFill>
                  <a:srgbClr val="00B050"/>
                </a:solidFill>
                <a:effectLst/>
                <a:latin typeface="Avenir W01"/>
              </a:rPr>
              <a:t>net-zero emissions by or around 2050. </a:t>
            </a:r>
          </a:p>
          <a:p>
            <a:endParaRPr lang="en-US" sz="2800" u="sng" dirty="0">
              <a:solidFill>
                <a:srgbClr val="00B050"/>
              </a:solidFill>
              <a:latin typeface="Avenir W01"/>
            </a:endParaRPr>
          </a:p>
        </p:txBody>
      </p:sp>
    </p:spTree>
    <p:extLst>
      <p:ext uri="{BB962C8B-B14F-4D97-AF65-F5344CB8AC3E}">
        <p14:creationId xmlns:p14="http://schemas.microsoft.com/office/powerpoint/2010/main" val="2890557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1182" y="309488"/>
            <a:ext cx="10213144" cy="5632311"/>
          </a:xfrm>
          <a:prstGeom prst="rect">
            <a:avLst/>
          </a:prstGeom>
        </p:spPr>
        <p:txBody>
          <a:bodyPr wrap="square">
            <a:spAutoFit/>
          </a:bodyPr>
          <a:lstStyle/>
          <a:p>
            <a:pPr algn="ctr"/>
            <a:r>
              <a:rPr lang="en-US" sz="3600" u="sng" dirty="0" smtClean="0">
                <a:solidFill>
                  <a:srgbClr val="C00000"/>
                </a:solidFill>
                <a:latin typeface="AvenirNextLTPro"/>
              </a:rPr>
              <a:t>Regulations</a:t>
            </a:r>
          </a:p>
          <a:p>
            <a:pPr algn="ctr"/>
            <a:endParaRPr lang="en-US" sz="3600" u="sng" dirty="0" smtClean="0">
              <a:solidFill>
                <a:srgbClr val="C00000"/>
              </a:solidFill>
              <a:latin typeface="AvenirNextLTPro"/>
            </a:endParaRPr>
          </a:p>
          <a:p>
            <a:pPr algn="ctr"/>
            <a:r>
              <a:rPr lang="en-US" sz="3600" dirty="0" smtClean="0">
                <a:solidFill>
                  <a:srgbClr val="505050"/>
                </a:solidFill>
                <a:latin typeface="AvenirNextLTPro"/>
              </a:rPr>
              <a:t>From </a:t>
            </a:r>
            <a:r>
              <a:rPr lang="en-US" sz="3600" dirty="0">
                <a:solidFill>
                  <a:srgbClr val="505050"/>
                </a:solidFill>
                <a:latin typeface="AvenirNextLTPro"/>
              </a:rPr>
              <a:t>1 January 2020, the global </a:t>
            </a:r>
            <a:r>
              <a:rPr lang="en-US" sz="3600" dirty="0" smtClean="0">
                <a:solidFill>
                  <a:srgbClr val="505050"/>
                </a:solidFill>
                <a:latin typeface="AvenirNextLTPro"/>
              </a:rPr>
              <a:t>Sulphur limit  in fuels being used on ships has </a:t>
            </a:r>
            <a:r>
              <a:rPr lang="en-US" sz="3600" dirty="0" smtClean="0">
                <a:solidFill>
                  <a:srgbClr val="505050"/>
                </a:solidFill>
                <a:latin typeface="AvenirNextLTPro"/>
              </a:rPr>
              <a:t>been </a:t>
            </a:r>
            <a:r>
              <a:rPr lang="en-US" sz="3600" dirty="0">
                <a:solidFill>
                  <a:srgbClr val="505050"/>
                </a:solidFill>
                <a:latin typeface="AvenirNextLTPro"/>
              </a:rPr>
              <a:t>reduced from </a:t>
            </a:r>
            <a:endParaRPr lang="en-US" sz="3600" dirty="0" smtClean="0">
              <a:solidFill>
                <a:srgbClr val="505050"/>
              </a:solidFill>
              <a:latin typeface="AvenirNextLTPro"/>
            </a:endParaRPr>
          </a:p>
          <a:p>
            <a:pPr algn="ctr"/>
            <a:r>
              <a:rPr lang="en-US" sz="3600" dirty="0" smtClean="0">
                <a:solidFill>
                  <a:srgbClr val="FF0000"/>
                </a:solidFill>
                <a:latin typeface="AvenirNextLTPro"/>
              </a:rPr>
              <a:t>3.50</a:t>
            </a:r>
            <a:r>
              <a:rPr lang="en-US" sz="3600" dirty="0">
                <a:solidFill>
                  <a:srgbClr val="FF0000"/>
                </a:solidFill>
                <a:latin typeface="AvenirNextLTPro"/>
              </a:rPr>
              <a:t>% to </a:t>
            </a:r>
            <a:r>
              <a:rPr lang="en-US" sz="3600" dirty="0" smtClean="0">
                <a:solidFill>
                  <a:srgbClr val="FF0000"/>
                </a:solidFill>
                <a:latin typeface="AvenirNextLTPro"/>
              </a:rPr>
              <a:t>0.50%</a:t>
            </a:r>
          </a:p>
          <a:p>
            <a:pPr algn="ctr"/>
            <a:r>
              <a:rPr lang="en-US" sz="3600" dirty="0" smtClean="0">
                <a:solidFill>
                  <a:srgbClr val="505050"/>
                </a:solidFill>
                <a:latin typeface="AvenirNextLTPro"/>
              </a:rPr>
              <a:t>For </a:t>
            </a:r>
            <a:r>
              <a:rPr lang="en-US" sz="3600" dirty="0">
                <a:solidFill>
                  <a:srgbClr val="505050"/>
                </a:solidFill>
                <a:latin typeface="AvenirNextLTPro"/>
              </a:rPr>
              <a:t>vessels operating in Sulphur Emission Control Areas (SECA) under MARPOL, the limit, which will remain unchanged, has </a:t>
            </a:r>
            <a:r>
              <a:rPr lang="en-US" sz="3600" dirty="0" smtClean="0">
                <a:solidFill>
                  <a:srgbClr val="505050"/>
                </a:solidFill>
                <a:latin typeface="AvenirNextLTPro"/>
              </a:rPr>
              <a:t>been</a:t>
            </a:r>
          </a:p>
          <a:p>
            <a:pPr algn="ctr"/>
            <a:r>
              <a:rPr lang="en-US" sz="3600" dirty="0" smtClean="0">
                <a:solidFill>
                  <a:srgbClr val="505050"/>
                </a:solidFill>
                <a:latin typeface="AvenirNextLTPro"/>
              </a:rPr>
              <a:t> </a:t>
            </a:r>
            <a:r>
              <a:rPr lang="en-US" sz="3600" dirty="0">
                <a:solidFill>
                  <a:srgbClr val="FF0000"/>
                </a:solidFill>
                <a:latin typeface="AvenirNextLTPro"/>
              </a:rPr>
              <a:t>0.10% </a:t>
            </a:r>
            <a:endParaRPr lang="en-US" sz="3600" dirty="0" smtClean="0">
              <a:solidFill>
                <a:srgbClr val="FF0000"/>
              </a:solidFill>
              <a:latin typeface="AvenirNextLTPro"/>
            </a:endParaRPr>
          </a:p>
          <a:p>
            <a:pPr algn="ctr"/>
            <a:r>
              <a:rPr lang="en-US" sz="3600" dirty="0" smtClean="0">
                <a:solidFill>
                  <a:srgbClr val="505050"/>
                </a:solidFill>
                <a:latin typeface="AvenirNextLTPro"/>
              </a:rPr>
              <a:t>since </a:t>
            </a:r>
            <a:r>
              <a:rPr lang="en-US" sz="3600" dirty="0">
                <a:solidFill>
                  <a:srgbClr val="505050"/>
                </a:solidFill>
                <a:latin typeface="AvenirNextLTPro"/>
              </a:rPr>
              <a:t>1 January 2015.</a:t>
            </a:r>
            <a:endParaRPr lang="en-US" sz="3600" dirty="0"/>
          </a:p>
        </p:txBody>
      </p:sp>
    </p:spTree>
    <p:extLst>
      <p:ext uri="{BB962C8B-B14F-4D97-AF65-F5344CB8AC3E}">
        <p14:creationId xmlns:p14="http://schemas.microsoft.com/office/powerpoint/2010/main" val="1220091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learseas.org/air-pollution/wp-content/uploads/sites/14/2024/02/di-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429" y="-1827802"/>
            <a:ext cx="18886262" cy="105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132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250" y="267286"/>
            <a:ext cx="11127544" cy="3539430"/>
          </a:xfrm>
          <a:prstGeom prst="rect">
            <a:avLst/>
          </a:prstGeom>
        </p:spPr>
        <p:txBody>
          <a:bodyPr wrap="square">
            <a:spAutoFit/>
          </a:bodyPr>
          <a:lstStyle/>
          <a:p>
            <a:pPr algn="ctr"/>
            <a:r>
              <a:rPr lang="en-US" sz="2800" b="0" i="0" u="sng" dirty="0" smtClean="0">
                <a:solidFill>
                  <a:srgbClr val="00B050"/>
                </a:solidFill>
                <a:effectLst/>
                <a:latin typeface="Avenir W01"/>
              </a:rPr>
              <a:t>Emission Control Areas</a:t>
            </a:r>
          </a:p>
          <a:p>
            <a:pPr algn="ctr"/>
            <a:endParaRPr lang="en-US" sz="2800" dirty="0">
              <a:solidFill>
                <a:srgbClr val="4A4A4A"/>
              </a:solidFill>
              <a:latin typeface="Avenir W01"/>
            </a:endParaRPr>
          </a:p>
          <a:p>
            <a:pPr algn="ctr"/>
            <a:r>
              <a:rPr lang="en-US" sz="2800" b="0" i="0" dirty="0" smtClean="0">
                <a:solidFill>
                  <a:srgbClr val="4A4A4A"/>
                </a:solidFill>
                <a:effectLst/>
                <a:latin typeface="Avenir W01"/>
              </a:rPr>
              <a:t>ECAs </a:t>
            </a:r>
            <a:r>
              <a:rPr lang="en-US" sz="2800" b="0" i="0" dirty="0" smtClean="0">
                <a:solidFill>
                  <a:srgbClr val="4A4A4A"/>
                </a:solidFill>
                <a:effectLst/>
                <a:latin typeface="Avenir W01"/>
              </a:rPr>
              <a:t>are established by the IMO to limit emissions from ships in coastal areas. In North America’s ECA, ships must burn fuel or scrub exhaust to emit a maximum of </a:t>
            </a:r>
            <a:endParaRPr lang="en-US" sz="2800" b="0" i="0" dirty="0" smtClean="0">
              <a:solidFill>
                <a:srgbClr val="4A4A4A"/>
              </a:solidFill>
              <a:effectLst/>
              <a:latin typeface="Avenir W01"/>
            </a:endParaRPr>
          </a:p>
          <a:p>
            <a:pPr algn="ctr"/>
            <a:r>
              <a:rPr lang="en-US" sz="2800" b="1" i="0" dirty="0" smtClean="0">
                <a:solidFill>
                  <a:srgbClr val="FF0000"/>
                </a:solidFill>
                <a:effectLst/>
                <a:latin typeface="Avenir W01"/>
              </a:rPr>
              <a:t>0.1</a:t>
            </a:r>
            <a:r>
              <a:rPr lang="en-US" sz="2800" b="1" i="0" dirty="0" smtClean="0">
                <a:solidFill>
                  <a:srgbClr val="FF0000"/>
                </a:solidFill>
                <a:effectLst/>
                <a:latin typeface="Avenir W01"/>
              </a:rPr>
              <a:t>% </a:t>
            </a:r>
            <a:r>
              <a:rPr lang="en-US" sz="2800" b="1" i="0" dirty="0" err="1" smtClean="0">
                <a:solidFill>
                  <a:srgbClr val="FF0000"/>
                </a:solidFill>
                <a:effectLst/>
                <a:latin typeface="Avenir W01"/>
              </a:rPr>
              <a:t>sulphur</a:t>
            </a:r>
            <a:r>
              <a:rPr lang="en-US" sz="2800" b="1" i="0" dirty="0" smtClean="0">
                <a:solidFill>
                  <a:srgbClr val="FF0000"/>
                </a:solidFill>
                <a:effectLst/>
                <a:latin typeface="Avenir W01"/>
              </a:rPr>
              <a:t> </a:t>
            </a:r>
            <a:endParaRPr lang="en-US" sz="2800" b="1" i="0" dirty="0" smtClean="0">
              <a:solidFill>
                <a:srgbClr val="FF0000"/>
              </a:solidFill>
              <a:effectLst/>
              <a:latin typeface="Avenir W01"/>
            </a:endParaRPr>
          </a:p>
          <a:p>
            <a:pPr algn="ctr"/>
            <a:r>
              <a:rPr lang="en-US" sz="2800" b="0" i="0" dirty="0" smtClean="0">
                <a:solidFill>
                  <a:srgbClr val="4A4A4A"/>
                </a:solidFill>
                <a:effectLst/>
                <a:latin typeface="Avenir W01"/>
              </a:rPr>
              <a:t>content </a:t>
            </a:r>
            <a:r>
              <a:rPr lang="en-US" sz="2800" b="0" i="0" dirty="0" smtClean="0">
                <a:solidFill>
                  <a:srgbClr val="4A4A4A"/>
                </a:solidFill>
                <a:effectLst/>
                <a:latin typeface="Avenir W01"/>
              </a:rPr>
              <a:t>since January 2015.</a:t>
            </a:r>
          </a:p>
          <a:p>
            <a:endParaRPr lang="en-US" sz="2800" b="0" i="0" dirty="0" smtClean="0">
              <a:solidFill>
                <a:srgbClr val="4A4A4A"/>
              </a:solidFill>
              <a:effectLst/>
              <a:latin typeface="Avenir W01"/>
            </a:endParaRPr>
          </a:p>
        </p:txBody>
      </p:sp>
    </p:spTree>
    <p:extLst>
      <p:ext uri="{BB962C8B-B14F-4D97-AF65-F5344CB8AC3E}">
        <p14:creationId xmlns:p14="http://schemas.microsoft.com/office/powerpoint/2010/main" val="1591543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netpas.net/extension/assets/img/seca/seca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055" y="1114865"/>
            <a:ext cx="9099109" cy="51452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00666" y="379828"/>
            <a:ext cx="10016414" cy="461665"/>
          </a:xfrm>
          <a:prstGeom prst="rect">
            <a:avLst/>
          </a:prstGeom>
          <a:noFill/>
        </p:spPr>
        <p:txBody>
          <a:bodyPr wrap="square" rtlCol="0">
            <a:spAutoFit/>
          </a:bodyPr>
          <a:lstStyle/>
          <a:p>
            <a:r>
              <a:rPr lang="en-US" sz="2400" b="1" dirty="0">
                <a:solidFill>
                  <a:srgbClr val="FF0000"/>
                </a:solidFill>
              </a:rPr>
              <a:t>The United States, Canada and the United States Caribbean Sea area</a:t>
            </a:r>
            <a:endParaRPr lang="en-US" sz="2400" dirty="0">
              <a:solidFill>
                <a:srgbClr val="FF0000"/>
              </a:solidFill>
            </a:endParaRPr>
          </a:p>
        </p:txBody>
      </p:sp>
    </p:spTree>
    <p:extLst>
      <p:ext uri="{BB962C8B-B14F-4D97-AF65-F5344CB8AC3E}">
        <p14:creationId xmlns:p14="http://schemas.microsoft.com/office/powerpoint/2010/main" val="3767790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netpas.net/extension/assets/img/seca/seca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020" y="1607234"/>
            <a:ext cx="7722333" cy="49142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2399" y="393895"/>
            <a:ext cx="4169796" cy="523220"/>
          </a:xfrm>
          <a:prstGeom prst="rect">
            <a:avLst/>
          </a:prstGeom>
          <a:noFill/>
        </p:spPr>
        <p:txBody>
          <a:bodyPr wrap="none" rtlCol="0">
            <a:spAutoFit/>
          </a:bodyPr>
          <a:lstStyle/>
          <a:p>
            <a:pPr algn="ctr"/>
            <a:r>
              <a:rPr lang="en-US" sz="2800" dirty="0" smtClean="0"/>
              <a:t>          The </a:t>
            </a:r>
            <a:r>
              <a:rPr lang="en-US" sz="2800" dirty="0" smtClean="0"/>
              <a:t>Baltic sea </a:t>
            </a:r>
            <a:r>
              <a:rPr lang="en-US" sz="2800" dirty="0" smtClean="0"/>
              <a:t>Area     </a:t>
            </a:r>
            <a:endParaRPr lang="en-US" sz="2800" dirty="0"/>
          </a:p>
        </p:txBody>
      </p:sp>
    </p:spTree>
    <p:extLst>
      <p:ext uri="{BB962C8B-B14F-4D97-AF65-F5344CB8AC3E}">
        <p14:creationId xmlns:p14="http://schemas.microsoft.com/office/powerpoint/2010/main" val="3018485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netpas.net/extension/assets/img/seca/seca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686" y="1550963"/>
            <a:ext cx="8982549" cy="46950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37095" y="506437"/>
            <a:ext cx="3099695" cy="800219"/>
          </a:xfrm>
          <a:prstGeom prst="rect">
            <a:avLst/>
          </a:prstGeom>
          <a:noFill/>
        </p:spPr>
        <p:txBody>
          <a:bodyPr wrap="none" rtlCol="0">
            <a:spAutoFit/>
          </a:bodyPr>
          <a:lstStyle/>
          <a:p>
            <a:endParaRPr lang="en-US" b="1" dirty="0"/>
          </a:p>
          <a:p>
            <a:r>
              <a:rPr lang="en-US" b="1" dirty="0" smtClean="0"/>
              <a:t> </a:t>
            </a:r>
            <a:r>
              <a:rPr lang="en-US" sz="2800" b="1" dirty="0"/>
              <a:t>The North Sea area</a:t>
            </a:r>
            <a:endParaRPr lang="en-US" sz="2800" dirty="0"/>
          </a:p>
        </p:txBody>
      </p:sp>
    </p:spTree>
    <p:extLst>
      <p:ext uri="{BB962C8B-B14F-4D97-AF65-F5344CB8AC3E}">
        <p14:creationId xmlns:p14="http://schemas.microsoft.com/office/powerpoint/2010/main" val="1061632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06437" y="91221"/>
            <a:ext cx="11183815" cy="55328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9331" rIns="0" bIns="179331"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333333"/>
                </a:solidFill>
                <a:effectLst/>
                <a:latin typeface="Open Sans"/>
              </a:rPr>
              <a:t>These areas and ports are regulated as ECA by each country's national law.</a:t>
            </a:r>
            <a:br>
              <a:rPr kumimoji="0" lang="en-US" altLang="en-US" sz="2400" b="0" i="0" u="none" strike="noStrike" cap="none" normalizeH="0" baseline="0" dirty="0" smtClean="0">
                <a:ln>
                  <a:noFill/>
                </a:ln>
                <a:solidFill>
                  <a:srgbClr val="333333"/>
                </a:solidFill>
                <a:effectLst/>
                <a:latin typeface="Open Sans"/>
              </a:rPr>
            </a:br>
            <a:r>
              <a:rPr kumimoji="0" lang="en-US" altLang="en-US" sz="2400" b="0" i="0" u="none" strike="noStrike" cap="none" normalizeH="0" baseline="0" dirty="0" smtClean="0">
                <a:ln>
                  <a:noFill/>
                </a:ln>
                <a:solidFill>
                  <a:srgbClr val="333333"/>
                </a:solidFill>
                <a:effectLst/>
                <a:latin typeface="Open Sans"/>
              </a:rPr>
              <a:t>All vessels should use low sulfur bunker in these areas and ports. S&lt;0.1%</a:t>
            </a:r>
            <a:endParaRPr kumimoji="0" lang="en-US" altLang="en-US"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smtClean="0">
                <a:ln>
                  <a:noFill/>
                </a:ln>
                <a:solidFill>
                  <a:schemeClr val="accent2">
                    <a:lumMod val="75000"/>
                  </a:schemeClr>
                </a:solidFill>
                <a:effectLst/>
                <a:latin typeface="Arial" panose="020B0604020202020204" pitchFamily="34" charset="0"/>
              </a:rPr>
              <a:t> </a:t>
            </a:r>
            <a:br>
              <a:rPr kumimoji="0" lang="en-US" altLang="en-US" sz="2400" i="0" u="none" strike="noStrike" cap="none" normalizeH="0" baseline="0" dirty="0" smtClean="0">
                <a:ln>
                  <a:noFill/>
                </a:ln>
                <a:solidFill>
                  <a:schemeClr val="accent2">
                    <a:lumMod val="75000"/>
                  </a:schemeClr>
                </a:solidFill>
                <a:effectLst/>
                <a:latin typeface="Arial" panose="020B0604020202020204" pitchFamily="34" charset="0"/>
              </a:rPr>
            </a:br>
            <a:r>
              <a:rPr kumimoji="0" lang="en-US" altLang="en-US" sz="2400" i="0" u="none" strike="noStrike" cap="none" normalizeH="0" baseline="0" dirty="0" err="1" smtClean="0">
                <a:ln>
                  <a:noFill/>
                </a:ln>
                <a:solidFill>
                  <a:schemeClr val="accent2">
                    <a:lumMod val="75000"/>
                  </a:schemeClr>
                </a:solidFill>
                <a:effectLst/>
                <a:latin typeface="Arial" panose="020B0604020202020204" pitchFamily="34" charset="0"/>
              </a:rPr>
              <a:t>Eu</a:t>
            </a:r>
            <a:r>
              <a:rPr kumimoji="0" lang="en-US" altLang="en-US" sz="2400" i="0" u="none" strike="noStrike" cap="none" normalizeH="0" baseline="0" dirty="0" smtClean="0">
                <a:ln>
                  <a:noFill/>
                </a:ln>
                <a:solidFill>
                  <a:schemeClr val="accent2">
                    <a:lumMod val="75000"/>
                  </a:schemeClr>
                </a:solidFill>
                <a:effectLst/>
                <a:latin typeface="Arial" panose="020B0604020202020204" pitchFamily="34" charset="0"/>
              </a:rPr>
              <a:t>: ALL PORTS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Austria(AT), Belgium(BE), Bulgaria(BG), Croatia (HR), Cyprus(CY), Czech Republic(CZ), Denmark(DK),</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 Estonia(EE),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 Finland(FI), France(FR), Germany(DE), Greece(GR), Hungary(HU), Ireland(IE), Italy(IT), Latvia(LV),</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 Lithuania(LT),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Luxembourg(LU), Malta(MT), The Netherlands(NL), Poland(PL), Portugal(PT), Romania(RO),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Slovakia(SK), Slovenia(SI),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Spain(ES), Sweden(SE), United Kingdom(GB)</a:t>
            </a:r>
          </a:p>
        </p:txBody>
      </p:sp>
    </p:spTree>
    <p:extLst>
      <p:ext uri="{BB962C8B-B14F-4D97-AF65-F5344CB8AC3E}">
        <p14:creationId xmlns:p14="http://schemas.microsoft.com/office/powerpoint/2010/main" val="1583104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netpas.net/extension/assets/img/seca/seca_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525" y="1480624"/>
            <a:ext cx="8059958" cy="51290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71335" y="872197"/>
            <a:ext cx="6605526" cy="461665"/>
          </a:xfrm>
          <a:prstGeom prst="rect">
            <a:avLst/>
          </a:prstGeom>
          <a:noFill/>
        </p:spPr>
        <p:txBody>
          <a:bodyPr wrap="none" rtlCol="0">
            <a:spAutoFit/>
          </a:bodyPr>
          <a:lstStyle/>
          <a:p>
            <a:r>
              <a:rPr lang="en-US" sz="2400" b="1" dirty="0"/>
              <a:t>Local ECA : regulated by each country (</a:t>
            </a:r>
            <a:r>
              <a:rPr lang="en-US" sz="2400" b="1" dirty="0" err="1"/>
              <a:t>SOx</a:t>
            </a:r>
            <a:r>
              <a:rPr lang="en-US" sz="2400" b="1" dirty="0"/>
              <a:t> &lt; 0.1%)</a:t>
            </a:r>
            <a:endParaRPr lang="en-US" sz="2400" dirty="0"/>
          </a:p>
        </p:txBody>
      </p:sp>
    </p:spTree>
    <p:extLst>
      <p:ext uri="{BB962C8B-B14F-4D97-AF65-F5344CB8AC3E}">
        <p14:creationId xmlns:p14="http://schemas.microsoft.com/office/powerpoint/2010/main" val="3977669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netpas.net/extension/assets/img/seca/seca_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206" y="2070882"/>
            <a:ext cx="8018585" cy="39339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93366" y="1125415"/>
            <a:ext cx="2746906" cy="523220"/>
          </a:xfrm>
          <a:prstGeom prst="rect">
            <a:avLst/>
          </a:prstGeom>
          <a:noFill/>
        </p:spPr>
        <p:txBody>
          <a:bodyPr wrap="none" rtlCol="0">
            <a:spAutoFit/>
          </a:bodyPr>
          <a:lstStyle/>
          <a:p>
            <a:r>
              <a:rPr lang="en-US" b="1" dirty="0" smtClean="0"/>
              <a:t> </a:t>
            </a:r>
            <a:r>
              <a:rPr lang="en-US" sz="2800" b="1" dirty="0"/>
              <a:t>Iceland: All Ports</a:t>
            </a:r>
            <a:endParaRPr lang="en-US" sz="2800" dirty="0"/>
          </a:p>
        </p:txBody>
      </p:sp>
    </p:spTree>
    <p:extLst>
      <p:ext uri="{BB962C8B-B14F-4D97-AF65-F5344CB8AC3E}">
        <p14:creationId xmlns:p14="http://schemas.microsoft.com/office/powerpoint/2010/main" val="3925015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netpas.net/extension/assets/img/seca/norw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948176"/>
            <a:ext cx="10582275" cy="55911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35237" y="436098"/>
            <a:ext cx="3516923" cy="461665"/>
          </a:xfrm>
          <a:prstGeom prst="rect">
            <a:avLst/>
          </a:prstGeom>
          <a:noFill/>
        </p:spPr>
        <p:txBody>
          <a:bodyPr wrap="square" rtlCol="0">
            <a:spAutoFit/>
          </a:bodyPr>
          <a:lstStyle/>
          <a:p>
            <a:r>
              <a:rPr lang="en-US" sz="2400" b="1" dirty="0"/>
              <a:t>Norway: All Ports</a:t>
            </a:r>
            <a:endParaRPr lang="en-US" sz="2400" dirty="0"/>
          </a:p>
        </p:txBody>
      </p:sp>
    </p:spTree>
    <p:extLst>
      <p:ext uri="{BB962C8B-B14F-4D97-AF65-F5344CB8AC3E}">
        <p14:creationId xmlns:p14="http://schemas.microsoft.com/office/powerpoint/2010/main" val="306714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netpas.net/extension/assets/img/seca/seca_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510" y="2321169"/>
            <a:ext cx="7919281" cy="38445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44726" y="1280160"/>
            <a:ext cx="2606355" cy="523220"/>
          </a:xfrm>
          <a:prstGeom prst="rect">
            <a:avLst/>
          </a:prstGeom>
          <a:noFill/>
        </p:spPr>
        <p:txBody>
          <a:bodyPr wrap="none" rtlCol="0">
            <a:spAutoFit/>
          </a:bodyPr>
          <a:lstStyle/>
          <a:p>
            <a:r>
              <a:rPr lang="en-US" sz="2800" b="1" dirty="0"/>
              <a:t>Turkey: All Ports</a:t>
            </a:r>
            <a:endParaRPr lang="en-US" sz="2800" dirty="0"/>
          </a:p>
        </p:txBody>
      </p:sp>
    </p:spTree>
    <p:extLst>
      <p:ext uri="{BB962C8B-B14F-4D97-AF65-F5344CB8AC3E}">
        <p14:creationId xmlns:p14="http://schemas.microsoft.com/office/powerpoint/2010/main" val="3549742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netpas.net/extension/assets/img/seca/chi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10" y="627070"/>
            <a:ext cx="9777047" cy="61506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06769" y="0"/>
            <a:ext cx="5570806" cy="461665"/>
          </a:xfrm>
          <a:prstGeom prst="rect">
            <a:avLst/>
          </a:prstGeom>
          <a:noFill/>
        </p:spPr>
        <p:txBody>
          <a:bodyPr wrap="square" rtlCol="0">
            <a:spAutoFit/>
          </a:bodyPr>
          <a:lstStyle/>
          <a:p>
            <a:r>
              <a:rPr lang="en-US" sz="2400" b="1" dirty="0" smtClean="0"/>
              <a:t>China</a:t>
            </a:r>
            <a:r>
              <a:rPr lang="en-US" sz="2400" dirty="0" smtClean="0"/>
              <a:t>           Inland </a:t>
            </a:r>
            <a:r>
              <a:rPr lang="en-US" sz="2400" dirty="0"/>
              <a:t>control areas</a:t>
            </a:r>
          </a:p>
        </p:txBody>
      </p:sp>
    </p:spTree>
    <p:extLst>
      <p:ext uri="{BB962C8B-B14F-4D97-AF65-F5344CB8AC3E}">
        <p14:creationId xmlns:p14="http://schemas.microsoft.com/office/powerpoint/2010/main" val="366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moke from ship hi-res stock ..."/>
          <p:cNvSpPr>
            <a:spLocks noChangeAspect="1" noChangeArrowheads="1"/>
          </p:cNvSpPr>
          <p:nvPr/>
        </p:nvSpPr>
        <p:spPr bwMode="auto">
          <a:xfrm>
            <a:off x="1688953" y="219077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Smoke from ship hi-res stock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Smoke Ship Images – Browse 153,993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372" y="550963"/>
            <a:ext cx="7624689" cy="5638180"/>
          </a:xfrm>
          <a:prstGeom prst="rect">
            <a:avLst/>
          </a:prstGeom>
        </p:spPr>
      </p:pic>
    </p:spTree>
    <p:extLst>
      <p:ext uri="{BB962C8B-B14F-4D97-AF65-F5344CB8AC3E}">
        <p14:creationId xmlns:p14="http://schemas.microsoft.com/office/powerpoint/2010/main" val="2193300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87" y="0"/>
            <a:ext cx="10860625" cy="6858000"/>
          </a:xfrm>
          <a:prstGeom prst="rect">
            <a:avLst/>
          </a:prstGeom>
        </p:spPr>
      </p:pic>
    </p:spTree>
    <p:extLst>
      <p:ext uri="{BB962C8B-B14F-4D97-AF65-F5344CB8AC3E}">
        <p14:creationId xmlns:p14="http://schemas.microsoft.com/office/powerpoint/2010/main" val="1412719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3987" y="929390"/>
            <a:ext cx="8514413" cy="3539430"/>
          </a:xfrm>
          <a:prstGeom prst="rect">
            <a:avLst/>
          </a:prstGeom>
        </p:spPr>
        <p:txBody>
          <a:bodyPr wrap="square">
            <a:spAutoFit/>
          </a:bodyPr>
          <a:lstStyle/>
          <a:p>
            <a:r>
              <a:rPr lang="en-US" sz="2800" b="1" i="0" dirty="0" smtClean="0">
                <a:solidFill>
                  <a:srgbClr val="AACF37"/>
                </a:solidFill>
                <a:effectLst/>
                <a:latin typeface="Avenir W01"/>
              </a:rPr>
              <a:t>Energy Sources</a:t>
            </a:r>
          </a:p>
          <a:p>
            <a:r>
              <a:rPr lang="en-US" sz="2800" b="0" i="0" dirty="0" smtClean="0">
                <a:solidFill>
                  <a:srgbClr val="AACF37"/>
                </a:solidFill>
                <a:effectLst/>
                <a:latin typeface="Avenir W01"/>
              </a:rPr>
              <a:t>Shore Power</a:t>
            </a:r>
            <a:endParaRPr lang="en-US" sz="2800" b="0" i="0" dirty="0" smtClean="0">
              <a:solidFill>
                <a:srgbClr val="4A4A4A"/>
              </a:solidFill>
              <a:effectLst/>
              <a:latin typeface="Avenir W01"/>
            </a:endParaRPr>
          </a:p>
          <a:p>
            <a:r>
              <a:rPr lang="en-US" sz="2800" b="0" i="0" u="none" strike="noStrike" dirty="0" smtClean="0">
                <a:solidFill>
                  <a:srgbClr val="4A4A4A"/>
                </a:solidFill>
                <a:effectLst/>
                <a:latin typeface="Avenir W01"/>
                <a:hlinkClick r:id="rId2"/>
              </a:rPr>
              <a:t>Shore power</a:t>
            </a:r>
            <a:r>
              <a:rPr lang="en-US" sz="2800" b="0" i="0" dirty="0" smtClean="0">
                <a:solidFill>
                  <a:srgbClr val="4A4A4A"/>
                </a:solidFill>
                <a:effectLst/>
                <a:latin typeface="Avenir W01"/>
              </a:rPr>
              <a:t> is the process of providing electrical power from the shore to a ship while at a berth to shut off the ship’s auxiliary engines. Shore power reduces </a:t>
            </a:r>
            <a:r>
              <a:rPr lang="en-US" sz="2800" b="0" i="0" dirty="0" err="1" smtClean="0">
                <a:solidFill>
                  <a:srgbClr val="4A4A4A"/>
                </a:solidFill>
                <a:effectLst/>
                <a:latin typeface="Avenir W01"/>
              </a:rPr>
              <a:t>SO</a:t>
            </a:r>
            <a:r>
              <a:rPr lang="en-US" sz="2800" b="0" i="0" baseline="-25000" dirty="0" err="1" smtClean="0">
                <a:solidFill>
                  <a:srgbClr val="4A4A4A"/>
                </a:solidFill>
                <a:effectLst/>
                <a:latin typeface="Avenir W01"/>
              </a:rPr>
              <a:t>x</a:t>
            </a:r>
            <a:r>
              <a:rPr lang="en-US" sz="2800" b="0" i="0" dirty="0" smtClean="0">
                <a:solidFill>
                  <a:srgbClr val="4A4A4A"/>
                </a:solidFill>
                <a:effectLst/>
                <a:latin typeface="Avenir W01"/>
              </a:rPr>
              <a:t>, NO</a:t>
            </a:r>
            <a:r>
              <a:rPr lang="en-US" sz="2800" b="0" i="0" baseline="-25000" dirty="0" smtClean="0">
                <a:solidFill>
                  <a:srgbClr val="4A4A4A"/>
                </a:solidFill>
                <a:effectLst/>
                <a:latin typeface="Avenir W01"/>
              </a:rPr>
              <a:t>x</a:t>
            </a:r>
            <a:r>
              <a:rPr lang="en-US" sz="2800" b="0" i="0" dirty="0" smtClean="0">
                <a:solidFill>
                  <a:srgbClr val="4A4A4A"/>
                </a:solidFill>
                <a:effectLst/>
                <a:latin typeface="Avenir W01"/>
              </a:rPr>
              <a:t> and particulate matter emissions by 88% or more while in port and also reduces GHG emissions. </a:t>
            </a:r>
            <a:endParaRPr lang="en-US" sz="2800" b="0" i="0" dirty="0">
              <a:solidFill>
                <a:srgbClr val="4A4A4A"/>
              </a:solidFill>
              <a:effectLst/>
              <a:latin typeface="Avenir W01"/>
            </a:endParaRPr>
          </a:p>
        </p:txBody>
      </p:sp>
    </p:spTree>
    <p:extLst>
      <p:ext uri="{BB962C8B-B14F-4D97-AF65-F5344CB8AC3E}">
        <p14:creationId xmlns:p14="http://schemas.microsoft.com/office/powerpoint/2010/main" val="598751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9655" y="267286"/>
            <a:ext cx="10902462" cy="5262979"/>
          </a:xfrm>
          <a:prstGeom prst="rect">
            <a:avLst/>
          </a:prstGeom>
        </p:spPr>
        <p:txBody>
          <a:bodyPr wrap="square">
            <a:spAutoFit/>
          </a:bodyPr>
          <a:lstStyle/>
          <a:p>
            <a:r>
              <a:rPr lang="en-US" sz="2400" b="0" i="0" dirty="0" smtClean="0">
                <a:solidFill>
                  <a:schemeClr val="accent2">
                    <a:lumMod val="75000"/>
                  </a:schemeClr>
                </a:solidFill>
                <a:effectLst/>
                <a:latin typeface="Avenir W01"/>
              </a:rPr>
              <a:t>Low-</a:t>
            </a:r>
            <a:r>
              <a:rPr lang="en-US" sz="2400" b="0" i="0" dirty="0" err="1" smtClean="0">
                <a:solidFill>
                  <a:schemeClr val="accent2">
                    <a:lumMod val="75000"/>
                  </a:schemeClr>
                </a:solidFill>
                <a:effectLst/>
                <a:latin typeface="Avenir W01"/>
              </a:rPr>
              <a:t>sulphur</a:t>
            </a:r>
            <a:r>
              <a:rPr lang="en-US" sz="2400" b="0" i="0" dirty="0" smtClean="0">
                <a:solidFill>
                  <a:schemeClr val="accent2">
                    <a:lumMod val="75000"/>
                  </a:schemeClr>
                </a:solidFill>
                <a:effectLst/>
                <a:latin typeface="Avenir W01"/>
              </a:rPr>
              <a:t> Fuels</a:t>
            </a:r>
          </a:p>
          <a:p>
            <a:endParaRPr lang="en-US" sz="2400" b="0" i="0" dirty="0" smtClean="0">
              <a:solidFill>
                <a:schemeClr val="accent2">
                  <a:lumMod val="75000"/>
                </a:schemeClr>
              </a:solidFill>
              <a:effectLst/>
              <a:latin typeface="Avenir W01"/>
            </a:endParaRPr>
          </a:p>
          <a:p>
            <a:r>
              <a:rPr lang="en-US" sz="2400" b="0" i="0" dirty="0" smtClean="0">
                <a:solidFill>
                  <a:srgbClr val="4A4A4A"/>
                </a:solidFill>
                <a:effectLst/>
                <a:latin typeface="Avenir W01"/>
              </a:rPr>
              <a:t>Besides use of Low Sulphur fuels, alternative energy sources being adopted are :</a:t>
            </a:r>
          </a:p>
          <a:p>
            <a:endParaRPr lang="en-US" sz="2400" b="0" i="0" dirty="0" smtClean="0">
              <a:solidFill>
                <a:srgbClr val="4A4A4A"/>
              </a:solidFill>
              <a:effectLst/>
              <a:latin typeface="Avenir W01"/>
            </a:endParaRPr>
          </a:p>
          <a:p>
            <a:pPr>
              <a:buFont typeface="Arial" panose="020B0604020202020204" pitchFamily="34" charset="0"/>
              <a:buChar char="•"/>
            </a:pPr>
            <a:r>
              <a:rPr lang="en-US" sz="2400" b="0" i="0" dirty="0" smtClean="0">
                <a:solidFill>
                  <a:srgbClr val="FF0000"/>
                </a:solidFill>
                <a:effectLst/>
                <a:latin typeface="Avenir W01"/>
              </a:rPr>
              <a:t>Liquefied natural gas (LNG) </a:t>
            </a:r>
            <a:r>
              <a:rPr lang="en-US" sz="2400" b="0" i="0" dirty="0" smtClean="0">
                <a:solidFill>
                  <a:srgbClr val="4A4A4A"/>
                </a:solidFill>
                <a:effectLst/>
                <a:latin typeface="Avenir W01"/>
              </a:rPr>
              <a:t>– Liquefaction removes water, oxygen, carbon dioxide and </a:t>
            </a:r>
            <a:r>
              <a:rPr lang="en-US" sz="2400" b="0" i="0" dirty="0" err="1" smtClean="0">
                <a:solidFill>
                  <a:srgbClr val="4A4A4A"/>
                </a:solidFill>
                <a:effectLst/>
                <a:latin typeface="Avenir W01"/>
              </a:rPr>
              <a:t>sulphur</a:t>
            </a:r>
            <a:r>
              <a:rPr lang="en-US" sz="2400" b="0" i="0" dirty="0" smtClean="0">
                <a:solidFill>
                  <a:srgbClr val="4A4A4A"/>
                </a:solidFill>
                <a:effectLst/>
                <a:latin typeface="Avenir W01"/>
              </a:rPr>
              <a:t> compounds from the natural gas for a fuel of mostly methane with some other hydrocarbons and nitrogen. This fuel produces lifecycle GHG emissions comparable to or sometimes higher than conventional marine fuels</a:t>
            </a:r>
            <a:r>
              <a:rPr lang="en-US" sz="2400" b="0" i="0" dirty="0" smtClean="0">
                <a:solidFill>
                  <a:srgbClr val="4A4A4A"/>
                </a:solidFill>
                <a:effectLst/>
                <a:latin typeface="Avenir W01"/>
              </a:rPr>
              <a:t>.,</a:t>
            </a:r>
          </a:p>
          <a:p>
            <a:pPr>
              <a:buFont typeface="Arial" panose="020B0604020202020204" pitchFamily="34" charset="0"/>
              <a:buChar char="•"/>
            </a:pPr>
            <a:endParaRPr lang="en-US" sz="2400" b="0" i="0" dirty="0" smtClean="0">
              <a:solidFill>
                <a:srgbClr val="4A4A4A"/>
              </a:solidFill>
              <a:effectLst/>
              <a:latin typeface="Avenir W01"/>
            </a:endParaRPr>
          </a:p>
          <a:p>
            <a:pPr>
              <a:buFont typeface="Arial" panose="020B0604020202020204" pitchFamily="34" charset="0"/>
              <a:buChar char="•"/>
            </a:pPr>
            <a:r>
              <a:rPr lang="en-US" sz="2400" b="0" i="0" dirty="0" smtClean="0">
                <a:solidFill>
                  <a:srgbClr val="FF0000"/>
                </a:solidFill>
                <a:effectLst/>
                <a:latin typeface="Avenir W01"/>
              </a:rPr>
              <a:t>Methanol</a:t>
            </a:r>
            <a:r>
              <a:rPr lang="en-US" sz="2400" b="0" i="0" dirty="0" smtClean="0">
                <a:solidFill>
                  <a:srgbClr val="4A4A4A"/>
                </a:solidFill>
                <a:effectLst/>
                <a:latin typeface="Avenir W01"/>
              </a:rPr>
              <a:t> – Liquid at room temperature, methanol is easier to store and distribute than LNG, but it increases lifecycle GHG emissions by 12-15% compared to conventional marine fuels.</a:t>
            </a:r>
            <a:endParaRPr lang="en-US" sz="2400" b="0" i="0" dirty="0">
              <a:solidFill>
                <a:srgbClr val="4A4A4A"/>
              </a:solidFill>
              <a:effectLst/>
              <a:latin typeface="Avenir W01"/>
            </a:endParaRPr>
          </a:p>
        </p:txBody>
      </p:sp>
    </p:spTree>
    <p:extLst>
      <p:ext uri="{BB962C8B-B14F-4D97-AF65-F5344CB8AC3E}">
        <p14:creationId xmlns:p14="http://schemas.microsoft.com/office/powerpoint/2010/main" val="694369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369" y="337625"/>
            <a:ext cx="11141613" cy="3970318"/>
          </a:xfrm>
          <a:prstGeom prst="rect">
            <a:avLst/>
          </a:prstGeom>
        </p:spPr>
        <p:txBody>
          <a:bodyPr wrap="square">
            <a:spAutoFit/>
          </a:bodyPr>
          <a:lstStyle/>
          <a:p>
            <a:r>
              <a:rPr lang="en-US" sz="2800" b="0" i="0" dirty="0" smtClean="0">
                <a:solidFill>
                  <a:schemeClr val="accent1">
                    <a:lumMod val="75000"/>
                  </a:schemeClr>
                </a:solidFill>
                <a:effectLst/>
                <a:latin typeface="Avenir W01"/>
              </a:rPr>
              <a:t>Engine </a:t>
            </a:r>
            <a:r>
              <a:rPr lang="en-US" sz="2800" b="0" i="0" dirty="0" smtClean="0">
                <a:solidFill>
                  <a:schemeClr val="accent1">
                    <a:lumMod val="75000"/>
                  </a:schemeClr>
                </a:solidFill>
                <a:effectLst/>
                <a:latin typeface="Avenir W01"/>
              </a:rPr>
              <a:t>Modifications</a:t>
            </a:r>
          </a:p>
          <a:p>
            <a:endParaRPr lang="en-US" sz="2800" b="0" i="0" dirty="0" smtClean="0">
              <a:solidFill>
                <a:schemeClr val="accent1">
                  <a:lumMod val="75000"/>
                </a:schemeClr>
              </a:solidFill>
              <a:effectLst/>
              <a:latin typeface="Avenir W01"/>
            </a:endParaRPr>
          </a:p>
          <a:p>
            <a:pPr>
              <a:buFont typeface="Arial" panose="020B0604020202020204" pitchFamily="34" charset="0"/>
              <a:buChar char="•"/>
            </a:pPr>
            <a:r>
              <a:rPr lang="en-US" sz="2800" b="0" i="0" dirty="0" smtClean="0">
                <a:solidFill>
                  <a:srgbClr val="FF0000"/>
                </a:solidFill>
                <a:effectLst/>
                <a:latin typeface="Avenir W01"/>
              </a:rPr>
              <a:t>Internal engine modifications </a:t>
            </a:r>
            <a:r>
              <a:rPr lang="en-US" sz="2800" b="0" i="0" dirty="0" smtClean="0">
                <a:solidFill>
                  <a:srgbClr val="4A4A4A"/>
                </a:solidFill>
                <a:effectLst/>
                <a:latin typeface="Avenir W01"/>
              </a:rPr>
              <a:t>– adding water, recirculating exhaust gas, cooling water temperatures, or modifying overlap timing or intake valve closing – can reduce NO</a:t>
            </a:r>
            <a:r>
              <a:rPr lang="en-US" sz="2800" b="0" i="0" baseline="-25000" dirty="0" smtClean="0">
                <a:solidFill>
                  <a:srgbClr val="4A4A4A"/>
                </a:solidFill>
                <a:effectLst/>
                <a:latin typeface="Avenir W01"/>
              </a:rPr>
              <a:t>x</a:t>
            </a:r>
            <a:r>
              <a:rPr lang="en-US" sz="2800" b="0" i="0" dirty="0" smtClean="0">
                <a:solidFill>
                  <a:srgbClr val="4A4A4A"/>
                </a:solidFill>
                <a:effectLst/>
                <a:latin typeface="Avenir W01"/>
              </a:rPr>
              <a:t> emissions by nearly 100</a:t>
            </a:r>
            <a:r>
              <a:rPr lang="en-US" sz="2800" b="0" i="0" dirty="0" smtClean="0">
                <a:solidFill>
                  <a:srgbClr val="4A4A4A"/>
                </a:solidFill>
                <a:effectLst/>
                <a:latin typeface="Avenir W01"/>
              </a:rPr>
              <a:t>%.</a:t>
            </a:r>
          </a:p>
          <a:p>
            <a:pPr>
              <a:buFont typeface="Arial" panose="020B0604020202020204" pitchFamily="34" charset="0"/>
              <a:buChar char="•"/>
            </a:pPr>
            <a:endParaRPr lang="en-US" sz="2800" b="0" i="0" dirty="0" smtClean="0">
              <a:solidFill>
                <a:srgbClr val="4A4A4A"/>
              </a:solidFill>
              <a:effectLst/>
              <a:latin typeface="Avenir W01"/>
            </a:endParaRPr>
          </a:p>
          <a:p>
            <a:pPr>
              <a:buFont typeface="Arial" panose="020B0604020202020204" pitchFamily="34" charset="0"/>
              <a:buChar char="•"/>
            </a:pPr>
            <a:r>
              <a:rPr lang="en-US" sz="2800" b="0" i="0" dirty="0" smtClean="0">
                <a:solidFill>
                  <a:srgbClr val="4A4A4A"/>
                </a:solidFill>
                <a:effectLst/>
                <a:latin typeface="Avenir W01"/>
              </a:rPr>
              <a:t>Gas-</a:t>
            </a:r>
            <a:r>
              <a:rPr lang="en-US" sz="2800" b="0" i="0" dirty="0" err="1" smtClean="0">
                <a:solidFill>
                  <a:srgbClr val="4A4A4A"/>
                </a:solidFill>
                <a:effectLst/>
                <a:latin typeface="Avenir W01"/>
              </a:rPr>
              <a:t>fuelled</a:t>
            </a:r>
            <a:r>
              <a:rPr lang="en-US" sz="2800" b="0" i="0" dirty="0" smtClean="0">
                <a:solidFill>
                  <a:srgbClr val="4A4A4A"/>
                </a:solidFill>
                <a:effectLst/>
                <a:latin typeface="Avenir W01"/>
              </a:rPr>
              <a:t> engines can use LNG or methanol as fuel to reduce NO</a:t>
            </a:r>
            <a:r>
              <a:rPr lang="en-US" sz="2800" b="0" i="0" baseline="-25000" dirty="0" smtClean="0">
                <a:solidFill>
                  <a:srgbClr val="4A4A4A"/>
                </a:solidFill>
                <a:effectLst/>
                <a:latin typeface="Avenir W01"/>
              </a:rPr>
              <a:t>x</a:t>
            </a:r>
            <a:r>
              <a:rPr lang="en-US" sz="2800" b="0" i="0" dirty="0" smtClean="0">
                <a:solidFill>
                  <a:srgbClr val="4A4A4A"/>
                </a:solidFill>
                <a:effectLst/>
                <a:latin typeface="Avenir W01"/>
              </a:rPr>
              <a:t> emissions by up to 90% and </a:t>
            </a:r>
            <a:r>
              <a:rPr lang="en-US" sz="2800" b="0" i="0" dirty="0" err="1" smtClean="0">
                <a:solidFill>
                  <a:srgbClr val="4A4A4A"/>
                </a:solidFill>
                <a:effectLst/>
                <a:latin typeface="Avenir W01"/>
              </a:rPr>
              <a:t>SO</a:t>
            </a:r>
            <a:r>
              <a:rPr lang="en-US" sz="2800" b="0" i="0" baseline="-25000" dirty="0" err="1" smtClean="0">
                <a:solidFill>
                  <a:srgbClr val="4A4A4A"/>
                </a:solidFill>
                <a:effectLst/>
                <a:latin typeface="Avenir W01"/>
              </a:rPr>
              <a:t>x</a:t>
            </a:r>
            <a:r>
              <a:rPr lang="en-US" sz="2800" b="0" i="0" dirty="0" smtClean="0">
                <a:solidFill>
                  <a:srgbClr val="4A4A4A"/>
                </a:solidFill>
                <a:effectLst/>
                <a:latin typeface="Avenir W01"/>
              </a:rPr>
              <a:t> and particulate matter by 95% to 100% when compared to HFO.</a:t>
            </a:r>
            <a:endParaRPr lang="en-US" sz="2800" b="0" i="0" dirty="0">
              <a:solidFill>
                <a:srgbClr val="4A4A4A"/>
              </a:solidFill>
              <a:effectLst/>
              <a:latin typeface="Avenir W01"/>
            </a:endParaRPr>
          </a:p>
        </p:txBody>
      </p:sp>
    </p:spTree>
    <p:extLst>
      <p:ext uri="{BB962C8B-B14F-4D97-AF65-F5344CB8AC3E}">
        <p14:creationId xmlns:p14="http://schemas.microsoft.com/office/powerpoint/2010/main" val="3940099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813" y="434716"/>
            <a:ext cx="10732957" cy="5693866"/>
          </a:xfrm>
          <a:prstGeom prst="rect">
            <a:avLst/>
          </a:prstGeom>
        </p:spPr>
        <p:txBody>
          <a:bodyPr wrap="square">
            <a:spAutoFit/>
          </a:bodyPr>
          <a:lstStyle/>
          <a:p>
            <a:r>
              <a:rPr lang="en-US" sz="2800" b="1" i="0" dirty="0" smtClean="0">
                <a:solidFill>
                  <a:srgbClr val="6647C6"/>
                </a:solidFill>
                <a:effectLst/>
                <a:latin typeface="Avenir W01"/>
              </a:rPr>
              <a:t>Operational </a:t>
            </a:r>
            <a:r>
              <a:rPr lang="en-US" sz="2800" b="1" i="0" dirty="0" smtClean="0">
                <a:solidFill>
                  <a:srgbClr val="6647C6"/>
                </a:solidFill>
                <a:effectLst/>
                <a:latin typeface="Avenir W01"/>
              </a:rPr>
              <a:t>Efficiencies</a:t>
            </a:r>
          </a:p>
          <a:p>
            <a:endParaRPr lang="en-US" sz="2800" b="1" i="0" dirty="0" smtClean="0">
              <a:solidFill>
                <a:srgbClr val="6647C6"/>
              </a:solidFill>
              <a:effectLst/>
              <a:latin typeface="Avenir W01"/>
            </a:endParaRPr>
          </a:p>
          <a:p>
            <a:pPr algn="ctr"/>
            <a:r>
              <a:rPr lang="en-US" sz="2800" b="0" i="0" dirty="0" smtClean="0">
                <a:solidFill>
                  <a:srgbClr val="6647C6"/>
                </a:solidFill>
                <a:effectLst/>
                <a:latin typeface="Avenir W01"/>
              </a:rPr>
              <a:t>Slow Steaming</a:t>
            </a:r>
            <a:endParaRPr lang="en-US" sz="2800" b="0" i="0" dirty="0" smtClean="0">
              <a:solidFill>
                <a:srgbClr val="4A4A4A"/>
              </a:solidFill>
              <a:effectLst/>
              <a:latin typeface="Avenir W01"/>
            </a:endParaRPr>
          </a:p>
          <a:p>
            <a:pPr algn="ctr"/>
            <a:r>
              <a:rPr lang="en-US" sz="2800" b="0" i="0" dirty="0" smtClean="0">
                <a:solidFill>
                  <a:srgbClr val="4A4A4A"/>
                </a:solidFill>
                <a:effectLst/>
                <a:latin typeface="Avenir W01"/>
              </a:rPr>
              <a:t>Speed reduction effectively reduces fuel consumption and therefore air pollutants. A speed reduction of 5% in open-ocean conditions is associated with reported fuel savings of approximately 13% for bulk carriers or tankers and 16%-19% for container ships. </a:t>
            </a:r>
            <a:endParaRPr lang="en-US" sz="2800" b="0" i="0" dirty="0" smtClean="0">
              <a:solidFill>
                <a:srgbClr val="4A4A4A"/>
              </a:solidFill>
              <a:effectLst/>
              <a:latin typeface="Avenir W01"/>
            </a:endParaRPr>
          </a:p>
          <a:p>
            <a:pPr algn="ctr"/>
            <a:r>
              <a:rPr lang="en-US" sz="2800" b="0" i="0" dirty="0" smtClean="0">
                <a:solidFill>
                  <a:srgbClr val="4A4A4A"/>
                </a:solidFill>
                <a:effectLst/>
                <a:latin typeface="Avenir W01"/>
              </a:rPr>
              <a:t>However, as </a:t>
            </a:r>
            <a:r>
              <a:rPr lang="en-US" sz="2800" b="0" i="0" dirty="0" smtClean="0">
                <a:solidFill>
                  <a:srgbClr val="4A4A4A"/>
                </a:solidFill>
                <a:effectLst/>
                <a:latin typeface="Avenir W01"/>
              </a:rPr>
              <a:t>ships may be operating outside of intended design </a:t>
            </a:r>
            <a:r>
              <a:rPr lang="en-US" sz="2800" b="0" i="0" dirty="0" smtClean="0">
                <a:solidFill>
                  <a:srgbClr val="4A4A4A"/>
                </a:solidFill>
                <a:effectLst/>
                <a:latin typeface="Avenir W01"/>
              </a:rPr>
              <a:t>parameters, this can  </a:t>
            </a:r>
            <a:r>
              <a:rPr lang="en-US" sz="2800" b="0" i="0" dirty="0" smtClean="0">
                <a:solidFill>
                  <a:srgbClr val="4A4A4A"/>
                </a:solidFill>
                <a:effectLst/>
                <a:latin typeface="Avenir W01"/>
              </a:rPr>
              <a:t>potentially </a:t>
            </a:r>
            <a:r>
              <a:rPr lang="en-US" sz="2800" b="0" i="0" dirty="0" smtClean="0">
                <a:solidFill>
                  <a:srgbClr val="4A4A4A"/>
                </a:solidFill>
                <a:effectLst/>
                <a:latin typeface="Avenir W01"/>
              </a:rPr>
              <a:t>affect the </a:t>
            </a:r>
            <a:r>
              <a:rPr lang="en-US" sz="2800" b="0" i="0" dirty="0" smtClean="0">
                <a:solidFill>
                  <a:srgbClr val="4A4A4A"/>
                </a:solidFill>
                <a:effectLst/>
                <a:latin typeface="Avenir W01"/>
              </a:rPr>
              <a:t>function of the engines and propellers and consumption of lubrication oil</a:t>
            </a:r>
            <a:r>
              <a:rPr lang="en-US" sz="2800" b="0" i="0" dirty="0" smtClean="0">
                <a:solidFill>
                  <a:srgbClr val="4A4A4A"/>
                </a:solidFill>
                <a:effectLst/>
                <a:latin typeface="Avenir W01"/>
              </a:rPr>
              <a:t>.</a:t>
            </a:r>
          </a:p>
          <a:p>
            <a:pPr algn="ctr"/>
            <a:endParaRPr lang="en-US" sz="2800" dirty="0" smtClean="0">
              <a:solidFill>
                <a:srgbClr val="4A4A4A"/>
              </a:solidFill>
              <a:latin typeface="Avenir W01"/>
            </a:endParaRPr>
          </a:p>
          <a:p>
            <a:pPr algn="ctr"/>
            <a:r>
              <a:rPr lang="en-US" sz="2800" dirty="0" smtClean="0">
                <a:solidFill>
                  <a:srgbClr val="4A4A4A"/>
                </a:solidFill>
                <a:latin typeface="Avenir W01"/>
              </a:rPr>
              <a:t>Increase in travel time.</a:t>
            </a:r>
            <a:endParaRPr lang="en-US" sz="2800" dirty="0">
              <a:solidFill>
                <a:srgbClr val="4A4A4A"/>
              </a:solidFill>
              <a:latin typeface="Avenir W01"/>
            </a:endParaRPr>
          </a:p>
        </p:txBody>
      </p:sp>
    </p:spTree>
    <p:extLst>
      <p:ext uri="{BB962C8B-B14F-4D97-AF65-F5344CB8AC3E}">
        <p14:creationId xmlns:p14="http://schemas.microsoft.com/office/powerpoint/2010/main" val="3305883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468" y="351693"/>
            <a:ext cx="10607040" cy="5693866"/>
          </a:xfrm>
          <a:prstGeom prst="rect">
            <a:avLst/>
          </a:prstGeom>
        </p:spPr>
        <p:txBody>
          <a:bodyPr wrap="square">
            <a:spAutoFit/>
          </a:bodyPr>
          <a:lstStyle/>
          <a:p>
            <a:pPr algn="ctr"/>
            <a:r>
              <a:rPr lang="en-US" sz="2800" b="0" i="0" u="sng" dirty="0" smtClean="0">
                <a:solidFill>
                  <a:srgbClr val="6647C6"/>
                </a:solidFill>
                <a:effectLst/>
                <a:latin typeface="Avenir W01"/>
              </a:rPr>
              <a:t>Vessel Cleaning and </a:t>
            </a:r>
            <a:r>
              <a:rPr lang="en-US" sz="2800" b="0" i="0" u="sng" dirty="0" smtClean="0">
                <a:solidFill>
                  <a:srgbClr val="6647C6"/>
                </a:solidFill>
                <a:effectLst/>
                <a:latin typeface="Avenir W01"/>
              </a:rPr>
              <a:t>Coating</a:t>
            </a:r>
          </a:p>
          <a:p>
            <a:pPr algn="ctr"/>
            <a:endParaRPr lang="en-US" sz="2800" b="0" i="0" dirty="0" smtClean="0">
              <a:solidFill>
                <a:srgbClr val="4A4A4A"/>
              </a:solidFill>
              <a:effectLst/>
              <a:latin typeface="Avenir W01"/>
            </a:endParaRPr>
          </a:p>
          <a:p>
            <a:pPr algn="ctr"/>
            <a:r>
              <a:rPr lang="en-US" sz="2800" b="0" i="0" dirty="0" smtClean="0">
                <a:solidFill>
                  <a:srgbClr val="4A4A4A"/>
                </a:solidFill>
                <a:effectLst/>
                <a:latin typeface="Avenir W01"/>
              </a:rPr>
              <a:t>Live organisms ranging from algae and microbes to sea stars and mussels can attach themselves to ships’ hulls, propellers and other underwater components in a process known as </a:t>
            </a:r>
            <a:r>
              <a:rPr lang="en-US" sz="2800" b="0" i="0" u="none" strike="noStrike" dirty="0" smtClean="0">
                <a:solidFill>
                  <a:srgbClr val="4A4A4A"/>
                </a:solidFill>
                <a:effectLst/>
                <a:latin typeface="Avenir W01"/>
                <a:hlinkClick r:id="rId2"/>
              </a:rPr>
              <a:t>biofouling</a:t>
            </a:r>
            <a:r>
              <a:rPr lang="en-US" sz="2800" b="0" i="0" dirty="0" smtClean="0">
                <a:solidFill>
                  <a:srgbClr val="4A4A4A"/>
                </a:solidFill>
                <a:effectLst/>
                <a:latin typeface="Avenir W01"/>
              </a:rPr>
              <a:t>. </a:t>
            </a:r>
            <a:endParaRPr lang="en-US" sz="2800" b="0" i="0" dirty="0" smtClean="0">
              <a:solidFill>
                <a:srgbClr val="4A4A4A"/>
              </a:solidFill>
              <a:effectLst/>
              <a:latin typeface="Avenir W01"/>
            </a:endParaRPr>
          </a:p>
          <a:p>
            <a:pPr algn="ctr"/>
            <a:endParaRPr lang="en-US" sz="2800" dirty="0">
              <a:solidFill>
                <a:srgbClr val="4A4A4A"/>
              </a:solidFill>
              <a:latin typeface="Avenir W01"/>
            </a:endParaRPr>
          </a:p>
          <a:p>
            <a:pPr algn="ctr"/>
            <a:r>
              <a:rPr lang="en-US" sz="2800" b="0" i="0" dirty="0" smtClean="0">
                <a:solidFill>
                  <a:srgbClr val="4A4A4A"/>
                </a:solidFill>
                <a:effectLst/>
                <a:latin typeface="Avenir W01"/>
              </a:rPr>
              <a:t>This </a:t>
            </a:r>
            <a:r>
              <a:rPr lang="en-US" sz="2800" b="0" i="0" dirty="0" smtClean="0">
                <a:solidFill>
                  <a:srgbClr val="4A4A4A"/>
                </a:solidFill>
                <a:effectLst/>
                <a:latin typeface="Avenir W01"/>
              </a:rPr>
              <a:t>biological layer increases a ship’s resistance in water, increasing the fuel required to go an equivalent distance when compared to a clean ship. Research has estimated, depending on the thickness of the slime, a ship’s fuel consumption increases by 18% to 38%. Regular hull cleanings, either in-water or in dry dock, contribute to operating efficiency. Anti-fouling coatings can discourage build-up and reduce the frequency of hull cleanings.</a:t>
            </a:r>
            <a:endParaRPr lang="en-US" sz="2800" b="0" i="0" dirty="0">
              <a:solidFill>
                <a:srgbClr val="4A4A4A"/>
              </a:solidFill>
              <a:effectLst/>
              <a:latin typeface="Avenir W01"/>
            </a:endParaRPr>
          </a:p>
        </p:txBody>
      </p:sp>
    </p:spTree>
    <p:extLst>
      <p:ext uri="{BB962C8B-B14F-4D97-AF65-F5344CB8AC3E}">
        <p14:creationId xmlns:p14="http://schemas.microsoft.com/office/powerpoint/2010/main" val="1150599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4321" y="914400"/>
            <a:ext cx="10762937" cy="4678204"/>
          </a:xfrm>
          <a:prstGeom prst="rect">
            <a:avLst/>
          </a:prstGeom>
        </p:spPr>
        <p:txBody>
          <a:bodyPr wrap="square">
            <a:spAutoFit/>
          </a:bodyPr>
          <a:lstStyle/>
          <a:p>
            <a:r>
              <a:rPr lang="en-US" sz="2800" b="0" i="0" dirty="0" smtClean="0">
                <a:solidFill>
                  <a:srgbClr val="6647C6"/>
                </a:solidFill>
                <a:effectLst/>
                <a:latin typeface="Avenir W01"/>
              </a:rPr>
              <a:t>Trim and Draft Optimization</a:t>
            </a:r>
            <a:endParaRPr lang="en-US" sz="2800" b="0" i="0" dirty="0" smtClean="0">
              <a:solidFill>
                <a:srgbClr val="4A4A4A"/>
              </a:solidFill>
              <a:effectLst/>
              <a:latin typeface="Avenir W01"/>
            </a:endParaRPr>
          </a:p>
          <a:p>
            <a:r>
              <a:rPr lang="en-US" sz="2800" b="0" i="0" dirty="0" smtClean="0">
                <a:solidFill>
                  <a:srgbClr val="4A4A4A"/>
                </a:solidFill>
                <a:effectLst/>
                <a:latin typeface="Avenir W01"/>
              </a:rPr>
              <a:t>Cargo distribution can influence the amount of resistance during a voyage. Ship operators can apply software to optimize cargo loading and increase fuel efficiency by 0.5% to 5%, depending on vessel type.</a:t>
            </a:r>
          </a:p>
          <a:p>
            <a:endParaRPr lang="en-US" sz="2800" dirty="0">
              <a:solidFill>
                <a:srgbClr val="4A4A4A"/>
              </a:solidFill>
              <a:latin typeface="Avenir W01"/>
            </a:endParaRPr>
          </a:p>
          <a:p>
            <a:r>
              <a:rPr lang="en-US" sz="2800" dirty="0">
                <a:solidFill>
                  <a:schemeClr val="accent1">
                    <a:lumMod val="75000"/>
                  </a:schemeClr>
                </a:solidFill>
              </a:rPr>
              <a:t>Efficient Navigation</a:t>
            </a:r>
          </a:p>
          <a:p>
            <a:r>
              <a:rPr lang="en-US" sz="2800" dirty="0"/>
              <a:t>Ship operators can navigate more economically by navigating to avoid sharp load increases on the engine and incorporating tide and current conditions to reduce propulsion demand through route optimization.</a:t>
            </a:r>
          </a:p>
          <a:p>
            <a:endParaRPr lang="en-US" b="0" i="0" dirty="0">
              <a:solidFill>
                <a:srgbClr val="4A4A4A"/>
              </a:solidFill>
              <a:effectLst/>
              <a:latin typeface="Avenir W01"/>
            </a:endParaRPr>
          </a:p>
        </p:txBody>
      </p:sp>
    </p:spTree>
    <p:extLst>
      <p:ext uri="{BB962C8B-B14F-4D97-AF65-F5344CB8AC3E}">
        <p14:creationId xmlns:p14="http://schemas.microsoft.com/office/powerpoint/2010/main" val="595723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1515" y="215989"/>
            <a:ext cx="9073660" cy="6359338"/>
          </a:xfrm>
          <a:prstGeom prst="rect">
            <a:avLst/>
          </a:prstGeom>
        </p:spPr>
      </p:pic>
    </p:spTree>
    <p:extLst>
      <p:ext uri="{BB962C8B-B14F-4D97-AF65-F5344CB8AC3E}">
        <p14:creationId xmlns:p14="http://schemas.microsoft.com/office/powerpoint/2010/main" val="2499290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3012" y="828675"/>
            <a:ext cx="9705975" cy="5200650"/>
          </a:xfrm>
          <a:prstGeom prst="rect">
            <a:avLst/>
          </a:prstGeom>
        </p:spPr>
      </p:pic>
    </p:spTree>
    <p:extLst>
      <p:ext uri="{BB962C8B-B14F-4D97-AF65-F5344CB8AC3E}">
        <p14:creationId xmlns:p14="http://schemas.microsoft.com/office/powerpoint/2010/main" val="2058694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4893" y="154746"/>
            <a:ext cx="3760290" cy="584775"/>
          </a:xfrm>
          <a:prstGeom prst="rect">
            <a:avLst/>
          </a:prstGeom>
        </p:spPr>
        <p:txBody>
          <a:bodyPr wrap="square">
            <a:spAutoFit/>
          </a:bodyPr>
          <a:lstStyle/>
          <a:p>
            <a:pPr algn="ctr"/>
            <a:r>
              <a:rPr lang="en-US" sz="3200" cap="all" dirty="0" smtClean="0">
                <a:solidFill>
                  <a:srgbClr val="333333"/>
                </a:solidFill>
                <a:latin typeface="BureauVeritas-ExtBdUltraCond"/>
              </a:rPr>
              <a:t>         </a:t>
            </a:r>
            <a:r>
              <a:rPr lang="en-US" sz="3200" cap="all" dirty="0" smtClean="0">
                <a:solidFill>
                  <a:srgbClr val="00B050"/>
                </a:solidFill>
                <a:latin typeface="BureauVeritas-ExtBdUltraCond"/>
              </a:rPr>
              <a:t>HYDROGEN</a:t>
            </a:r>
            <a:endParaRPr lang="en-US" sz="3200" dirty="0">
              <a:solidFill>
                <a:srgbClr val="00B050"/>
              </a:solidFill>
            </a:endParaRPr>
          </a:p>
        </p:txBody>
      </p:sp>
      <p:sp>
        <p:nvSpPr>
          <p:cNvPr id="5" name="Rectangle 4"/>
          <p:cNvSpPr/>
          <p:nvPr/>
        </p:nvSpPr>
        <p:spPr>
          <a:xfrm>
            <a:off x="1055077" y="1012873"/>
            <a:ext cx="10199077" cy="4801314"/>
          </a:xfrm>
          <a:prstGeom prst="rect">
            <a:avLst/>
          </a:prstGeom>
        </p:spPr>
        <p:txBody>
          <a:bodyPr wrap="square">
            <a:spAutoFit/>
          </a:bodyPr>
          <a:lstStyle/>
          <a:p>
            <a:pPr fontAlgn="base">
              <a:buFont typeface="Arial" panose="020B0604020202020204" pitchFamily="34" charset="0"/>
              <a:buChar char="•"/>
            </a:pPr>
            <a:r>
              <a:rPr lang="en-US" sz="2400" dirty="0" smtClean="0">
                <a:solidFill>
                  <a:srgbClr val="333333"/>
                </a:solidFill>
                <a:latin typeface="Source-Sans-RegularPro"/>
              </a:rPr>
              <a:t>The </a:t>
            </a:r>
            <a:r>
              <a:rPr lang="en-US" sz="2400" dirty="0">
                <a:solidFill>
                  <a:srgbClr val="333333"/>
                </a:solidFill>
                <a:latin typeface="Source-Sans-RegularPro"/>
              </a:rPr>
              <a:t>International Maritime Organization (IMO) is developing regulations for hydrogen, with a tentative release date in </a:t>
            </a:r>
            <a:r>
              <a:rPr lang="en-US" sz="2400" dirty="0" smtClean="0">
                <a:solidFill>
                  <a:srgbClr val="333333"/>
                </a:solidFill>
                <a:latin typeface="Source-Sans-RegularPro"/>
              </a:rPr>
              <a:t>2025</a:t>
            </a:r>
          </a:p>
          <a:p>
            <a:pPr fontAlgn="base">
              <a:buFont typeface="Arial" panose="020B0604020202020204" pitchFamily="34" charset="0"/>
              <a:buChar char="•"/>
            </a:pPr>
            <a:endParaRPr lang="en-US" sz="2400" dirty="0">
              <a:solidFill>
                <a:srgbClr val="333333"/>
              </a:solidFill>
              <a:latin typeface="Source-Sans-RegularPro"/>
            </a:endParaRPr>
          </a:p>
          <a:p>
            <a:pPr fontAlgn="base">
              <a:buFont typeface="Arial" panose="020B0604020202020204" pitchFamily="34" charset="0"/>
              <a:buChar char="•"/>
            </a:pPr>
            <a:r>
              <a:rPr lang="en-US" sz="2400" dirty="0">
                <a:solidFill>
                  <a:srgbClr val="333333"/>
                </a:solidFill>
                <a:latin typeface="Source-Sans-RegularPro"/>
              </a:rPr>
              <a:t>Highly flammable </a:t>
            </a:r>
            <a:r>
              <a:rPr lang="en-US" sz="2400" dirty="0">
                <a:solidFill>
                  <a:srgbClr val="00B050"/>
                </a:solidFill>
                <a:latin typeface="Source-Sans-RegularPro"/>
              </a:rPr>
              <a:t>Hydrogen</a:t>
            </a:r>
            <a:r>
              <a:rPr lang="en-US" sz="2400" dirty="0">
                <a:solidFill>
                  <a:srgbClr val="333333"/>
                </a:solidFill>
                <a:latin typeface="Source-Sans-RegularPro"/>
              </a:rPr>
              <a:t> is highly flammable and potentially explosive. </a:t>
            </a:r>
            <a:endParaRPr lang="en-US" sz="2400" dirty="0" smtClean="0">
              <a:solidFill>
                <a:srgbClr val="333333"/>
              </a:solidFill>
              <a:latin typeface="Source-Sans-RegularPro"/>
            </a:endParaRPr>
          </a:p>
          <a:p>
            <a:pPr fontAlgn="base">
              <a:buFont typeface="Arial" panose="020B0604020202020204" pitchFamily="34" charset="0"/>
              <a:buChar char="•"/>
            </a:pPr>
            <a:endParaRPr lang="en-US" sz="2400" dirty="0">
              <a:solidFill>
                <a:srgbClr val="333333"/>
              </a:solidFill>
              <a:latin typeface="Source-Sans-RegularPro"/>
            </a:endParaRPr>
          </a:p>
          <a:p>
            <a:pPr fontAlgn="base">
              <a:buFont typeface="Arial" panose="020B0604020202020204" pitchFamily="34" charset="0"/>
              <a:buChar char="•"/>
            </a:pPr>
            <a:r>
              <a:rPr lang="en-US" sz="2400" dirty="0">
                <a:solidFill>
                  <a:srgbClr val="FF0000"/>
                </a:solidFill>
                <a:latin typeface="Source-Sans-RegularPro"/>
              </a:rPr>
              <a:t>Challenging to </a:t>
            </a:r>
            <a:r>
              <a:rPr lang="en-US" sz="2400" dirty="0" smtClean="0">
                <a:solidFill>
                  <a:srgbClr val="FF0000"/>
                </a:solidFill>
                <a:latin typeface="Source-Sans-RegularPro"/>
              </a:rPr>
              <a:t>store</a:t>
            </a:r>
            <a:r>
              <a:rPr lang="en-US" sz="2400" dirty="0" smtClean="0">
                <a:solidFill>
                  <a:srgbClr val="333333"/>
                </a:solidFill>
                <a:latin typeface="Source-Sans-RegularPro"/>
              </a:rPr>
              <a:t>, </a:t>
            </a:r>
            <a:r>
              <a:rPr lang="en-US" sz="2400" dirty="0">
                <a:solidFill>
                  <a:srgbClr val="333333"/>
                </a:solidFill>
                <a:latin typeface="Source-Sans-RegularPro"/>
              </a:rPr>
              <a:t> To offer sufficient energy quantity, hydrogen must either be compressed or stored in liquid form at very low temperatures. This poses storage design challenges for ships</a:t>
            </a:r>
            <a:r>
              <a:rPr lang="en-US" sz="2400" dirty="0" smtClean="0">
                <a:solidFill>
                  <a:srgbClr val="333333"/>
                </a:solidFill>
                <a:latin typeface="Source-Sans-RegularPro"/>
              </a:rPr>
              <a:t>.</a:t>
            </a:r>
          </a:p>
          <a:p>
            <a:pPr fontAlgn="base">
              <a:buFont typeface="Arial" panose="020B0604020202020204" pitchFamily="34" charset="0"/>
              <a:buChar char="•"/>
            </a:pPr>
            <a:endParaRPr lang="en-US" sz="2400" dirty="0">
              <a:solidFill>
                <a:srgbClr val="333333"/>
              </a:solidFill>
              <a:latin typeface="Source-Sans-RegularPro"/>
            </a:endParaRPr>
          </a:p>
          <a:p>
            <a:pPr fontAlgn="base">
              <a:buFont typeface="Arial" panose="020B0604020202020204" pitchFamily="34" charset="0"/>
              <a:buChar char="•"/>
            </a:pPr>
            <a:r>
              <a:rPr lang="en-US" sz="2400" dirty="0">
                <a:solidFill>
                  <a:srgbClr val="FF0000"/>
                </a:solidFill>
                <a:latin typeface="Source-Sans-RegularPro"/>
              </a:rPr>
              <a:t>Not yet widely available </a:t>
            </a:r>
            <a:r>
              <a:rPr lang="en-US" sz="2400" dirty="0">
                <a:solidFill>
                  <a:srgbClr val="333333"/>
                </a:solidFill>
                <a:latin typeface="Source-Sans-RegularPro"/>
              </a:rPr>
              <a:t>Green hydrogen is produced using renewable electricity. </a:t>
            </a:r>
            <a:r>
              <a:rPr lang="en-US" dirty="0"/>
              <a:t/>
            </a:r>
            <a:br>
              <a:rPr lang="en-US" dirty="0"/>
            </a:br>
            <a:endParaRPr lang="en-US" dirty="0"/>
          </a:p>
        </p:txBody>
      </p:sp>
    </p:spTree>
    <p:extLst>
      <p:ext uri="{BB962C8B-B14F-4D97-AF65-F5344CB8AC3E}">
        <p14:creationId xmlns:p14="http://schemas.microsoft.com/office/powerpoint/2010/main" val="296877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312" y="1195754"/>
            <a:ext cx="8809806" cy="4445391"/>
          </a:xfrm>
          <a:prstGeom prst="rect">
            <a:avLst/>
          </a:prstGeom>
        </p:spPr>
      </p:pic>
    </p:spTree>
    <p:extLst>
      <p:ext uri="{BB962C8B-B14F-4D97-AF65-F5344CB8AC3E}">
        <p14:creationId xmlns:p14="http://schemas.microsoft.com/office/powerpoint/2010/main" val="1358930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8A8E00-C0AA-43BF-BD06-A2C3A21F8536}"/>
              </a:ext>
            </a:extLst>
          </p:cNvPr>
          <p:cNvSpPr>
            <a:spLocks noGrp="1"/>
          </p:cNvSpPr>
          <p:nvPr>
            <p:ph sz="quarter" idx="11"/>
          </p:nvPr>
        </p:nvSpPr>
        <p:spPr>
          <a:xfrm>
            <a:off x="374145" y="1318950"/>
            <a:ext cx="11326790" cy="4708723"/>
          </a:xfrm>
        </p:spPr>
        <p:txBody>
          <a:bodyPr/>
          <a:lstStyle/>
          <a:p>
            <a:r>
              <a:rPr lang="en-US" dirty="0" smtClean="0"/>
              <a:t>Different methods of hydrogen production:</a:t>
            </a:r>
          </a:p>
          <a:p>
            <a:pPr lvl="1"/>
            <a:r>
              <a:rPr lang="en-US" dirty="0" smtClean="0"/>
              <a:t>Brown</a:t>
            </a:r>
          </a:p>
          <a:p>
            <a:pPr lvl="1"/>
            <a:r>
              <a:rPr lang="en-US" dirty="0" smtClean="0"/>
              <a:t>Grey</a:t>
            </a:r>
          </a:p>
          <a:p>
            <a:pPr lvl="1"/>
            <a:r>
              <a:rPr lang="en-US" dirty="0" smtClean="0"/>
              <a:t>Blue</a:t>
            </a:r>
          </a:p>
          <a:p>
            <a:pPr lvl="1"/>
            <a:r>
              <a:rPr lang="en-US" dirty="0" smtClean="0"/>
              <a:t>Green</a:t>
            </a:r>
          </a:p>
          <a:p>
            <a:pPr lvl="1"/>
            <a:endParaRPr lang="en-US" dirty="0" smtClean="0"/>
          </a:p>
          <a:p>
            <a:r>
              <a:rPr lang="en-US" dirty="0" smtClean="0"/>
              <a:t>Green hydrogen production doesn’t require fossil fuels</a:t>
            </a:r>
          </a:p>
          <a:p>
            <a:endParaRPr lang="en-US" dirty="0" smtClean="0"/>
          </a:p>
          <a:p>
            <a:r>
              <a:rPr lang="en-US" dirty="0" smtClean="0"/>
              <a:t>Can be used as fuel or feedstock</a:t>
            </a:r>
            <a:endParaRPr lang="en-US" dirty="0"/>
          </a:p>
        </p:txBody>
      </p:sp>
      <p:sp>
        <p:nvSpPr>
          <p:cNvPr id="4" name="Text Placeholder 3">
            <a:extLst>
              <a:ext uri="{FF2B5EF4-FFF2-40B4-BE49-F238E27FC236}">
                <a16:creationId xmlns:a16="http://schemas.microsoft.com/office/drawing/2014/main" id="{69A8A6DA-E169-4F07-8046-D9EEC317F93D}"/>
              </a:ext>
            </a:extLst>
          </p:cNvPr>
          <p:cNvSpPr>
            <a:spLocks noGrp="1"/>
          </p:cNvSpPr>
          <p:nvPr>
            <p:ph type="body" sz="quarter" idx="12"/>
          </p:nvPr>
        </p:nvSpPr>
        <p:spPr/>
        <p:txBody>
          <a:bodyPr/>
          <a:lstStyle/>
          <a:p>
            <a:r>
              <a:rPr lang="en-US" smtClean="0"/>
              <a:t>Hydrogen Production</a:t>
            </a:r>
            <a:endParaRPr lang="en-US" dirty="0"/>
          </a:p>
        </p:txBody>
      </p:sp>
      <p:sp>
        <p:nvSpPr>
          <p:cNvPr id="12" name="Rectangle 11">
            <a:extLst>
              <a:ext uri="{FF2B5EF4-FFF2-40B4-BE49-F238E27FC236}">
                <a16:creationId xmlns:a16="http://schemas.microsoft.com/office/drawing/2014/main" id="{8205CE47-7F41-4445-91D3-70FD3B952760}"/>
              </a:ext>
            </a:extLst>
          </p:cNvPr>
          <p:cNvSpPr/>
          <p:nvPr/>
        </p:nvSpPr>
        <p:spPr>
          <a:xfrm>
            <a:off x="3810" y="-1250"/>
            <a:ext cx="127000" cy="917576"/>
          </a:xfrm>
          <a:prstGeom prst="rect">
            <a:avLst/>
          </a:prstGeom>
          <a:solidFill>
            <a:srgbClr val="DA1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7AFF801-0FCD-432C-ADFE-5E8116D1C3D6}"/>
              </a:ext>
            </a:extLst>
          </p:cNvPr>
          <p:cNvPicPr>
            <a:picLocks noChangeAspect="1"/>
          </p:cNvPicPr>
          <p:nvPr/>
        </p:nvPicPr>
        <p:blipFill rotWithShape="1">
          <a:blip r:embed="rId3"/>
          <a:srcRect l="1786" r="76099"/>
          <a:stretch/>
        </p:blipFill>
        <p:spPr>
          <a:xfrm>
            <a:off x="5678308" y="1927829"/>
            <a:ext cx="1533525" cy="3969040"/>
          </a:xfrm>
          <a:prstGeom prst="rect">
            <a:avLst/>
          </a:prstGeom>
        </p:spPr>
      </p:pic>
      <p:pic>
        <p:nvPicPr>
          <p:cNvPr id="8" name="Picture 7">
            <a:extLst>
              <a:ext uri="{FF2B5EF4-FFF2-40B4-BE49-F238E27FC236}">
                <a16:creationId xmlns:a16="http://schemas.microsoft.com/office/drawing/2014/main" id="{B153FFF2-2B15-4077-854F-A83F9B322F3A}"/>
              </a:ext>
            </a:extLst>
          </p:cNvPr>
          <p:cNvPicPr>
            <a:picLocks noChangeAspect="1"/>
          </p:cNvPicPr>
          <p:nvPr/>
        </p:nvPicPr>
        <p:blipFill rotWithShape="1">
          <a:blip r:embed="rId3"/>
          <a:srcRect l="25824" r="51099"/>
          <a:stretch/>
        </p:blipFill>
        <p:spPr>
          <a:xfrm>
            <a:off x="7211833" y="1927829"/>
            <a:ext cx="1600200" cy="3969040"/>
          </a:xfrm>
          <a:prstGeom prst="rect">
            <a:avLst/>
          </a:prstGeom>
        </p:spPr>
      </p:pic>
      <p:pic>
        <p:nvPicPr>
          <p:cNvPr id="9" name="Picture 8">
            <a:extLst>
              <a:ext uri="{FF2B5EF4-FFF2-40B4-BE49-F238E27FC236}">
                <a16:creationId xmlns:a16="http://schemas.microsoft.com/office/drawing/2014/main" id="{747410D0-CB4C-4F3F-8AEB-7BA74F96AF15}"/>
              </a:ext>
            </a:extLst>
          </p:cNvPr>
          <p:cNvPicPr>
            <a:picLocks noChangeAspect="1"/>
          </p:cNvPicPr>
          <p:nvPr/>
        </p:nvPicPr>
        <p:blipFill rotWithShape="1">
          <a:blip r:embed="rId3"/>
          <a:srcRect l="50240" r="26682"/>
          <a:stretch/>
        </p:blipFill>
        <p:spPr>
          <a:xfrm>
            <a:off x="8812033" y="1927829"/>
            <a:ext cx="1600199" cy="3969040"/>
          </a:xfrm>
          <a:prstGeom prst="rect">
            <a:avLst/>
          </a:prstGeom>
        </p:spPr>
      </p:pic>
      <p:pic>
        <p:nvPicPr>
          <p:cNvPr id="10" name="Picture 9">
            <a:extLst>
              <a:ext uri="{FF2B5EF4-FFF2-40B4-BE49-F238E27FC236}">
                <a16:creationId xmlns:a16="http://schemas.microsoft.com/office/drawing/2014/main" id="{12432AE0-AABB-405B-AF26-79DAC5023484}"/>
              </a:ext>
            </a:extLst>
          </p:cNvPr>
          <p:cNvPicPr>
            <a:picLocks noChangeAspect="1"/>
          </p:cNvPicPr>
          <p:nvPr/>
        </p:nvPicPr>
        <p:blipFill rotWithShape="1">
          <a:blip r:embed="rId3"/>
          <a:srcRect l="75295" r="1734"/>
          <a:stretch/>
        </p:blipFill>
        <p:spPr>
          <a:xfrm>
            <a:off x="10412232" y="1909368"/>
            <a:ext cx="1600199" cy="3987501"/>
          </a:xfrm>
          <a:prstGeom prst="rect">
            <a:avLst/>
          </a:prstGeom>
        </p:spPr>
      </p:pic>
      <p:sp>
        <p:nvSpPr>
          <p:cNvPr id="13" name="TextBox 12">
            <a:extLst>
              <a:ext uri="{FF2B5EF4-FFF2-40B4-BE49-F238E27FC236}">
                <a16:creationId xmlns:a16="http://schemas.microsoft.com/office/drawing/2014/main" id="{9CF0F954-A774-4184-8B5A-489193F8B333}"/>
              </a:ext>
            </a:extLst>
          </p:cNvPr>
          <p:cNvSpPr txBox="1"/>
          <p:nvPr/>
        </p:nvSpPr>
        <p:spPr>
          <a:xfrm>
            <a:off x="11366349" y="5766064"/>
            <a:ext cx="669170" cy="261610"/>
          </a:xfrm>
          <a:prstGeom prst="rect">
            <a:avLst/>
          </a:prstGeom>
          <a:noFill/>
        </p:spPr>
        <p:txBody>
          <a:bodyPr wrap="square" rtlCol="0">
            <a:spAutoFit/>
          </a:bodyPr>
          <a:lstStyle/>
          <a:p>
            <a:r>
              <a:rPr lang="en-US" sz="1050" dirty="0">
                <a:solidFill>
                  <a:schemeClr val="bg1">
                    <a:lumMod val="85000"/>
                  </a:schemeClr>
                </a:solidFill>
              </a:rPr>
              <a:t>© ABS</a:t>
            </a:r>
          </a:p>
        </p:txBody>
      </p:sp>
    </p:spTree>
    <p:extLst>
      <p:ext uri="{BB962C8B-B14F-4D97-AF65-F5344CB8AC3E}">
        <p14:creationId xmlns:p14="http://schemas.microsoft.com/office/powerpoint/2010/main" val="355101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41" y="1294228"/>
            <a:ext cx="11087675" cy="4009292"/>
          </a:xfrm>
          <a:prstGeom prst="rect">
            <a:avLst/>
          </a:prstGeom>
        </p:spPr>
      </p:pic>
    </p:spTree>
    <p:extLst>
      <p:ext uri="{BB962C8B-B14F-4D97-AF65-F5344CB8AC3E}">
        <p14:creationId xmlns:p14="http://schemas.microsoft.com/office/powerpoint/2010/main" val="2871908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3871" y="2222695"/>
            <a:ext cx="3024554" cy="1015663"/>
          </a:xfrm>
          <a:prstGeom prst="rect">
            <a:avLst/>
          </a:prstGeom>
          <a:noFill/>
        </p:spPr>
        <p:txBody>
          <a:bodyPr wrap="square" rtlCol="0">
            <a:spAutoFit/>
          </a:bodyPr>
          <a:lstStyle/>
          <a:p>
            <a:r>
              <a:rPr lang="en-US" sz="6000" dirty="0" smtClean="0"/>
              <a:t>Thanks </a:t>
            </a:r>
            <a:endParaRPr lang="en-US" sz="6000" dirty="0"/>
          </a:p>
        </p:txBody>
      </p:sp>
    </p:spTree>
    <p:extLst>
      <p:ext uri="{BB962C8B-B14F-4D97-AF65-F5344CB8AC3E}">
        <p14:creationId xmlns:p14="http://schemas.microsoft.com/office/powerpoint/2010/main" val="2526762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274" y="1035600"/>
            <a:ext cx="8243668" cy="5195582"/>
          </a:xfrm>
          <a:prstGeom prst="rect">
            <a:avLst/>
          </a:prstGeom>
        </p:spPr>
      </p:pic>
    </p:spTree>
    <p:extLst>
      <p:ext uri="{BB962C8B-B14F-4D97-AF65-F5344CB8AC3E}">
        <p14:creationId xmlns:p14="http://schemas.microsoft.com/office/powerpoint/2010/main" val="2047687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158" y="1026942"/>
            <a:ext cx="9168025" cy="5472332"/>
          </a:xfrm>
          <a:prstGeom prst="rect">
            <a:avLst/>
          </a:prstGeom>
        </p:spPr>
      </p:pic>
    </p:spTree>
    <p:extLst>
      <p:ext uri="{BB962C8B-B14F-4D97-AF65-F5344CB8AC3E}">
        <p14:creationId xmlns:p14="http://schemas.microsoft.com/office/powerpoint/2010/main" val="325888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Users\Sangeeta\Downloads\107329314-1699274165691-gettyimages-1765478733-20231105_dli-ay-mn_weather-15.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Users\Sangeeta\Downloads\107329314-1699274165691-gettyimages-1765478733-20231105_dli-ay-mn_weather-15.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NEW DELHI, INDIA - NOVEMBER 5: Thick layer of smog on Kartavya Path as Delhi's air quality remains very poor on November 5, 2023 in New Delhi, India. Stringent measures were enforced in Delhi as the air quality deteriorated to 'severe plus' levels due to unfavorable winds and increased farm fires across northern India. The toxic haze persisted over Delhi-NCR for the sixth consecutive day, posing significant challenges for individuals with respiratory problems. (Photo by Arvind Yadav/Hindustan Times via G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7937"/>
            <a:ext cx="12031785" cy="55628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1784" y="6006905"/>
            <a:ext cx="11300216" cy="461665"/>
          </a:xfrm>
          <a:prstGeom prst="rect">
            <a:avLst/>
          </a:prstGeom>
          <a:noFill/>
        </p:spPr>
        <p:txBody>
          <a:bodyPr wrap="square" rtlCol="0">
            <a:spAutoFit/>
          </a:bodyPr>
          <a:lstStyle/>
          <a:p>
            <a:r>
              <a:rPr lang="en-US" sz="2400" b="1" dirty="0"/>
              <a:t>Thick layer of smog on </a:t>
            </a:r>
            <a:r>
              <a:rPr lang="en-US" sz="2400" b="1" dirty="0" err="1"/>
              <a:t>Kartavya</a:t>
            </a:r>
            <a:r>
              <a:rPr lang="en-US" sz="2400" b="1" dirty="0"/>
              <a:t> Path </a:t>
            </a:r>
            <a:r>
              <a:rPr lang="en-US" sz="2400" b="1" dirty="0" smtClean="0"/>
              <a:t>,  </a:t>
            </a:r>
            <a:r>
              <a:rPr lang="en-US" sz="2400" b="1" dirty="0"/>
              <a:t>November 5, 2023 in New Delhi, India</a:t>
            </a:r>
            <a:r>
              <a:rPr lang="en-US" b="1" dirty="0"/>
              <a:t>.</a:t>
            </a:r>
            <a:endParaRPr lang="en-US" dirty="0"/>
          </a:p>
        </p:txBody>
      </p:sp>
    </p:spTree>
    <p:extLst>
      <p:ext uri="{BB962C8B-B14F-4D97-AF65-F5344CB8AC3E}">
        <p14:creationId xmlns:p14="http://schemas.microsoft.com/office/powerpoint/2010/main" val="167940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0492" y="392517"/>
            <a:ext cx="8074856" cy="5894951"/>
          </a:xfrm>
          <a:prstGeom prst="rect">
            <a:avLst/>
          </a:prstGeom>
        </p:spPr>
      </p:pic>
    </p:spTree>
    <p:extLst>
      <p:ext uri="{BB962C8B-B14F-4D97-AF65-F5344CB8AC3E}">
        <p14:creationId xmlns:p14="http://schemas.microsoft.com/office/powerpoint/2010/main" val="448789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8129" y="576773"/>
            <a:ext cx="10381957" cy="5016758"/>
          </a:xfrm>
          <a:prstGeom prst="rect">
            <a:avLst/>
          </a:prstGeom>
        </p:spPr>
        <p:txBody>
          <a:bodyPr wrap="square">
            <a:spAutoFit/>
          </a:bodyPr>
          <a:lstStyle/>
          <a:p>
            <a:pPr algn="ctr"/>
            <a:r>
              <a:rPr lang="en-US" sz="3200" dirty="0">
                <a:solidFill>
                  <a:srgbClr val="3C3C3B"/>
                </a:solidFill>
                <a:latin typeface="Akkurat Pro"/>
              </a:rPr>
              <a:t>The term “smog” was coined in the </a:t>
            </a:r>
            <a:r>
              <a:rPr lang="en-US" sz="3200" u="sng" dirty="0">
                <a:solidFill>
                  <a:srgbClr val="161F15"/>
                </a:solidFill>
                <a:latin typeface="Akkurat Pro"/>
                <a:hlinkClick r:id="rId2" tooltip="Smog information"/>
              </a:rPr>
              <a:t>early 1900s</a:t>
            </a:r>
            <a:r>
              <a:rPr lang="en-US" sz="3200" dirty="0">
                <a:solidFill>
                  <a:srgbClr val="3C3C3B"/>
                </a:solidFill>
                <a:latin typeface="Akkurat Pro"/>
              </a:rPr>
              <a:t> to describe the mix of smoke and fog caused by burning coal in industrial areas</a:t>
            </a:r>
            <a:r>
              <a:rPr lang="en-US" sz="3200" dirty="0" smtClean="0">
                <a:solidFill>
                  <a:srgbClr val="3C3C3B"/>
                </a:solidFill>
                <a:latin typeface="Akkurat Pro"/>
              </a:rPr>
              <a:t>. </a:t>
            </a:r>
            <a:endParaRPr lang="en-US" sz="3200" dirty="0" smtClean="0">
              <a:solidFill>
                <a:srgbClr val="3C3C3B"/>
              </a:solidFill>
              <a:latin typeface="Akkurat Pro"/>
            </a:endParaRPr>
          </a:p>
          <a:p>
            <a:pPr algn="ctr"/>
            <a:endParaRPr lang="en-US" sz="3200" dirty="0" smtClean="0">
              <a:solidFill>
                <a:srgbClr val="3C3C3B"/>
              </a:solidFill>
              <a:latin typeface="Akkurat Pro"/>
            </a:endParaRPr>
          </a:p>
          <a:p>
            <a:pPr algn="ctr"/>
            <a:r>
              <a:rPr lang="en-US" sz="3200" dirty="0">
                <a:solidFill>
                  <a:srgbClr val="3C3C3B"/>
                </a:solidFill>
                <a:latin typeface="Akkurat Pro"/>
              </a:rPr>
              <a:t>	</a:t>
            </a:r>
            <a:r>
              <a:rPr lang="en-US" sz="3200" dirty="0" smtClean="0">
                <a:solidFill>
                  <a:srgbClr val="3C3C3B"/>
                </a:solidFill>
                <a:latin typeface="Akkurat Pro"/>
              </a:rPr>
              <a:t>Smog </a:t>
            </a:r>
            <a:r>
              <a:rPr lang="en-US" sz="3200" dirty="0">
                <a:solidFill>
                  <a:srgbClr val="3C3C3B"/>
                </a:solidFill>
                <a:latin typeface="Akkurat Pro"/>
              </a:rPr>
              <a:t>is a visible type of air pollution that contains a mixture of pollutants, including particulate matter (PM), ground-level ozone (O3), carbon monoxide (CO), volatile organic compounds (VOCs), nitrogen oxides (NOx), and sulfur dioxide (SO2). It often appears as a brownish-yellow </a:t>
            </a:r>
            <a:r>
              <a:rPr lang="en-US" sz="3200" dirty="0" smtClean="0">
                <a:solidFill>
                  <a:srgbClr val="3C3C3B"/>
                </a:solidFill>
                <a:latin typeface="Akkurat Pro"/>
              </a:rPr>
              <a:t>mist. </a:t>
            </a:r>
            <a:endParaRPr lang="en-US" sz="3200" dirty="0"/>
          </a:p>
        </p:txBody>
      </p:sp>
    </p:spTree>
    <p:extLst>
      <p:ext uri="{BB962C8B-B14F-4D97-AF65-F5344CB8AC3E}">
        <p14:creationId xmlns:p14="http://schemas.microsoft.com/office/powerpoint/2010/main" val="3160447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715</Words>
  <Application>Microsoft Office PowerPoint</Application>
  <PresentationFormat>Widescreen</PresentationFormat>
  <Paragraphs>124</Paragraphs>
  <Slides>42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.AppleSystemUIFont</vt:lpstr>
      <vt:lpstr>Akkurat Pro</vt:lpstr>
      <vt:lpstr>Arial</vt:lpstr>
      <vt:lpstr>Avenir W01</vt:lpstr>
      <vt:lpstr>AvenirNextLTPro</vt:lpstr>
      <vt:lpstr>Book Antiqua</vt:lpstr>
      <vt:lpstr>BureauVeritas-ExtBdUltraCond</vt:lpstr>
      <vt:lpstr>Calibri</vt:lpstr>
      <vt:lpstr>Calibri Light</vt:lpstr>
      <vt:lpstr>Open Sans</vt:lpstr>
      <vt:lpstr>Poppins</vt:lpstr>
      <vt:lpstr>Source-Sans-RegularPro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POLLUTION &amp; MARINE SHIPPING #sustainableshipping</dc:title>
  <dc:creator>Sangeeta</dc:creator>
  <cp:lastModifiedBy>Sangeeta</cp:lastModifiedBy>
  <cp:revision>67</cp:revision>
  <dcterms:created xsi:type="dcterms:W3CDTF">2024-06-23T06:07:12Z</dcterms:created>
  <dcterms:modified xsi:type="dcterms:W3CDTF">2024-07-09T06:06:30Z</dcterms:modified>
</cp:coreProperties>
</file>