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9" r:id="rId4"/>
    <p:sldId id="406" r:id="rId5"/>
    <p:sldId id="410" r:id="rId6"/>
    <p:sldId id="411" r:id="rId7"/>
    <p:sldId id="412" r:id="rId8"/>
    <p:sldId id="414" r:id="rId9"/>
    <p:sldId id="413" r:id="rId10"/>
    <p:sldId id="265" r:id="rId11"/>
    <p:sldId id="415" r:id="rId12"/>
    <p:sldId id="407" r:id="rId13"/>
    <p:sldId id="408" r:id="rId14"/>
    <p:sldId id="416" r:id="rId15"/>
    <p:sldId id="417" r:id="rId16"/>
    <p:sldId id="418" r:id="rId17"/>
    <p:sldId id="419" r:id="rId18"/>
    <p:sldId id="420" r:id="rId19"/>
    <p:sldId id="421" r:id="rId20"/>
    <p:sldId id="422" r:id="rId21"/>
    <p:sldId id="31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76"/>
      </p:cViewPr>
      <p:guideLst/>
    </p:cSldViewPr>
  </p:slideViewPr>
  <p:notesTextViewPr>
    <p:cViewPr>
      <p:scale>
        <a:sx n="1" d="1"/>
        <a:sy n="1" d="1"/>
      </p:scale>
      <p:origin x="0" y="0"/>
    </p:cViewPr>
  </p:notesTextViewPr>
  <p:sorterViewPr>
    <p:cViewPr>
      <p:scale>
        <a:sx n="25" d="100"/>
        <a:sy n="2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9E2065-544D-4100-AB64-54A7CB09FB62}" type="datetimeFigureOut">
              <a:rPr lang="en-IN" smtClean="0"/>
              <a:t>26-01-2026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A57393-4D1A-4EBE-9022-2996AFB5F598}" type="slidenum">
              <a:rPr lang="en-IN" smtClean="0"/>
              <a:t>‹#›</a:t>
            </a:fld>
            <a:endParaRPr lang="en-IN"/>
          </a:p>
        </p:txBody>
      </p:sp>
    </p:spTree>
    <p:extLst>
      <p:ext uri="{BB962C8B-B14F-4D97-AF65-F5344CB8AC3E}">
        <p14:creationId xmlns:p14="http://schemas.microsoft.com/office/powerpoint/2010/main" val="1473288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10DB3-5837-1001-2DBF-CF61BC010B8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BE8D565A-ADC8-896B-B220-D88BB97AA0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9FE08F90-3691-64C4-4379-66F9E2246928}"/>
              </a:ext>
            </a:extLst>
          </p:cNvPr>
          <p:cNvSpPr>
            <a:spLocks noGrp="1"/>
          </p:cNvSpPr>
          <p:nvPr>
            <p:ph type="dt" sz="half" idx="10"/>
          </p:nvPr>
        </p:nvSpPr>
        <p:spPr/>
        <p:txBody>
          <a:bodyPr/>
          <a:lstStyle/>
          <a:p>
            <a:fld id="{907292A3-F619-45FB-8800-D320A26FF46D}" type="datetimeFigureOut">
              <a:rPr lang="en-IN" smtClean="0"/>
              <a:t>26-01-2026</a:t>
            </a:fld>
            <a:endParaRPr lang="en-IN"/>
          </a:p>
        </p:txBody>
      </p:sp>
      <p:sp>
        <p:nvSpPr>
          <p:cNvPr id="5" name="Footer Placeholder 4">
            <a:extLst>
              <a:ext uri="{FF2B5EF4-FFF2-40B4-BE49-F238E27FC236}">
                <a16:creationId xmlns:a16="http://schemas.microsoft.com/office/drawing/2014/main" id="{C992AC1A-49BD-C8C1-E307-8155BD2C715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B52B001-0EA2-7091-BFB5-09063B5A0EBC}"/>
              </a:ext>
            </a:extLst>
          </p:cNvPr>
          <p:cNvSpPr>
            <a:spLocks noGrp="1"/>
          </p:cNvSpPr>
          <p:nvPr>
            <p:ph type="sldNum" sz="quarter" idx="12"/>
          </p:nvPr>
        </p:nvSpPr>
        <p:spPr/>
        <p:txBody>
          <a:bodyPr/>
          <a:lstStyle/>
          <a:p>
            <a:fld id="{56ADC832-E484-4219-8044-FAA573B33248}" type="slidenum">
              <a:rPr lang="en-IN" smtClean="0"/>
              <a:t>‹#›</a:t>
            </a:fld>
            <a:endParaRPr lang="en-IN"/>
          </a:p>
        </p:txBody>
      </p:sp>
    </p:spTree>
    <p:extLst>
      <p:ext uri="{BB962C8B-B14F-4D97-AF65-F5344CB8AC3E}">
        <p14:creationId xmlns:p14="http://schemas.microsoft.com/office/powerpoint/2010/main" val="6585971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0E3C7-943A-79AB-C7C1-09DB460664F8}"/>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2AACCCD7-5440-8AF9-47C8-B50E03F5470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CD73AD0-BBDB-BA84-5C29-7E344790B35B}"/>
              </a:ext>
            </a:extLst>
          </p:cNvPr>
          <p:cNvSpPr>
            <a:spLocks noGrp="1"/>
          </p:cNvSpPr>
          <p:nvPr>
            <p:ph type="dt" sz="half" idx="10"/>
          </p:nvPr>
        </p:nvSpPr>
        <p:spPr/>
        <p:txBody>
          <a:bodyPr/>
          <a:lstStyle/>
          <a:p>
            <a:fld id="{907292A3-F619-45FB-8800-D320A26FF46D}" type="datetimeFigureOut">
              <a:rPr lang="en-IN" smtClean="0"/>
              <a:t>26-01-2026</a:t>
            </a:fld>
            <a:endParaRPr lang="en-IN"/>
          </a:p>
        </p:txBody>
      </p:sp>
      <p:sp>
        <p:nvSpPr>
          <p:cNvPr id="5" name="Footer Placeholder 4">
            <a:extLst>
              <a:ext uri="{FF2B5EF4-FFF2-40B4-BE49-F238E27FC236}">
                <a16:creationId xmlns:a16="http://schemas.microsoft.com/office/drawing/2014/main" id="{D6D3A4B3-BF54-55F9-2A50-826E5C0004C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EBCD819-4885-91EB-BBDE-B60C16C98022}"/>
              </a:ext>
            </a:extLst>
          </p:cNvPr>
          <p:cNvSpPr>
            <a:spLocks noGrp="1"/>
          </p:cNvSpPr>
          <p:nvPr>
            <p:ph type="sldNum" sz="quarter" idx="12"/>
          </p:nvPr>
        </p:nvSpPr>
        <p:spPr/>
        <p:txBody>
          <a:bodyPr/>
          <a:lstStyle/>
          <a:p>
            <a:fld id="{56ADC832-E484-4219-8044-FAA573B33248}" type="slidenum">
              <a:rPr lang="en-IN" smtClean="0"/>
              <a:t>‹#›</a:t>
            </a:fld>
            <a:endParaRPr lang="en-IN"/>
          </a:p>
        </p:txBody>
      </p:sp>
    </p:spTree>
    <p:extLst>
      <p:ext uri="{BB962C8B-B14F-4D97-AF65-F5344CB8AC3E}">
        <p14:creationId xmlns:p14="http://schemas.microsoft.com/office/powerpoint/2010/main" val="6351363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737BA6-6078-34EE-2F95-1B42D360FA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0C21909-26BA-5C64-1517-E68FFA238C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7A9924B-1361-8599-345B-E5D3FF75B0D1}"/>
              </a:ext>
            </a:extLst>
          </p:cNvPr>
          <p:cNvSpPr>
            <a:spLocks noGrp="1"/>
          </p:cNvSpPr>
          <p:nvPr>
            <p:ph type="dt" sz="half" idx="10"/>
          </p:nvPr>
        </p:nvSpPr>
        <p:spPr/>
        <p:txBody>
          <a:bodyPr/>
          <a:lstStyle/>
          <a:p>
            <a:fld id="{907292A3-F619-45FB-8800-D320A26FF46D}" type="datetimeFigureOut">
              <a:rPr lang="en-IN" smtClean="0"/>
              <a:t>26-01-2026</a:t>
            </a:fld>
            <a:endParaRPr lang="en-IN"/>
          </a:p>
        </p:txBody>
      </p:sp>
      <p:sp>
        <p:nvSpPr>
          <p:cNvPr id="5" name="Footer Placeholder 4">
            <a:extLst>
              <a:ext uri="{FF2B5EF4-FFF2-40B4-BE49-F238E27FC236}">
                <a16:creationId xmlns:a16="http://schemas.microsoft.com/office/drawing/2014/main" id="{F5626D01-F986-A55A-109F-F7BF8C18F36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F7DB968-8D82-3F2C-0A03-57CC0B4F8BAA}"/>
              </a:ext>
            </a:extLst>
          </p:cNvPr>
          <p:cNvSpPr>
            <a:spLocks noGrp="1"/>
          </p:cNvSpPr>
          <p:nvPr>
            <p:ph type="sldNum" sz="quarter" idx="12"/>
          </p:nvPr>
        </p:nvSpPr>
        <p:spPr/>
        <p:txBody>
          <a:bodyPr/>
          <a:lstStyle/>
          <a:p>
            <a:fld id="{56ADC832-E484-4219-8044-FAA573B33248}" type="slidenum">
              <a:rPr lang="en-IN" smtClean="0"/>
              <a:t>‹#›</a:t>
            </a:fld>
            <a:endParaRPr lang="en-IN"/>
          </a:p>
        </p:txBody>
      </p:sp>
    </p:spTree>
    <p:extLst>
      <p:ext uri="{BB962C8B-B14F-4D97-AF65-F5344CB8AC3E}">
        <p14:creationId xmlns:p14="http://schemas.microsoft.com/office/powerpoint/2010/main" val="32398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465CE-A23F-B1A7-0F93-BCDE44AF5DD6}"/>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BA5B8070-55E3-1AF9-647D-1A52672A54F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30F9A78C-FC26-6B89-AB5F-92E8B8D39F9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4F806400-D12F-00EC-0276-FB96729E84C5}"/>
              </a:ext>
            </a:extLst>
          </p:cNvPr>
          <p:cNvSpPr>
            <a:spLocks noGrp="1"/>
          </p:cNvSpPr>
          <p:nvPr>
            <p:ph type="dt" sz="half" idx="10"/>
          </p:nvPr>
        </p:nvSpPr>
        <p:spPr/>
        <p:txBody>
          <a:bodyPr/>
          <a:lstStyle/>
          <a:p>
            <a:fld id="{907292A3-F619-45FB-8800-D320A26FF46D}" type="datetimeFigureOut">
              <a:rPr lang="en-IN" smtClean="0"/>
              <a:t>26-01-2026</a:t>
            </a:fld>
            <a:endParaRPr lang="en-IN"/>
          </a:p>
        </p:txBody>
      </p:sp>
      <p:sp>
        <p:nvSpPr>
          <p:cNvPr id="6" name="Footer Placeholder 5">
            <a:extLst>
              <a:ext uri="{FF2B5EF4-FFF2-40B4-BE49-F238E27FC236}">
                <a16:creationId xmlns:a16="http://schemas.microsoft.com/office/drawing/2014/main" id="{0F8A4873-991E-406F-4FDC-F2660EE7B623}"/>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E7A963E-A4C8-E760-F01A-6B9BAE6FCC03}"/>
              </a:ext>
            </a:extLst>
          </p:cNvPr>
          <p:cNvSpPr>
            <a:spLocks noGrp="1"/>
          </p:cNvSpPr>
          <p:nvPr>
            <p:ph type="sldNum" sz="quarter" idx="12"/>
          </p:nvPr>
        </p:nvSpPr>
        <p:spPr/>
        <p:txBody>
          <a:bodyPr/>
          <a:lstStyle/>
          <a:p>
            <a:fld id="{56ADC832-E484-4219-8044-FAA573B33248}" type="slidenum">
              <a:rPr lang="en-IN" smtClean="0"/>
              <a:t>‹#›</a:t>
            </a:fld>
            <a:endParaRPr lang="en-IN"/>
          </a:p>
        </p:txBody>
      </p:sp>
    </p:spTree>
    <p:extLst>
      <p:ext uri="{BB962C8B-B14F-4D97-AF65-F5344CB8AC3E}">
        <p14:creationId xmlns:p14="http://schemas.microsoft.com/office/powerpoint/2010/main" val="2003160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52FE1-7013-092D-F7CD-4574CE8224A0}"/>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AC2C84CE-08F2-68D4-4F62-9BA0E73AF23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DAF3ADD-F899-A77B-28EE-16D2A599CFD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41D2E4A9-5E7B-6F6B-0B0F-2B4E8D1432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2C5832E-5BB8-70C3-EB40-774B6A83002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558403F4-EC5E-A6BD-ED18-1D50772865A9}"/>
              </a:ext>
            </a:extLst>
          </p:cNvPr>
          <p:cNvSpPr>
            <a:spLocks noGrp="1"/>
          </p:cNvSpPr>
          <p:nvPr>
            <p:ph type="dt" sz="half" idx="10"/>
          </p:nvPr>
        </p:nvSpPr>
        <p:spPr/>
        <p:txBody>
          <a:bodyPr/>
          <a:lstStyle/>
          <a:p>
            <a:fld id="{907292A3-F619-45FB-8800-D320A26FF46D}" type="datetimeFigureOut">
              <a:rPr lang="en-IN" smtClean="0"/>
              <a:t>26-01-2026</a:t>
            </a:fld>
            <a:endParaRPr lang="en-IN"/>
          </a:p>
        </p:txBody>
      </p:sp>
      <p:sp>
        <p:nvSpPr>
          <p:cNvPr id="8" name="Footer Placeholder 7">
            <a:extLst>
              <a:ext uri="{FF2B5EF4-FFF2-40B4-BE49-F238E27FC236}">
                <a16:creationId xmlns:a16="http://schemas.microsoft.com/office/drawing/2014/main" id="{EAA00871-DEC0-04F2-7FDB-3A9D3A0A3BFB}"/>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817C541-B837-05C9-E6BA-05710265DDBF}"/>
              </a:ext>
            </a:extLst>
          </p:cNvPr>
          <p:cNvSpPr>
            <a:spLocks noGrp="1"/>
          </p:cNvSpPr>
          <p:nvPr>
            <p:ph type="sldNum" sz="quarter" idx="12"/>
          </p:nvPr>
        </p:nvSpPr>
        <p:spPr/>
        <p:txBody>
          <a:bodyPr/>
          <a:lstStyle/>
          <a:p>
            <a:fld id="{56ADC832-E484-4219-8044-FAA573B33248}" type="slidenum">
              <a:rPr lang="en-IN" smtClean="0"/>
              <a:t>‹#›</a:t>
            </a:fld>
            <a:endParaRPr lang="en-IN"/>
          </a:p>
        </p:txBody>
      </p:sp>
    </p:spTree>
    <p:extLst>
      <p:ext uri="{BB962C8B-B14F-4D97-AF65-F5344CB8AC3E}">
        <p14:creationId xmlns:p14="http://schemas.microsoft.com/office/powerpoint/2010/main" val="2140679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F3A55-65AB-73D2-439A-6056ABB78CA0}"/>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7F01B5A8-4D7A-B2C8-4B41-F70DFE2F8FF3}"/>
              </a:ext>
            </a:extLst>
          </p:cNvPr>
          <p:cNvSpPr>
            <a:spLocks noGrp="1"/>
          </p:cNvSpPr>
          <p:nvPr>
            <p:ph type="dt" sz="half" idx="10"/>
          </p:nvPr>
        </p:nvSpPr>
        <p:spPr/>
        <p:txBody>
          <a:bodyPr/>
          <a:lstStyle/>
          <a:p>
            <a:fld id="{907292A3-F619-45FB-8800-D320A26FF46D}" type="datetimeFigureOut">
              <a:rPr lang="en-IN" smtClean="0"/>
              <a:t>26-01-2026</a:t>
            </a:fld>
            <a:endParaRPr lang="en-IN"/>
          </a:p>
        </p:txBody>
      </p:sp>
      <p:sp>
        <p:nvSpPr>
          <p:cNvPr id="4" name="Footer Placeholder 3">
            <a:extLst>
              <a:ext uri="{FF2B5EF4-FFF2-40B4-BE49-F238E27FC236}">
                <a16:creationId xmlns:a16="http://schemas.microsoft.com/office/drawing/2014/main" id="{FC2B4120-F464-F93F-0AA6-0EE963F264E0}"/>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5B6B7AC5-7778-C474-0436-14B8E1EAEAF7}"/>
              </a:ext>
            </a:extLst>
          </p:cNvPr>
          <p:cNvSpPr>
            <a:spLocks noGrp="1"/>
          </p:cNvSpPr>
          <p:nvPr>
            <p:ph type="sldNum" sz="quarter" idx="12"/>
          </p:nvPr>
        </p:nvSpPr>
        <p:spPr/>
        <p:txBody>
          <a:bodyPr/>
          <a:lstStyle/>
          <a:p>
            <a:fld id="{56ADC832-E484-4219-8044-FAA573B33248}" type="slidenum">
              <a:rPr lang="en-IN" smtClean="0"/>
              <a:t>‹#›</a:t>
            </a:fld>
            <a:endParaRPr lang="en-IN"/>
          </a:p>
        </p:txBody>
      </p:sp>
    </p:spTree>
    <p:extLst>
      <p:ext uri="{BB962C8B-B14F-4D97-AF65-F5344CB8AC3E}">
        <p14:creationId xmlns:p14="http://schemas.microsoft.com/office/powerpoint/2010/main" val="12776829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1B52F9-C6D6-39BE-44DB-069026ABCDD3}"/>
              </a:ext>
            </a:extLst>
          </p:cNvPr>
          <p:cNvSpPr>
            <a:spLocks noGrp="1"/>
          </p:cNvSpPr>
          <p:nvPr>
            <p:ph type="dt" sz="half" idx="10"/>
          </p:nvPr>
        </p:nvSpPr>
        <p:spPr/>
        <p:txBody>
          <a:bodyPr/>
          <a:lstStyle/>
          <a:p>
            <a:fld id="{907292A3-F619-45FB-8800-D320A26FF46D}" type="datetimeFigureOut">
              <a:rPr lang="en-IN" smtClean="0"/>
              <a:t>26-01-2026</a:t>
            </a:fld>
            <a:endParaRPr lang="en-IN"/>
          </a:p>
        </p:txBody>
      </p:sp>
      <p:sp>
        <p:nvSpPr>
          <p:cNvPr id="3" name="Footer Placeholder 2">
            <a:extLst>
              <a:ext uri="{FF2B5EF4-FFF2-40B4-BE49-F238E27FC236}">
                <a16:creationId xmlns:a16="http://schemas.microsoft.com/office/drawing/2014/main" id="{DDF02A83-A5A6-ABA8-0FE2-9F03A59E1381}"/>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56929941-B1D7-C9FA-F1AC-B164847B9E2F}"/>
              </a:ext>
            </a:extLst>
          </p:cNvPr>
          <p:cNvSpPr>
            <a:spLocks noGrp="1"/>
          </p:cNvSpPr>
          <p:nvPr>
            <p:ph type="sldNum" sz="quarter" idx="12"/>
          </p:nvPr>
        </p:nvSpPr>
        <p:spPr/>
        <p:txBody>
          <a:bodyPr/>
          <a:lstStyle/>
          <a:p>
            <a:fld id="{56ADC832-E484-4219-8044-FAA573B33248}" type="slidenum">
              <a:rPr lang="en-IN" smtClean="0"/>
              <a:t>‹#›</a:t>
            </a:fld>
            <a:endParaRPr lang="en-IN"/>
          </a:p>
        </p:txBody>
      </p:sp>
    </p:spTree>
    <p:extLst>
      <p:ext uri="{BB962C8B-B14F-4D97-AF65-F5344CB8AC3E}">
        <p14:creationId xmlns:p14="http://schemas.microsoft.com/office/powerpoint/2010/main" val="2647211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BFEE0-D9E9-4A2E-EEFC-C5AE6CD1F1E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A2AF3441-DDC8-B515-555F-7BF72C0E65F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ABFD35ED-CC77-634B-92E9-F3CDB5C16E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3F7D7B-3B8B-6C3E-E458-2B2691774AC8}"/>
              </a:ext>
            </a:extLst>
          </p:cNvPr>
          <p:cNvSpPr>
            <a:spLocks noGrp="1"/>
          </p:cNvSpPr>
          <p:nvPr>
            <p:ph type="dt" sz="half" idx="10"/>
          </p:nvPr>
        </p:nvSpPr>
        <p:spPr/>
        <p:txBody>
          <a:bodyPr/>
          <a:lstStyle/>
          <a:p>
            <a:fld id="{907292A3-F619-45FB-8800-D320A26FF46D}" type="datetimeFigureOut">
              <a:rPr lang="en-IN" smtClean="0"/>
              <a:t>26-01-2026</a:t>
            </a:fld>
            <a:endParaRPr lang="en-IN"/>
          </a:p>
        </p:txBody>
      </p:sp>
      <p:sp>
        <p:nvSpPr>
          <p:cNvPr id="6" name="Footer Placeholder 5">
            <a:extLst>
              <a:ext uri="{FF2B5EF4-FFF2-40B4-BE49-F238E27FC236}">
                <a16:creationId xmlns:a16="http://schemas.microsoft.com/office/drawing/2014/main" id="{D24C668F-5B7A-BA09-6DDB-6D7C059688A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85040DF-63C2-7E6B-5B4E-B90544D219FF}"/>
              </a:ext>
            </a:extLst>
          </p:cNvPr>
          <p:cNvSpPr>
            <a:spLocks noGrp="1"/>
          </p:cNvSpPr>
          <p:nvPr>
            <p:ph type="sldNum" sz="quarter" idx="12"/>
          </p:nvPr>
        </p:nvSpPr>
        <p:spPr/>
        <p:txBody>
          <a:bodyPr/>
          <a:lstStyle/>
          <a:p>
            <a:fld id="{56ADC832-E484-4219-8044-FAA573B33248}" type="slidenum">
              <a:rPr lang="en-IN" smtClean="0"/>
              <a:t>‹#›</a:t>
            </a:fld>
            <a:endParaRPr lang="en-IN"/>
          </a:p>
        </p:txBody>
      </p:sp>
    </p:spTree>
    <p:extLst>
      <p:ext uri="{BB962C8B-B14F-4D97-AF65-F5344CB8AC3E}">
        <p14:creationId xmlns:p14="http://schemas.microsoft.com/office/powerpoint/2010/main" val="1654286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81130-2393-8744-DA6F-B47538E2C0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3E691E4D-0296-FF5F-DB98-B984A8D3D6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286A3696-2266-A3BB-48CB-8C9119B1AB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8AC6EE-9957-A99D-B2CE-8EAAD572D370}"/>
              </a:ext>
            </a:extLst>
          </p:cNvPr>
          <p:cNvSpPr>
            <a:spLocks noGrp="1"/>
          </p:cNvSpPr>
          <p:nvPr>
            <p:ph type="dt" sz="half" idx="10"/>
          </p:nvPr>
        </p:nvSpPr>
        <p:spPr/>
        <p:txBody>
          <a:bodyPr/>
          <a:lstStyle/>
          <a:p>
            <a:fld id="{907292A3-F619-45FB-8800-D320A26FF46D}" type="datetimeFigureOut">
              <a:rPr lang="en-IN" smtClean="0"/>
              <a:t>26-01-2026</a:t>
            </a:fld>
            <a:endParaRPr lang="en-IN"/>
          </a:p>
        </p:txBody>
      </p:sp>
      <p:sp>
        <p:nvSpPr>
          <p:cNvPr id="6" name="Footer Placeholder 5">
            <a:extLst>
              <a:ext uri="{FF2B5EF4-FFF2-40B4-BE49-F238E27FC236}">
                <a16:creationId xmlns:a16="http://schemas.microsoft.com/office/drawing/2014/main" id="{E2669BD0-12B9-CEDA-8EA2-EFF65C4B7112}"/>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D43B89F-1A9B-B510-1181-F7F5C13E843C}"/>
              </a:ext>
            </a:extLst>
          </p:cNvPr>
          <p:cNvSpPr>
            <a:spLocks noGrp="1"/>
          </p:cNvSpPr>
          <p:nvPr>
            <p:ph type="sldNum" sz="quarter" idx="12"/>
          </p:nvPr>
        </p:nvSpPr>
        <p:spPr/>
        <p:txBody>
          <a:bodyPr/>
          <a:lstStyle/>
          <a:p>
            <a:fld id="{56ADC832-E484-4219-8044-FAA573B33248}" type="slidenum">
              <a:rPr lang="en-IN" smtClean="0"/>
              <a:t>‹#›</a:t>
            </a:fld>
            <a:endParaRPr lang="en-IN"/>
          </a:p>
        </p:txBody>
      </p:sp>
    </p:spTree>
    <p:extLst>
      <p:ext uri="{BB962C8B-B14F-4D97-AF65-F5344CB8AC3E}">
        <p14:creationId xmlns:p14="http://schemas.microsoft.com/office/powerpoint/2010/main" val="16633485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4AC1E-C0FA-A88C-55FB-A741BD5FD4FC}"/>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38A71C41-C7B0-2466-E5C0-AE2370B2956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C8A034C-EFCD-E661-D453-0E8944D92CFA}"/>
              </a:ext>
            </a:extLst>
          </p:cNvPr>
          <p:cNvSpPr>
            <a:spLocks noGrp="1"/>
          </p:cNvSpPr>
          <p:nvPr>
            <p:ph type="dt" sz="half" idx="10"/>
          </p:nvPr>
        </p:nvSpPr>
        <p:spPr/>
        <p:txBody>
          <a:bodyPr/>
          <a:lstStyle/>
          <a:p>
            <a:fld id="{907292A3-F619-45FB-8800-D320A26FF46D}" type="datetimeFigureOut">
              <a:rPr lang="en-IN" smtClean="0"/>
              <a:t>26-01-2026</a:t>
            </a:fld>
            <a:endParaRPr lang="en-IN"/>
          </a:p>
        </p:txBody>
      </p:sp>
      <p:sp>
        <p:nvSpPr>
          <p:cNvPr id="5" name="Footer Placeholder 4">
            <a:extLst>
              <a:ext uri="{FF2B5EF4-FFF2-40B4-BE49-F238E27FC236}">
                <a16:creationId xmlns:a16="http://schemas.microsoft.com/office/drawing/2014/main" id="{4A1D7C3D-22B2-1822-242B-DAFB2372AC9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9E4D9A7-4B6B-139A-E55B-A6DF95F82D06}"/>
              </a:ext>
            </a:extLst>
          </p:cNvPr>
          <p:cNvSpPr>
            <a:spLocks noGrp="1"/>
          </p:cNvSpPr>
          <p:nvPr>
            <p:ph type="sldNum" sz="quarter" idx="12"/>
          </p:nvPr>
        </p:nvSpPr>
        <p:spPr/>
        <p:txBody>
          <a:bodyPr/>
          <a:lstStyle/>
          <a:p>
            <a:fld id="{56ADC832-E484-4219-8044-FAA573B33248}" type="slidenum">
              <a:rPr lang="en-IN" smtClean="0"/>
              <a:t>‹#›</a:t>
            </a:fld>
            <a:endParaRPr lang="en-IN"/>
          </a:p>
        </p:txBody>
      </p:sp>
    </p:spTree>
    <p:extLst>
      <p:ext uri="{BB962C8B-B14F-4D97-AF65-F5344CB8AC3E}">
        <p14:creationId xmlns:p14="http://schemas.microsoft.com/office/powerpoint/2010/main" val="2393713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30742F-E9EC-7450-DCFF-C2AF48E55A9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8049AE4-581E-A3C6-DBE5-6BC578C2091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181411A-71A8-9C3F-8AC9-B830B388ABFC}"/>
              </a:ext>
            </a:extLst>
          </p:cNvPr>
          <p:cNvSpPr>
            <a:spLocks noGrp="1"/>
          </p:cNvSpPr>
          <p:nvPr>
            <p:ph type="dt" sz="half" idx="10"/>
          </p:nvPr>
        </p:nvSpPr>
        <p:spPr/>
        <p:txBody>
          <a:bodyPr/>
          <a:lstStyle/>
          <a:p>
            <a:fld id="{907292A3-F619-45FB-8800-D320A26FF46D}" type="datetimeFigureOut">
              <a:rPr lang="en-IN" smtClean="0"/>
              <a:t>26-01-2026</a:t>
            </a:fld>
            <a:endParaRPr lang="en-IN"/>
          </a:p>
        </p:txBody>
      </p:sp>
      <p:sp>
        <p:nvSpPr>
          <p:cNvPr id="5" name="Footer Placeholder 4">
            <a:extLst>
              <a:ext uri="{FF2B5EF4-FFF2-40B4-BE49-F238E27FC236}">
                <a16:creationId xmlns:a16="http://schemas.microsoft.com/office/drawing/2014/main" id="{BF102398-1D58-5A4D-85D5-8AA2F00117F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6218316-566D-932E-5594-9B01C338375D}"/>
              </a:ext>
            </a:extLst>
          </p:cNvPr>
          <p:cNvSpPr>
            <a:spLocks noGrp="1"/>
          </p:cNvSpPr>
          <p:nvPr>
            <p:ph type="sldNum" sz="quarter" idx="12"/>
          </p:nvPr>
        </p:nvSpPr>
        <p:spPr/>
        <p:txBody>
          <a:bodyPr/>
          <a:lstStyle/>
          <a:p>
            <a:fld id="{56ADC832-E484-4219-8044-FAA573B33248}" type="slidenum">
              <a:rPr lang="en-IN" smtClean="0"/>
              <a:t>‹#›</a:t>
            </a:fld>
            <a:endParaRPr lang="en-IN"/>
          </a:p>
        </p:txBody>
      </p:sp>
    </p:spTree>
    <p:extLst>
      <p:ext uri="{BB962C8B-B14F-4D97-AF65-F5344CB8AC3E}">
        <p14:creationId xmlns:p14="http://schemas.microsoft.com/office/powerpoint/2010/main" val="688107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5E7D04-C8C4-2C87-0EA5-098483FFEA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CC997479-0703-928D-BB19-365133ED20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EFFA58D3-C0A0-4FAD-F6EF-73C287E6BC4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7292A3-F619-45FB-8800-D320A26FF46D}" type="datetimeFigureOut">
              <a:rPr lang="en-IN" smtClean="0"/>
              <a:t>26-01-2026</a:t>
            </a:fld>
            <a:endParaRPr lang="en-IN"/>
          </a:p>
        </p:txBody>
      </p:sp>
      <p:sp>
        <p:nvSpPr>
          <p:cNvPr id="5" name="Footer Placeholder 4">
            <a:extLst>
              <a:ext uri="{FF2B5EF4-FFF2-40B4-BE49-F238E27FC236}">
                <a16:creationId xmlns:a16="http://schemas.microsoft.com/office/drawing/2014/main" id="{C690674A-19F8-B1BC-AAE1-8AF674A0C1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EF7B020D-E0C2-0C2F-A91B-71F155B5EBD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ADC832-E484-4219-8044-FAA573B33248}" type="slidenum">
              <a:rPr lang="en-IN" smtClean="0"/>
              <a:t>‹#›</a:t>
            </a:fld>
            <a:endParaRPr lang="en-IN"/>
          </a:p>
        </p:txBody>
      </p:sp>
    </p:spTree>
    <p:extLst>
      <p:ext uri="{BB962C8B-B14F-4D97-AF65-F5344CB8AC3E}">
        <p14:creationId xmlns:p14="http://schemas.microsoft.com/office/powerpoint/2010/main" val="32160939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twitter.com/Nature/status/1670822720861351936?ref_src=twsrc%5Etfw" TargetMode="External"/><Relationship Id="rId2" Type="http://schemas.openxmlformats.org/officeDocument/2006/relationships/hyperlink" Target="https://t.co/5Ebi8bnLM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igg.cnr.it/en/research/research-highlights/mapping-the-global-threat-of-land-subsidence" TargetMode="External"/><Relationship Id="rId2" Type="http://schemas.openxmlformats.org/officeDocument/2006/relationships/hyperlink" Target="https://www.science.org/doi/10.1126/science.abb8549"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9.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eos.org/research-spotlights/strong-storms-flush-out-particulate-nitrogen" TargetMode="External"/><Relationship Id="rId2" Type="http://schemas.openxmlformats.org/officeDocument/2006/relationships/hyperlink" Target="https://www.fs.fed.us/pnw/lwm/aem/projects/hyporheic.html" TargetMode="External"/><Relationship Id="rId1" Type="http://schemas.openxmlformats.org/officeDocument/2006/relationships/slideLayout" Target="../slideLayouts/slideLayout2.xml"/><Relationship Id="rId5" Type="http://schemas.openxmlformats.org/officeDocument/2006/relationships/hyperlink" Target="https://eos.org/research-spotlights/much-dissolved-mercury-present-streams" TargetMode="External"/><Relationship Id="rId4" Type="http://schemas.openxmlformats.org/officeDocument/2006/relationships/hyperlink" Target="https://eos.org/articles/silty-streams-muddy-freshwater-conservation-issues"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87A8F6-551F-B2B0-2D0B-1BC75C1E9266}"/>
              </a:ext>
            </a:extLst>
          </p:cNvPr>
          <p:cNvSpPr>
            <a:spLocks noGrp="1"/>
          </p:cNvSpPr>
          <p:nvPr>
            <p:ph type="ctrTitle"/>
          </p:nvPr>
        </p:nvSpPr>
        <p:spPr>
          <a:xfrm>
            <a:off x="0" y="0"/>
            <a:ext cx="12192000" cy="1757680"/>
          </a:xfrm>
          <a:solidFill>
            <a:schemeClr val="accent5">
              <a:lumMod val="60000"/>
              <a:lumOff val="40000"/>
            </a:schemeClr>
          </a:solidFill>
        </p:spPr>
        <p:txBody>
          <a:bodyPr>
            <a:normAutofit/>
          </a:bodyPr>
          <a:lstStyle/>
          <a:p>
            <a:r>
              <a:rPr lang="en-US" sz="4000" b="1" dirty="0">
                <a:latin typeface="Helvetica" panose="020B0604020202020204" pitchFamily="34" charset="0"/>
                <a:cs typeface="Helvetica" panose="020B0604020202020204" pitchFamily="34" charset="0"/>
              </a:rPr>
              <a:t>Ground Water Depletion – A Terrible Future Awaits Us</a:t>
            </a:r>
            <a:br>
              <a:rPr lang="en-US" sz="4000" dirty="0"/>
            </a:br>
            <a:endParaRPr lang="en-IN" sz="4000" dirty="0"/>
          </a:p>
        </p:txBody>
      </p:sp>
      <p:sp>
        <p:nvSpPr>
          <p:cNvPr id="3" name="Subtitle 2">
            <a:extLst>
              <a:ext uri="{FF2B5EF4-FFF2-40B4-BE49-F238E27FC236}">
                <a16:creationId xmlns:a16="http://schemas.microsoft.com/office/drawing/2014/main" id="{B8064A8A-3073-B9A5-8F84-69A3EDF438E0}"/>
              </a:ext>
            </a:extLst>
          </p:cNvPr>
          <p:cNvSpPr>
            <a:spLocks noGrp="1"/>
          </p:cNvSpPr>
          <p:nvPr>
            <p:ph type="subTitle" idx="1"/>
          </p:nvPr>
        </p:nvSpPr>
        <p:spPr>
          <a:xfrm>
            <a:off x="0" y="1757680"/>
            <a:ext cx="12192000" cy="4988560"/>
          </a:xfrm>
          <a:solidFill>
            <a:schemeClr val="accent3">
              <a:lumMod val="20000"/>
              <a:lumOff val="80000"/>
            </a:schemeClr>
          </a:solidFill>
        </p:spPr>
        <p:txBody>
          <a:bodyPr>
            <a:normAutofit/>
          </a:bodyPr>
          <a:lstStyle/>
          <a:p>
            <a:pPr algn="ctr">
              <a:buClr>
                <a:schemeClr val="dk1"/>
              </a:buClr>
              <a:buSzPts val="2400"/>
              <a:defRPr/>
            </a:pPr>
            <a:endParaRPr lang="en-US" sz="3600" b="1" dirty="0">
              <a:solidFill>
                <a:srgbClr val="FF0000"/>
              </a:solidFill>
            </a:endParaRPr>
          </a:p>
          <a:p>
            <a:pPr algn="ctr">
              <a:buClr>
                <a:schemeClr val="dk1"/>
              </a:buClr>
              <a:buSzPts val="2400"/>
              <a:defRPr/>
            </a:pPr>
            <a:r>
              <a:rPr lang="en-US" sz="3600" b="1" dirty="0">
                <a:solidFill>
                  <a:srgbClr val="FF0000"/>
                </a:solidFill>
              </a:rPr>
              <a:t>Dr. R. C. Srivastava</a:t>
            </a:r>
          </a:p>
          <a:p>
            <a:pPr lvl="0" algn="ctr">
              <a:buClr>
                <a:schemeClr val="dk1"/>
              </a:buClr>
              <a:buSzPts val="2400"/>
            </a:pPr>
            <a:r>
              <a:rPr lang="en-US" sz="2000" dirty="0">
                <a:solidFill>
                  <a:srgbClr val="7030A0"/>
                </a:solidFill>
              </a:rPr>
              <a:t>                                                        FNAAS, FISAE, FIASWC, FIE,FCHAI</a:t>
            </a:r>
            <a:endParaRPr lang="en-US" sz="2000" b="1" dirty="0">
              <a:solidFill>
                <a:srgbClr val="FF0000"/>
              </a:solidFill>
            </a:endParaRPr>
          </a:p>
          <a:p>
            <a:pPr algn="ctr">
              <a:spcBef>
                <a:spcPct val="20000"/>
              </a:spcBef>
              <a:buClr>
                <a:schemeClr val="dk1"/>
              </a:buClr>
              <a:buSzPts val="2000"/>
              <a:defRPr/>
            </a:pPr>
            <a:r>
              <a:rPr lang="en-US" sz="2400" b="1" dirty="0">
                <a:solidFill>
                  <a:schemeClr val="tx2">
                    <a:lumMod val="75000"/>
                  </a:schemeClr>
                </a:solidFill>
              </a:rPr>
              <a:t>Former Vice-Chancellor, RPCAU, </a:t>
            </a:r>
            <a:r>
              <a:rPr lang="en-US" sz="2400" b="1" dirty="0" err="1">
                <a:solidFill>
                  <a:schemeClr val="tx2">
                    <a:lumMod val="75000"/>
                  </a:schemeClr>
                </a:solidFill>
              </a:rPr>
              <a:t>Pusa</a:t>
            </a:r>
            <a:r>
              <a:rPr lang="en-US" sz="2400" b="1" dirty="0">
                <a:solidFill>
                  <a:schemeClr val="tx2">
                    <a:lumMod val="75000"/>
                  </a:schemeClr>
                </a:solidFill>
              </a:rPr>
              <a:t>, Bihar</a:t>
            </a:r>
            <a:endParaRPr lang="en-US" sz="2800" dirty="0">
              <a:solidFill>
                <a:schemeClr val="tx2">
                  <a:lumMod val="75000"/>
                </a:schemeClr>
              </a:solidFill>
            </a:endParaRPr>
          </a:p>
          <a:p>
            <a:pPr algn="ctr">
              <a:spcBef>
                <a:spcPct val="20000"/>
              </a:spcBef>
              <a:defRPr/>
            </a:pPr>
            <a:r>
              <a:rPr lang="en-US" sz="2400" b="1" dirty="0">
                <a:solidFill>
                  <a:schemeClr val="tx2">
                    <a:lumMod val="75000"/>
                  </a:schemeClr>
                </a:solidFill>
              </a:rPr>
              <a:t>Former Director, ICAR-CIARI, Port Blair</a:t>
            </a:r>
          </a:p>
          <a:p>
            <a:pPr algn="ctr">
              <a:spcBef>
                <a:spcPct val="20000"/>
              </a:spcBef>
              <a:defRPr/>
            </a:pPr>
            <a:r>
              <a:rPr lang="en-US" sz="2400" b="1" dirty="0">
                <a:solidFill>
                  <a:schemeClr val="tx2">
                    <a:lumMod val="75000"/>
                  </a:schemeClr>
                </a:solidFill>
              </a:rPr>
              <a:t>Former Director, ICAR- IIWM, Bhubaneswar</a:t>
            </a:r>
          </a:p>
          <a:p>
            <a:pPr algn="ctr">
              <a:spcBef>
                <a:spcPct val="20000"/>
              </a:spcBef>
              <a:defRPr/>
            </a:pPr>
            <a:endParaRPr lang="en-US" b="1" dirty="0">
              <a:solidFill>
                <a:schemeClr val="tx2">
                  <a:lumMod val="75000"/>
                </a:schemeClr>
              </a:solidFill>
            </a:endParaRPr>
          </a:p>
          <a:p>
            <a:pPr algn="ctr">
              <a:spcBef>
                <a:spcPct val="20000"/>
              </a:spcBef>
              <a:defRPr/>
            </a:pPr>
            <a:endParaRPr lang="en-US" sz="2400" b="1" dirty="0">
              <a:solidFill>
                <a:schemeClr val="tx2">
                  <a:lumMod val="75000"/>
                </a:schemeClr>
              </a:solidFill>
            </a:endParaRPr>
          </a:p>
          <a:p>
            <a:pPr algn="ctr">
              <a:spcBef>
                <a:spcPct val="20000"/>
              </a:spcBef>
              <a:defRPr/>
            </a:pPr>
            <a:endParaRPr lang="en-US" sz="2400" b="1" dirty="0">
              <a:solidFill>
                <a:schemeClr val="tx2">
                  <a:lumMod val="75000"/>
                </a:schemeClr>
              </a:solidFill>
            </a:endParaRPr>
          </a:p>
          <a:p>
            <a:endParaRPr lang="en-IN" dirty="0"/>
          </a:p>
        </p:txBody>
      </p:sp>
    </p:spTree>
    <p:extLst>
      <p:ext uri="{BB962C8B-B14F-4D97-AF65-F5344CB8AC3E}">
        <p14:creationId xmlns:p14="http://schemas.microsoft.com/office/powerpoint/2010/main" val="28501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61C38-985F-F0B7-1885-8DDF2D0D7622}"/>
              </a:ext>
            </a:extLst>
          </p:cNvPr>
          <p:cNvSpPr>
            <a:spLocks noGrp="1"/>
          </p:cNvSpPr>
          <p:nvPr>
            <p:ph type="title"/>
          </p:nvPr>
        </p:nvSpPr>
        <p:spPr>
          <a:xfrm>
            <a:off x="0" y="0"/>
            <a:ext cx="12192000" cy="1325563"/>
          </a:xfrm>
          <a:solidFill>
            <a:schemeClr val="accent5">
              <a:lumMod val="60000"/>
              <a:lumOff val="40000"/>
            </a:schemeClr>
          </a:solidFill>
        </p:spPr>
        <p:txBody>
          <a:bodyPr>
            <a:normAutofit/>
          </a:bodyPr>
          <a:lstStyle/>
          <a:p>
            <a:pPr algn="ctr"/>
            <a:r>
              <a:rPr lang="en-US" sz="3600" dirty="0">
                <a:latin typeface="Helvetica" panose="020B0604020202020204" pitchFamily="34" charset="0"/>
                <a:cs typeface="Helvetica" panose="020B0604020202020204" pitchFamily="34" charset="0"/>
              </a:rPr>
              <a:t>Water Situation of India</a:t>
            </a:r>
            <a:endParaRPr lang="en-IN" sz="3600" dirty="0">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9A99F33A-94DB-30E6-B8ED-F5DB33147EA2}"/>
              </a:ext>
            </a:extLst>
          </p:cNvPr>
          <p:cNvSpPr>
            <a:spLocks noGrp="1"/>
          </p:cNvSpPr>
          <p:nvPr>
            <p:ph idx="1"/>
          </p:nvPr>
        </p:nvSpPr>
        <p:spPr/>
        <p:txBody>
          <a:bodyPr/>
          <a:lstStyle/>
          <a:p>
            <a:endParaRPr lang="en-US" dirty="0"/>
          </a:p>
          <a:p>
            <a:r>
              <a:rPr lang="en-IN" dirty="0"/>
              <a:t>Total Water Availability :  4000 BCM (Billion Cubic Meter)</a:t>
            </a:r>
          </a:p>
          <a:p>
            <a:r>
              <a:rPr lang="en-IN" dirty="0"/>
              <a:t>Green Water 		: 2169 BCM</a:t>
            </a:r>
          </a:p>
          <a:p>
            <a:r>
              <a:rPr lang="en-IN" dirty="0"/>
              <a:t>Blue Water		: 1831 BCM</a:t>
            </a:r>
          </a:p>
          <a:p>
            <a:r>
              <a:rPr lang="en-IN" dirty="0"/>
              <a:t>Total Available Water 	: 1123 BCM</a:t>
            </a:r>
          </a:p>
          <a:p>
            <a:r>
              <a:rPr lang="en-IN" dirty="0"/>
              <a:t>Surface Water		: 691 BCM</a:t>
            </a:r>
          </a:p>
          <a:p>
            <a:r>
              <a:rPr lang="en-IN" dirty="0"/>
              <a:t>Ground Water		: 447 BCM (Exploitation about 60%)</a:t>
            </a:r>
          </a:p>
        </p:txBody>
      </p:sp>
    </p:spTree>
    <p:extLst>
      <p:ext uri="{BB962C8B-B14F-4D97-AF65-F5344CB8AC3E}">
        <p14:creationId xmlns:p14="http://schemas.microsoft.com/office/powerpoint/2010/main" val="18109507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20D96-3FC7-1D47-B280-09093EB2C1A4}"/>
              </a:ext>
            </a:extLst>
          </p:cNvPr>
          <p:cNvSpPr>
            <a:spLocks noGrp="1"/>
          </p:cNvSpPr>
          <p:nvPr>
            <p:ph type="title"/>
          </p:nvPr>
        </p:nvSpPr>
        <p:spPr>
          <a:xfrm>
            <a:off x="0" y="18255"/>
            <a:ext cx="12192000" cy="1325563"/>
          </a:xfrm>
          <a:solidFill>
            <a:schemeClr val="accent5">
              <a:lumMod val="60000"/>
              <a:lumOff val="40000"/>
            </a:schemeClr>
          </a:solidFill>
        </p:spPr>
        <p:txBody>
          <a:bodyPr/>
          <a:lstStyle/>
          <a:p>
            <a:pPr algn="ctr"/>
            <a:r>
              <a:rPr lang="en-US" i="1" dirty="0">
                <a:solidFill>
                  <a:srgbClr val="FF0000"/>
                </a:solidFill>
              </a:rPr>
              <a:t> </a:t>
            </a:r>
            <a:r>
              <a:rPr lang="en-US" sz="3600" b="1" i="1" dirty="0">
                <a:solidFill>
                  <a:srgbClr val="FF0000"/>
                </a:solidFill>
                <a:latin typeface="Helvetica" panose="020B0604020202020204" pitchFamily="34" charset="0"/>
                <a:cs typeface="Helvetica" panose="020B0604020202020204" pitchFamily="34" charset="0"/>
              </a:rPr>
              <a:t>Future Scenario of Ground Water Depletion</a:t>
            </a:r>
            <a:endParaRPr lang="en-IN" b="1" i="1" dirty="0">
              <a:solidFill>
                <a:srgbClr val="FF0000"/>
              </a:solidFill>
              <a:latin typeface="Helvetica" panose="020B0604020202020204" pitchFamily="34" charset="0"/>
              <a:cs typeface="Helvetica" panose="020B0604020202020204" pitchFamily="34" charset="0"/>
            </a:endParaRPr>
          </a:p>
        </p:txBody>
      </p:sp>
      <p:sp>
        <p:nvSpPr>
          <p:cNvPr id="3" name="Content Placeholder 2">
            <a:extLst>
              <a:ext uri="{FF2B5EF4-FFF2-40B4-BE49-F238E27FC236}">
                <a16:creationId xmlns:a16="http://schemas.microsoft.com/office/drawing/2014/main" id="{BCE5F861-4C42-7596-53F4-3D7740F3EA73}"/>
              </a:ext>
            </a:extLst>
          </p:cNvPr>
          <p:cNvSpPr>
            <a:spLocks noGrp="1"/>
          </p:cNvSpPr>
          <p:nvPr>
            <p:ph idx="1"/>
          </p:nvPr>
        </p:nvSpPr>
        <p:spPr>
          <a:xfrm>
            <a:off x="0" y="1343818"/>
            <a:ext cx="12192000" cy="5495927"/>
          </a:xfrm>
        </p:spPr>
        <p:txBody>
          <a:bodyPr>
            <a:normAutofit/>
          </a:bodyPr>
          <a:lstStyle/>
          <a:p>
            <a:r>
              <a:rPr lang="en-IN" kern="0" dirty="0">
                <a:solidFill>
                  <a:srgbClr val="000000"/>
                </a:solidFill>
                <a:effectLst/>
                <a:latin typeface="RobotoCondensed-Regular"/>
                <a:ea typeface="Times New Roman" panose="02020603050405020304" pitchFamily="18" charset="0"/>
                <a:cs typeface="Times New Roman" panose="02020603050405020304" pitchFamily="18" charset="0"/>
              </a:rPr>
              <a:t>As the country becomes warmer, people will draw more water from underground, leading to faster depletion</a:t>
            </a:r>
          </a:p>
          <a:p>
            <a:endParaRPr lang="en-IN" kern="1800" dirty="0">
              <a:solidFill>
                <a:srgbClr val="000000"/>
              </a:solidFill>
              <a:effectLst/>
              <a:latin typeface="RobotoCondensed-Bold"/>
              <a:ea typeface="Times New Roman" panose="02020603050405020304" pitchFamily="18" charset="0"/>
              <a:cs typeface="Times New Roman" panose="02020603050405020304" pitchFamily="18" charset="0"/>
            </a:endParaRPr>
          </a:p>
          <a:p>
            <a:r>
              <a:rPr lang="en-IN" kern="1800" dirty="0">
                <a:solidFill>
                  <a:srgbClr val="000000"/>
                </a:solidFill>
                <a:effectLst/>
                <a:latin typeface="RobotoCondensed-Bold"/>
                <a:ea typeface="Times New Roman" panose="02020603050405020304" pitchFamily="18" charset="0"/>
                <a:cs typeface="Times New Roman" panose="02020603050405020304" pitchFamily="18" charset="0"/>
              </a:rPr>
              <a:t>India will be losing groundwater much faster, finds study</a:t>
            </a:r>
          </a:p>
          <a:p>
            <a:pPr marL="0" indent="0">
              <a:buNone/>
            </a:pPr>
            <a:endParaRPr lang="en-IN"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2250"/>
              </a:lnSpc>
              <a:spcBef>
                <a:spcPts val="375"/>
              </a:spcBef>
              <a:spcAft>
                <a:spcPts val="750"/>
              </a:spcAft>
            </a:pPr>
            <a:r>
              <a:rPr lang="en-IN" kern="0" dirty="0">
                <a:solidFill>
                  <a:srgbClr val="000000"/>
                </a:solidFill>
                <a:effectLst/>
                <a:latin typeface="RobotoCondensed-Regular"/>
                <a:ea typeface="Times New Roman" panose="02020603050405020304" pitchFamily="18" charset="0"/>
                <a:cs typeface="Times New Roman" panose="02020603050405020304" pitchFamily="18" charset="0"/>
              </a:rPr>
              <a:t>Across climate change scenarios, the researchers found that their estimate of groundwater level (GWL) declines from 2041 to 2080 is 3.26 times current depletion rates on average (from 1.62-4.45 times) depending on the climate model and Representative Concentration Pathway (RCP) scenario.</a:t>
            </a:r>
            <a:endParaRPr lang="en-IN"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IN" dirty="0"/>
          </a:p>
        </p:txBody>
      </p:sp>
    </p:spTree>
    <p:extLst>
      <p:ext uri="{BB962C8B-B14F-4D97-AF65-F5344CB8AC3E}">
        <p14:creationId xmlns:p14="http://schemas.microsoft.com/office/powerpoint/2010/main" val="2692091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45079-8B74-2DDF-FFB0-16237BED4466}"/>
              </a:ext>
            </a:extLst>
          </p:cNvPr>
          <p:cNvSpPr>
            <a:spLocks noGrp="1"/>
          </p:cNvSpPr>
          <p:nvPr>
            <p:ph type="title"/>
          </p:nvPr>
        </p:nvSpPr>
        <p:spPr>
          <a:xfrm>
            <a:off x="-71120" y="0"/>
            <a:ext cx="12192000" cy="1325563"/>
          </a:xfrm>
          <a:solidFill>
            <a:schemeClr val="accent1">
              <a:lumMod val="40000"/>
              <a:lumOff val="60000"/>
            </a:schemeClr>
          </a:solidFill>
        </p:spPr>
        <p:txBody>
          <a:bodyPr>
            <a:normAutofit/>
          </a:bodyPr>
          <a:lstStyle/>
          <a:p>
            <a:pPr algn="ctr"/>
            <a:r>
              <a:rPr lang="en-IN" b="1" i="1" dirty="0">
                <a:solidFill>
                  <a:srgbClr val="FF0000"/>
                </a:solidFill>
              </a:rPr>
              <a:t>Impact of Ground Water Depletion</a:t>
            </a:r>
            <a:endParaRPr lang="en-IN" b="1" dirty="0"/>
          </a:p>
        </p:txBody>
      </p:sp>
      <p:sp>
        <p:nvSpPr>
          <p:cNvPr id="3" name="Content Placeholder 2">
            <a:extLst>
              <a:ext uri="{FF2B5EF4-FFF2-40B4-BE49-F238E27FC236}">
                <a16:creationId xmlns:a16="http://schemas.microsoft.com/office/drawing/2014/main" id="{54C568E9-2D8B-28BE-3C6D-4FDC6B438BC2}"/>
              </a:ext>
            </a:extLst>
          </p:cNvPr>
          <p:cNvSpPr>
            <a:spLocks noGrp="1"/>
          </p:cNvSpPr>
          <p:nvPr>
            <p:ph idx="1"/>
          </p:nvPr>
        </p:nvSpPr>
        <p:spPr>
          <a:xfrm>
            <a:off x="71120" y="1325563"/>
            <a:ext cx="12120880" cy="5532437"/>
          </a:xfrm>
        </p:spPr>
        <p:txBody>
          <a:bodyPr>
            <a:normAutofit lnSpcReduction="10000"/>
          </a:bodyPr>
          <a:lstStyle/>
          <a:p>
            <a:r>
              <a:rPr lang="en-IN" b="1" dirty="0"/>
              <a:t>Reduction in availability of water. Already overall country is in stress situation with per capita water availability to about 1300 cu m against 1750 threshold level</a:t>
            </a:r>
          </a:p>
          <a:p>
            <a:r>
              <a:rPr lang="en-IN" b="1" dirty="0"/>
              <a:t>Impact of Groundwater Decline on Energy Consumption and Pump Size</a:t>
            </a:r>
          </a:p>
          <a:p>
            <a:r>
              <a:rPr lang="en-IN" b="1" dirty="0"/>
              <a:t>Pump Size Adjustments and Infrastructure Modifications</a:t>
            </a:r>
            <a:endParaRPr lang="en-IN" dirty="0"/>
          </a:p>
          <a:p>
            <a:r>
              <a:rPr lang="en-IN" b="1" dirty="0"/>
              <a:t>Fast Reduction in Lean Season Flow of Rivers</a:t>
            </a:r>
          </a:p>
          <a:p>
            <a:r>
              <a:rPr lang="en-IN" b="1" dirty="0"/>
              <a:t>Impact on Earth Topography</a:t>
            </a:r>
          </a:p>
          <a:p>
            <a:r>
              <a:rPr lang="en-IN" b="1" dirty="0"/>
              <a:t>Effect of depletion on ground water temperature </a:t>
            </a:r>
          </a:p>
          <a:p>
            <a:r>
              <a:rPr lang="en-IN" b="1" dirty="0"/>
              <a:t>Effect of groundwater depletion on aquatic ecosystems</a:t>
            </a:r>
            <a:endParaRPr lang="en-IN" dirty="0"/>
          </a:p>
          <a:p>
            <a:r>
              <a:rPr lang="en-IN" b="1" dirty="0"/>
              <a:t>Effect of ground water depletion in coastal ecosystem</a:t>
            </a:r>
            <a:endParaRPr lang="en-IN" dirty="0"/>
          </a:p>
          <a:p>
            <a:r>
              <a:rPr lang="en-IN" b="1" dirty="0"/>
              <a:t>Socio Economic Impact of Groundwater Depletion</a:t>
            </a:r>
          </a:p>
          <a:p>
            <a:r>
              <a:rPr lang="en-IN" b="1" dirty="0"/>
              <a:t>CAN THIS SITUATION BE REVERSED</a:t>
            </a:r>
            <a:endParaRPr lang="en-IN" dirty="0"/>
          </a:p>
          <a:p>
            <a:endParaRPr lang="en-IN" dirty="0"/>
          </a:p>
          <a:p>
            <a:endParaRPr lang="en-IN" sz="3200" dirty="0"/>
          </a:p>
          <a:p>
            <a:pPr marL="0" indent="0">
              <a:buNone/>
            </a:pPr>
            <a:endParaRPr lang="en-IN" sz="3200" dirty="0"/>
          </a:p>
          <a:p>
            <a:endParaRPr lang="en-IN" sz="3200" dirty="0"/>
          </a:p>
          <a:p>
            <a:endParaRPr lang="en-IN" sz="3200" dirty="0"/>
          </a:p>
        </p:txBody>
      </p:sp>
    </p:spTree>
    <p:extLst>
      <p:ext uri="{BB962C8B-B14F-4D97-AF65-F5344CB8AC3E}">
        <p14:creationId xmlns:p14="http://schemas.microsoft.com/office/powerpoint/2010/main" val="36217596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DDEE8-B8F5-08CD-87D5-3B289F03F29F}"/>
              </a:ext>
            </a:extLst>
          </p:cNvPr>
          <p:cNvSpPr>
            <a:spLocks noGrp="1"/>
          </p:cNvSpPr>
          <p:nvPr>
            <p:ph type="title"/>
          </p:nvPr>
        </p:nvSpPr>
        <p:spPr>
          <a:xfrm>
            <a:off x="929640" y="1"/>
            <a:ext cx="10515600" cy="1325562"/>
          </a:xfrm>
        </p:spPr>
        <p:txBody>
          <a:bodyPr/>
          <a:lstStyle/>
          <a:p>
            <a:pPr algn="ctr"/>
            <a:r>
              <a:rPr lang="en-IN" b="1" i="1" dirty="0">
                <a:solidFill>
                  <a:srgbClr val="FF0000"/>
                </a:solidFill>
              </a:rPr>
              <a:t>Impact on Earth Topography</a:t>
            </a:r>
            <a:br>
              <a:rPr lang="en-IN" b="1" dirty="0"/>
            </a:br>
            <a:endParaRPr lang="en-IN" dirty="0"/>
          </a:p>
        </p:txBody>
      </p:sp>
      <p:sp>
        <p:nvSpPr>
          <p:cNvPr id="3" name="Content Placeholder 2">
            <a:extLst>
              <a:ext uri="{FF2B5EF4-FFF2-40B4-BE49-F238E27FC236}">
                <a16:creationId xmlns:a16="http://schemas.microsoft.com/office/drawing/2014/main" id="{4A4FD086-F349-F799-75E3-F23E9E9F4ACA}"/>
              </a:ext>
            </a:extLst>
          </p:cNvPr>
          <p:cNvSpPr>
            <a:spLocks noGrp="1"/>
          </p:cNvSpPr>
          <p:nvPr>
            <p:ph idx="1"/>
          </p:nvPr>
        </p:nvSpPr>
        <p:spPr>
          <a:xfrm>
            <a:off x="0" y="1325562"/>
            <a:ext cx="12192000" cy="5532437"/>
          </a:xfrm>
        </p:spPr>
        <p:txBody>
          <a:bodyPr>
            <a:normAutofit lnSpcReduction="10000"/>
          </a:bodyPr>
          <a:lstStyle/>
          <a:p>
            <a:r>
              <a:rPr lang="en-IN" dirty="0"/>
              <a:t>Latest study indicate that global groundwater pumping has caused our planet to tilt 31.5 inches. </a:t>
            </a:r>
          </a:p>
          <a:p>
            <a:r>
              <a:rPr lang="en-IN" dirty="0"/>
              <a:t>It’s “like adding a tiny bit of weight to a spinning top.” However, question arises that How does groundwater pumping tilt the Earth? </a:t>
            </a:r>
            <a:r>
              <a:rPr lang="en-IN" u="sng" dirty="0">
                <a:hlinkClick r:id="rId2"/>
              </a:rPr>
              <a:t>https://t.co/5Ebi8bnLMN</a:t>
            </a:r>
            <a:r>
              <a:rPr lang="en-IN" dirty="0"/>
              <a:t> — nature (@Nature) </a:t>
            </a:r>
            <a:r>
              <a:rPr lang="en-IN" u="sng" dirty="0">
                <a:hlinkClick r:id="rId3"/>
              </a:rPr>
              <a:t>June 19, 2023</a:t>
            </a:r>
            <a:r>
              <a:rPr lang="en-IN" dirty="0"/>
              <a:t> has reported that rampant pumping of water from underground reservoirs has shifted Earth’s geographic North Pole by more than 4 cm per year, and this is due to redistribution of groundwater impacting on the drift of the rotational pole. </a:t>
            </a:r>
          </a:p>
          <a:p>
            <a:r>
              <a:rPr lang="en-IN" dirty="0"/>
              <a:t>Seo and his colleagues found that pumping shifted as much as 2,150 gigatons of water. This massive diversion of groundwater caused a shift in the Earth’s tilt. After all, the Earth spins on an axis, much like a top balances on a needle. Shifting a colossal amount of water makes the planet heavier on one side. Consequently, the Earth leans to one side by 31.5 inches, i.e., about 77 cm. It’s hard to comprehend such numbers, but they illustrate the impact of humanity’s water consumption. </a:t>
            </a:r>
          </a:p>
          <a:p>
            <a:endParaRPr lang="en-IN" dirty="0"/>
          </a:p>
        </p:txBody>
      </p:sp>
    </p:spTree>
    <p:extLst>
      <p:ext uri="{BB962C8B-B14F-4D97-AF65-F5344CB8AC3E}">
        <p14:creationId xmlns:p14="http://schemas.microsoft.com/office/powerpoint/2010/main" val="1570608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9213E-C696-F088-2C81-7C1037D0D01B}"/>
              </a:ext>
            </a:extLst>
          </p:cNvPr>
          <p:cNvSpPr>
            <a:spLocks noGrp="1"/>
          </p:cNvSpPr>
          <p:nvPr>
            <p:ph type="title"/>
          </p:nvPr>
        </p:nvSpPr>
        <p:spPr>
          <a:xfrm>
            <a:off x="838200" y="365125"/>
            <a:ext cx="10515600" cy="793115"/>
          </a:xfrm>
        </p:spPr>
        <p:txBody>
          <a:bodyPr/>
          <a:lstStyle/>
          <a:p>
            <a:pPr algn="ctr"/>
            <a:r>
              <a:rPr lang="en-IN" b="1" i="1" dirty="0">
                <a:solidFill>
                  <a:srgbClr val="FF0000"/>
                </a:solidFill>
              </a:rPr>
              <a:t>Impact on Earth Topography</a:t>
            </a:r>
            <a:endParaRPr lang="en-IN" dirty="0"/>
          </a:p>
        </p:txBody>
      </p:sp>
      <p:sp>
        <p:nvSpPr>
          <p:cNvPr id="3" name="Content Placeholder 2">
            <a:extLst>
              <a:ext uri="{FF2B5EF4-FFF2-40B4-BE49-F238E27FC236}">
                <a16:creationId xmlns:a16="http://schemas.microsoft.com/office/drawing/2014/main" id="{3BA48546-7052-3A99-9BA5-FE6FC32C492F}"/>
              </a:ext>
            </a:extLst>
          </p:cNvPr>
          <p:cNvSpPr>
            <a:spLocks noGrp="1"/>
          </p:cNvSpPr>
          <p:nvPr>
            <p:ph idx="1"/>
          </p:nvPr>
        </p:nvSpPr>
        <p:spPr>
          <a:xfrm>
            <a:off x="0" y="1259840"/>
            <a:ext cx="12192000" cy="5598160"/>
          </a:xfrm>
        </p:spPr>
        <p:txBody>
          <a:bodyPr>
            <a:normAutofit fontScale="92500" lnSpcReduction="20000"/>
          </a:bodyPr>
          <a:lstStyle/>
          <a:p>
            <a:r>
              <a:rPr lang="en-IN" dirty="0"/>
              <a:t>Another impact of excessive extraction of ground water is land subsidence, i.e., gradual sinking or settling of the Earth's surface.</a:t>
            </a:r>
          </a:p>
          <a:p>
            <a:r>
              <a:rPr lang="en-IN" dirty="0"/>
              <a:t>When groundwater levels decline, especially in areas with certain soil types, the land above can collapse or settle, leading to long-term environmental, structural, and social impacts.</a:t>
            </a:r>
          </a:p>
          <a:p>
            <a:r>
              <a:rPr lang="en-IN" dirty="0"/>
              <a:t>The mechanism of land subsidence due to ground water decline </a:t>
            </a:r>
          </a:p>
          <a:p>
            <a:r>
              <a:rPr lang="en-IN" b="1" dirty="0"/>
              <a:t>Pore Pressure and Aquifer Support</a:t>
            </a:r>
            <a:r>
              <a:rPr lang="en-IN" dirty="0"/>
              <a:t>: Groundwater exists in the pores and fractures of subsurface soil and rock layers, providing support to the overlying land. When groundwater is extracted, the pore pressure (water pressure in the soil) decreases. In aquifers with clay or silt layers, the water helps keep the structure intact by supporting the soil particles and preventing them from collapsing.</a:t>
            </a:r>
          </a:p>
          <a:p>
            <a:pPr lvl="0"/>
            <a:r>
              <a:rPr lang="en-IN" b="1" dirty="0"/>
              <a:t>Compaction of Soil Layers</a:t>
            </a:r>
            <a:r>
              <a:rPr lang="en-IN" dirty="0"/>
              <a:t>: Due to excessive pumping, the supporting water in these porous layers is removed leading to compaction of the soil or sediment layers and therefore decrease in land elevation.</a:t>
            </a:r>
          </a:p>
          <a:p>
            <a:pPr lvl="0"/>
            <a:r>
              <a:rPr lang="en-IN" b="1" dirty="0"/>
              <a:t>Irreversible Compaction</a:t>
            </a:r>
            <a:r>
              <a:rPr lang="en-IN" dirty="0"/>
              <a:t>: Once the sediments compact, the process is largely irreversible. Even if the groundwater is recharged, the compacted soils do not return to their original structure, meaning that the land does not recover its previous elevation.</a:t>
            </a:r>
          </a:p>
          <a:p>
            <a:endParaRPr lang="en-IN" dirty="0"/>
          </a:p>
        </p:txBody>
      </p:sp>
    </p:spTree>
    <p:extLst>
      <p:ext uri="{BB962C8B-B14F-4D97-AF65-F5344CB8AC3E}">
        <p14:creationId xmlns:p14="http://schemas.microsoft.com/office/powerpoint/2010/main" val="2209885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DBCFC-D965-96FA-90C1-A6500B9CFC15}"/>
              </a:ext>
            </a:extLst>
          </p:cNvPr>
          <p:cNvSpPr>
            <a:spLocks noGrp="1"/>
          </p:cNvSpPr>
          <p:nvPr>
            <p:ph type="title"/>
          </p:nvPr>
        </p:nvSpPr>
        <p:spPr>
          <a:xfrm>
            <a:off x="939800" y="-81915"/>
            <a:ext cx="10515600" cy="1118235"/>
          </a:xfrm>
        </p:spPr>
        <p:txBody>
          <a:bodyPr/>
          <a:lstStyle/>
          <a:p>
            <a:pPr algn="ctr"/>
            <a:r>
              <a:rPr lang="en-IN" b="1" i="1" dirty="0">
                <a:solidFill>
                  <a:srgbClr val="FF0000"/>
                </a:solidFill>
              </a:rPr>
              <a:t>Impact on Earth Topography</a:t>
            </a:r>
            <a:endParaRPr lang="en-IN" dirty="0"/>
          </a:p>
        </p:txBody>
      </p:sp>
      <p:sp>
        <p:nvSpPr>
          <p:cNvPr id="3" name="Content Placeholder 2">
            <a:extLst>
              <a:ext uri="{FF2B5EF4-FFF2-40B4-BE49-F238E27FC236}">
                <a16:creationId xmlns:a16="http://schemas.microsoft.com/office/drawing/2014/main" id="{68DC09E2-D350-6595-3E4C-4A1709F42EA6}"/>
              </a:ext>
            </a:extLst>
          </p:cNvPr>
          <p:cNvSpPr>
            <a:spLocks noGrp="1"/>
          </p:cNvSpPr>
          <p:nvPr>
            <p:ph idx="1"/>
          </p:nvPr>
        </p:nvSpPr>
        <p:spPr>
          <a:xfrm>
            <a:off x="0" y="1188720"/>
            <a:ext cx="12192000" cy="4988243"/>
          </a:xfrm>
        </p:spPr>
        <p:txBody>
          <a:bodyPr/>
          <a:lstStyle/>
          <a:p>
            <a:r>
              <a:rPr lang="en-IN" dirty="0"/>
              <a:t>This land subsidence damages infrastructure, can cause cracks in buildings, roads, bridges, and pipelines. Linear infrastructure viz., railways, highways are particularly susceptible to subsidence, as even minor shifts in land elevation can disrupt their functionality. Water, sewer, and gas lines may experience damage as the ground shifts and settles unevenly. Actually most of the time, these damages are attributed to poor workmanship as there is lack of awareness of damages due to depletion of ground water.</a:t>
            </a:r>
          </a:p>
          <a:p>
            <a:r>
              <a:rPr lang="en-IN" dirty="0"/>
              <a:t>In hard rock aquifer areas, this land subsidence activates shifting of tectonic plates, which result in earthquake. The earthquake of Latur (Maharashtra) in 1993 is one such example where groundwater level had gone much below and it was in least sensitive zone</a:t>
            </a:r>
          </a:p>
        </p:txBody>
      </p:sp>
    </p:spTree>
    <p:extLst>
      <p:ext uri="{BB962C8B-B14F-4D97-AF65-F5344CB8AC3E}">
        <p14:creationId xmlns:p14="http://schemas.microsoft.com/office/powerpoint/2010/main" val="3339984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D5271-1D9B-D7B3-D9DE-FB2DB250AF02}"/>
              </a:ext>
            </a:extLst>
          </p:cNvPr>
          <p:cNvSpPr>
            <a:spLocks noGrp="1"/>
          </p:cNvSpPr>
          <p:nvPr>
            <p:ph type="title"/>
          </p:nvPr>
        </p:nvSpPr>
        <p:spPr>
          <a:xfrm>
            <a:off x="914400" y="1"/>
            <a:ext cx="10515600" cy="894080"/>
          </a:xfrm>
        </p:spPr>
        <p:txBody>
          <a:bodyPr>
            <a:normAutofit fontScale="90000"/>
          </a:bodyPr>
          <a:lstStyle/>
          <a:p>
            <a:r>
              <a:rPr lang="en-IN" dirty="0"/>
              <a:t>Damages due to land sinking (Pic from Google)</a:t>
            </a:r>
          </a:p>
        </p:txBody>
      </p:sp>
      <p:pic>
        <p:nvPicPr>
          <p:cNvPr id="7" name="Content Placeholder 6">
            <a:extLst>
              <a:ext uri="{FF2B5EF4-FFF2-40B4-BE49-F238E27FC236}">
                <a16:creationId xmlns:a16="http://schemas.microsoft.com/office/drawing/2014/main" id="{322CDDF6-4A62-291B-EC39-AC00360CDFFA}"/>
              </a:ext>
            </a:extLst>
          </p:cNvPr>
          <p:cNvPicPr>
            <a:picLocks noGrp="1" noChangeAspect="1"/>
          </p:cNvPicPr>
          <p:nvPr>
            <p:ph sz="half" idx="2"/>
          </p:nvPr>
        </p:nvPicPr>
        <p:blipFill>
          <a:blip r:embed="rId2"/>
          <a:stretch>
            <a:fillRect/>
          </a:stretch>
        </p:blipFill>
        <p:spPr>
          <a:xfrm>
            <a:off x="6096000" y="952648"/>
            <a:ext cx="5516880" cy="2763322"/>
          </a:xfrm>
          <a:prstGeom prst="rect">
            <a:avLst/>
          </a:prstGeom>
        </p:spPr>
      </p:pic>
      <p:pic>
        <p:nvPicPr>
          <p:cNvPr id="5" name="Content Placeholder 4">
            <a:extLst>
              <a:ext uri="{FF2B5EF4-FFF2-40B4-BE49-F238E27FC236}">
                <a16:creationId xmlns:a16="http://schemas.microsoft.com/office/drawing/2014/main" id="{66CE386A-E2A0-C944-4E98-2E94FFE1D704}"/>
              </a:ext>
            </a:extLst>
          </p:cNvPr>
          <p:cNvPicPr>
            <a:picLocks noGrp="1" noChangeAspect="1"/>
          </p:cNvPicPr>
          <p:nvPr>
            <p:ph sz="half" idx="1"/>
          </p:nvPr>
        </p:nvPicPr>
        <p:blipFill>
          <a:blip r:embed="rId3"/>
          <a:stretch>
            <a:fillRect/>
          </a:stretch>
        </p:blipFill>
        <p:spPr>
          <a:xfrm>
            <a:off x="726440" y="894081"/>
            <a:ext cx="5181600" cy="2799032"/>
          </a:xfrm>
          <a:prstGeom prst="rect">
            <a:avLst/>
          </a:prstGeom>
        </p:spPr>
      </p:pic>
      <p:pic>
        <p:nvPicPr>
          <p:cNvPr id="6" name="Picture 5">
            <a:extLst>
              <a:ext uri="{FF2B5EF4-FFF2-40B4-BE49-F238E27FC236}">
                <a16:creationId xmlns:a16="http://schemas.microsoft.com/office/drawing/2014/main" id="{190F1225-1067-868F-0326-71A60074F563}"/>
              </a:ext>
            </a:extLst>
          </p:cNvPr>
          <p:cNvPicPr>
            <a:picLocks noChangeAspect="1"/>
          </p:cNvPicPr>
          <p:nvPr/>
        </p:nvPicPr>
        <p:blipFill>
          <a:blip r:embed="rId4"/>
          <a:stretch>
            <a:fillRect/>
          </a:stretch>
        </p:blipFill>
        <p:spPr>
          <a:xfrm>
            <a:off x="760705" y="3693113"/>
            <a:ext cx="5147335" cy="2893856"/>
          </a:xfrm>
          <a:prstGeom prst="rect">
            <a:avLst/>
          </a:prstGeom>
        </p:spPr>
      </p:pic>
      <p:pic>
        <p:nvPicPr>
          <p:cNvPr id="8" name="Picture 7">
            <a:extLst>
              <a:ext uri="{FF2B5EF4-FFF2-40B4-BE49-F238E27FC236}">
                <a16:creationId xmlns:a16="http://schemas.microsoft.com/office/drawing/2014/main" id="{D54638BF-0457-AA11-34B2-1E1E3E68DDAD}"/>
              </a:ext>
            </a:extLst>
          </p:cNvPr>
          <p:cNvPicPr>
            <a:picLocks noChangeAspect="1"/>
          </p:cNvPicPr>
          <p:nvPr/>
        </p:nvPicPr>
        <p:blipFill>
          <a:blip r:embed="rId5"/>
          <a:stretch>
            <a:fillRect/>
          </a:stretch>
        </p:blipFill>
        <p:spPr>
          <a:xfrm>
            <a:off x="6929120" y="3697203"/>
            <a:ext cx="3323433" cy="2490310"/>
          </a:xfrm>
          <a:prstGeom prst="rect">
            <a:avLst/>
          </a:prstGeom>
        </p:spPr>
      </p:pic>
    </p:spTree>
    <p:extLst>
      <p:ext uri="{BB962C8B-B14F-4D97-AF65-F5344CB8AC3E}">
        <p14:creationId xmlns:p14="http://schemas.microsoft.com/office/powerpoint/2010/main" val="3017394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E5C52-6032-B595-AE27-E4CCB442F471}"/>
              </a:ext>
            </a:extLst>
          </p:cNvPr>
          <p:cNvSpPr>
            <a:spLocks noGrp="1"/>
          </p:cNvSpPr>
          <p:nvPr>
            <p:ph type="title"/>
          </p:nvPr>
        </p:nvSpPr>
        <p:spPr>
          <a:xfrm>
            <a:off x="0" y="0"/>
            <a:ext cx="12192000" cy="1325563"/>
          </a:xfrm>
        </p:spPr>
        <p:txBody>
          <a:bodyPr>
            <a:normAutofit/>
          </a:bodyPr>
          <a:lstStyle/>
          <a:p>
            <a:r>
              <a:rPr lang="en-IN" sz="4000" b="1" dirty="0">
                <a:solidFill>
                  <a:srgbClr val="FF0000"/>
                </a:solidFill>
              </a:rPr>
              <a:t>Few major examples of significant damage due to  Land Subsidence caused by  Groundwater Decline</a:t>
            </a:r>
          </a:p>
        </p:txBody>
      </p:sp>
      <p:sp>
        <p:nvSpPr>
          <p:cNvPr id="3" name="Content Placeholder 2">
            <a:extLst>
              <a:ext uri="{FF2B5EF4-FFF2-40B4-BE49-F238E27FC236}">
                <a16:creationId xmlns:a16="http://schemas.microsoft.com/office/drawing/2014/main" id="{3AF454D0-E27A-D9EC-F7FC-928957CBE472}"/>
              </a:ext>
            </a:extLst>
          </p:cNvPr>
          <p:cNvSpPr>
            <a:spLocks noGrp="1"/>
          </p:cNvSpPr>
          <p:nvPr>
            <p:ph idx="1"/>
          </p:nvPr>
        </p:nvSpPr>
        <p:spPr>
          <a:xfrm>
            <a:off x="0" y="1325562"/>
            <a:ext cx="12192000" cy="5440997"/>
          </a:xfrm>
        </p:spPr>
        <p:txBody>
          <a:bodyPr>
            <a:normAutofit fontScale="92500" lnSpcReduction="10000"/>
          </a:bodyPr>
          <a:lstStyle/>
          <a:p>
            <a:pPr lvl="0"/>
            <a:r>
              <a:rPr lang="en-IN" b="1" dirty="0"/>
              <a:t>Mexico City</a:t>
            </a:r>
            <a:r>
              <a:rPr lang="en-IN" dirty="0"/>
              <a:t>: One of the most well-known cases of land subsidence, Mexico City has been sinking for decades due to the over-extraction of groundwater. Parts of the city have sunk by as much as </a:t>
            </a:r>
            <a:r>
              <a:rPr lang="en-IN" b="1" dirty="0"/>
              <a:t>10 meters</a:t>
            </a:r>
            <a:r>
              <a:rPr lang="en-IN" dirty="0"/>
              <a:t> over the last century, causing widespread damage to buildings, roads, and the city's drainage system.</a:t>
            </a:r>
          </a:p>
          <a:p>
            <a:pPr lvl="0"/>
            <a:r>
              <a:rPr lang="en-IN" b="1" dirty="0"/>
              <a:t>San Joaquin Valley, California</a:t>
            </a:r>
            <a:r>
              <a:rPr lang="en-IN" dirty="0"/>
              <a:t>: In California’s agricultural heartland, intense groundwater pumping for irrigation has caused significant land subsidence, with some areas sinking by as much as </a:t>
            </a:r>
            <a:r>
              <a:rPr lang="en-IN" b="1" dirty="0"/>
              <a:t>30 feet</a:t>
            </a:r>
            <a:r>
              <a:rPr lang="en-IN" dirty="0"/>
              <a:t>. This has damaged canals, bridges, and pipelines, and worsened the region’s water crisis.</a:t>
            </a:r>
          </a:p>
          <a:p>
            <a:pPr lvl="0"/>
            <a:r>
              <a:rPr lang="en-IN" b="1" dirty="0"/>
              <a:t>Jakarta, Indonesia</a:t>
            </a:r>
            <a:r>
              <a:rPr lang="en-IN" dirty="0"/>
              <a:t>: The capital city of Indonesia is sinking at an alarming rate due to excessive groundwater extraction. The sinking of the city, combined with rising sea levels, makes Jakarta one of the most flood-prone cities in the world, leading the government to consider relocating the capital.</a:t>
            </a:r>
          </a:p>
          <a:p>
            <a:pPr lvl="0"/>
            <a:r>
              <a:rPr lang="en-IN" b="1" dirty="0"/>
              <a:t>Houston-Galveston, Texas</a:t>
            </a:r>
            <a:r>
              <a:rPr lang="en-IN" dirty="0"/>
              <a:t>: This region has experienced substantial subsidence due to groundwater pumping for industrial and municipal use. Some areas have subsided by as much as </a:t>
            </a:r>
            <a:r>
              <a:rPr lang="en-IN" b="1" dirty="0"/>
              <a:t>3 meters</a:t>
            </a:r>
            <a:r>
              <a:rPr lang="en-IN" dirty="0"/>
              <a:t>, increasing the risk of coastal flooding.</a:t>
            </a:r>
          </a:p>
          <a:p>
            <a:endParaRPr lang="en-IN" dirty="0"/>
          </a:p>
        </p:txBody>
      </p:sp>
    </p:spTree>
    <p:extLst>
      <p:ext uri="{BB962C8B-B14F-4D97-AF65-F5344CB8AC3E}">
        <p14:creationId xmlns:p14="http://schemas.microsoft.com/office/powerpoint/2010/main" val="104124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A09CA-89B9-2D51-FF56-56A1309179C5}"/>
              </a:ext>
            </a:extLst>
          </p:cNvPr>
          <p:cNvSpPr>
            <a:spLocks noGrp="1"/>
          </p:cNvSpPr>
          <p:nvPr>
            <p:ph type="title"/>
          </p:nvPr>
        </p:nvSpPr>
        <p:spPr>
          <a:xfrm>
            <a:off x="0" y="18255"/>
            <a:ext cx="12192000" cy="1325563"/>
          </a:xfrm>
          <a:solidFill>
            <a:schemeClr val="accent5">
              <a:lumMod val="60000"/>
              <a:lumOff val="40000"/>
            </a:schemeClr>
          </a:solidFill>
        </p:spPr>
        <p:txBody>
          <a:bodyPr>
            <a:normAutofit/>
          </a:bodyPr>
          <a:lstStyle/>
          <a:p>
            <a:pPr algn="ctr"/>
            <a:r>
              <a:rPr lang="en-IN" sz="3600" dirty="0">
                <a:latin typeface="Helvetica" panose="020B0604020202020204" pitchFamily="34" charset="0"/>
                <a:cs typeface="Helvetica" panose="020B0604020202020204" pitchFamily="34" charset="0"/>
              </a:rPr>
              <a:t>Impact of Land Subsidence</a:t>
            </a:r>
          </a:p>
        </p:txBody>
      </p:sp>
      <p:sp>
        <p:nvSpPr>
          <p:cNvPr id="3" name="Content Placeholder 2">
            <a:extLst>
              <a:ext uri="{FF2B5EF4-FFF2-40B4-BE49-F238E27FC236}">
                <a16:creationId xmlns:a16="http://schemas.microsoft.com/office/drawing/2014/main" id="{D9771408-624D-280D-C2C1-0C64582393B3}"/>
              </a:ext>
            </a:extLst>
          </p:cNvPr>
          <p:cNvSpPr>
            <a:spLocks noGrp="1"/>
          </p:cNvSpPr>
          <p:nvPr>
            <p:ph idx="1"/>
          </p:nvPr>
        </p:nvSpPr>
        <p:spPr>
          <a:xfrm>
            <a:off x="838200" y="1343818"/>
            <a:ext cx="10515600" cy="4833145"/>
          </a:xfrm>
        </p:spPr>
        <p:txBody>
          <a:bodyPr/>
          <a:lstStyle/>
          <a:p>
            <a:pPr>
              <a:lnSpc>
                <a:spcPct val="107000"/>
              </a:lnSpc>
              <a:spcAft>
                <a:spcPts val="1875"/>
              </a:spcAft>
            </a:pPr>
            <a:r>
              <a:rPr lang="en-IN" kern="0" dirty="0">
                <a:effectLst/>
                <a:latin typeface="Helvetica" panose="020B0604020202020204" pitchFamily="34" charset="0"/>
                <a:ea typeface="Times New Roman" panose="02020603050405020304" pitchFamily="18" charset="0"/>
                <a:cs typeface="Helvetica" panose="020B0604020202020204" pitchFamily="34" charset="0"/>
              </a:rPr>
              <a:t>It is estimated that by 2040, land subsidence will affect about 8% of the world’s </a:t>
            </a:r>
            <a:r>
              <a:rPr lang="en-IN" u="sng" kern="0" dirty="0">
                <a:solidFill>
                  <a:srgbClr val="3366CC"/>
                </a:solidFill>
                <a:effectLst/>
                <a:latin typeface="Helvetica" panose="020B0604020202020204" pitchFamily="34" charset="0"/>
                <a:ea typeface="Times New Roman" panose="02020603050405020304" pitchFamily="18" charset="0"/>
                <a:cs typeface="Helvetica" panose="020B0604020202020204" pitchFamily="34" charset="0"/>
                <a:hlinkClick r:id="rId2"/>
              </a:rPr>
              <a:t>surface</a:t>
            </a:r>
            <a:r>
              <a:rPr lang="en-IN" kern="0" dirty="0">
                <a:effectLst/>
                <a:latin typeface="Helvetica" panose="020B0604020202020204" pitchFamily="34" charset="0"/>
                <a:ea typeface="Times New Roman" panose="02020603050405020304" pitchFamily="18" charset="0"/>
                <a:cs typeface="Helvetica" panose="020B0604020202020204" pitchFamily="34" charset="0"/>
              </a:rPr>
              <a:t> and about </a:t>
            </a:r>
            <a:r>
              <a:rPr lang="en-IN" u="sng" kern="0" dirty="0">
                <a:solidFill>
                  <a:srgbClr val="3366CC"/>
                </a:solidFill>
                <a:effectLst/>
                <a:latin typeface="Helvetica" panose="020B0604020202020204" pitchFamily="34" charset="0"/>
                <a:ea typeface="Times New Roman" panose="02020603050405020304" pitchFamily="18" charset="0"/>
                <a:cs typeface="Helvetica" panose="020B0604020202020204" pitchFamily="34" charset="0"/>
                <a:hlinkClick r:id="rId3"/>
              </a:rPr>
              <a:t>1.2 billion</a:t>
            </a:r>
            <a:r>
              <a:rPr lang="en-IN" kern="0" dirty="0">
                <a:effectLst/>
                <a:latin typeface="Helvetica" panose="020B0604020202020204" pitchFamily="34" charset="0"/>
                <a:ea typeface="Times New Roman" panose="02020603050405020304" pitchFamily="18" charset="0"/>
                <a:cs typeface="Helvetica" panose="020B0604020202020204" pitchFamily="34" charset="0"/>
              </a:rPr>
              <a:t> inhabitants living in 21% of the major cities worldwide.</a:t>
            </a:r>
            <a:endParaRPr lang="en-IN" kern="100" dirty="0">
              <a:effectLst/>
              <a:latin typeface="Helvetica" panose="020B0604020202020204" pitchFamily="34" charset="0"/>
              <a:ea typeface="Calibri" panose="020F0502020204030204" pitchFamily="34" charset="0"/>
              <a:cs typeface="Helvetica" panose="020B0604020202020204" pitchFamily="34" charset="0"/>
            </a:endParaRPr>
          </a:p>
          <a:p>
            <a:pPr>
              <a:lnSpc>
                <a:spcPct val="107000"/>
              </a:lnSpc>
              <a:spcAft>
                <a:spcPts val="1875"/>
              </a:spcAft>
            </a:pPr>
            <a:r>
              <a:rPr lang="en-IN" kern="0" dirty="0">
                <a:effectLst/>
                <a:latin typeface="Helvetica" panose="020B0604020202020204" pitchFamily="34" charset="0"/>
                <a:ea typeface="Times New Roman" panose="02020603050405020304" pitchFamily="18" charset="0"/>
                <a:cs typeface="Helvetica" panose="020B0604020202020204" pitchFamily="34" charset="0"/>
              </a:rPr>
              <a:t>Like many other disasters, it is predicted that land subsidence will impact Asia more than other parts of the world. With 86% of the Asian population exposed to effects of land subsidence, about </a:t>
            </a:r>
            <a:r>
              <a:rPr lang="en-IN" u="sng" kern="0" dirty="0">
                <a:solidFill>
                  <a:srgbClr val="3366CC"/>
                </a:solidFill>
                <a:effectLst/>
                <a:latin typeface="Helvetica" panose="020B0604020202020204" pitchFamily="34" charset="0"/>
                <a:ea typeface="Times New Roman" panose="02020603050405020304" pitchFamily="18" charset="0"/>
                <a:cs typeface="Helvetica" panose="020B0604020202020204" pitchFamily="34" charset="0"/>
                <a:hlinkClick r:id="rId3"/>
              </a:rPr>
              <a:t>$8.17 trillion</a:t>
            </a:r>
            <a:r>
              <a:rPr lang="en-IN" kern="0" dirty="0">
                <a:effectLst/>
                <a:latin typeface="Helvetica" panose="020B0604020202020204" pitchFamily="34" charset="0"/>
                <a:ea typeface="Times New Roman" panose="02020603050405020304" pitchFamily="18" charset="0"/>
                <a:cs typeface="Helvetica" panose="020B0604020202020204" pitchFamily="34" charset="0"/>
              </a:rPr>
              <a:t> is potentially at stake.</a:t>
            </a:r>
            <a:endParaRPr lang="en-IN" kern="100" dirty="0">
              <a:effectLst/>
              <a:latin typeface="Helvetica" panose="020B0604020202020204" pitchFamily="34" charset="0"/>
              <a:ea typeface="Calibri" panose="020F0502020204030204" pitchFamily="34" charset="0"/>
              <a:cs typeface="Helvetica" panose="020B0604020202020204" pitchFamily="34" charset="0"/>
            </a:endParaRPr>
          </a:p>
          <a:p>
            <a:endParaRPr lang="en-IN" dirty="0"/>
          </a:p>
        </p:txBody>
      </p:sp>
    </p:spTree>
    <p:extLst>
      <p:ext uri="{BB962C8B-B14F-4D97-AF65-F5344CB8AC3E}">
        <p14:creationId xmlns:p14="http://schemas.microsoft.com/office/powerpoint/2010/main" val="3370634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C0CA0-8DB3-E5C3-9E8C-5F6DA238F3B8}"/>
              </a:ext>
            </a:extLst>
          </p:cNvPr>
          <p:cNvSpPr>
            <a:spLocks noGrp="1"/>
          </p:cNvSpPr>
          <p:nvPr>
            <p:ph type="title"/>
          </p:nvPr>
        </p:nvSpPr>
        <p:spPr>
          <a:xfrm>
            <a:off x="0" y="18255"/>
            <a:ext cx="12192000" cy="1251745"/>
          </a:xfrm>
        </p:spPr>
        <p:txBody>
          <a:bodyPr>
            <a:normAutofit fontScale="90000"/>
          </a:bodyPr>
          <a:lstStyle/>
          <a:p>
            <a:pPr algn="ctr"/>
            <a:r>
              <a:rPr lang="en-IN" b="1" i="1" dirty="0">
                <a:solidFill>
                  <a:srgbClr val="FF0000"/>
                </a:solidFill>
              </a:rPr>
              <a:t>Fast Reduction in Lean Season Flow of Rivers</a:t>
            </a:r>
            <a:br>
              <a:rPr lang="en-IN" b="1" i="1" dirty="0">
                <a:solidFill>
                  <a:srgbClr val="FF0000"/>
                </a:solidFill>
              </a:rPr>
            </a:br>
            <a:endParaRPr lang="en-IN" b="1" i="1" dirty="0">
              <a:solidFill>
                <a:srgbClr val="FF0000"/>
              </a:solidFill>
            </a:endParaRPr>
          </a:p>
        </p:txBody>
      </p:sp>
      <p:sp>
        <p:nvSpPr>
          <p:cNvPr id="3" name="Content Placeholder 2">
            <a:extLst>
              <a:ext uri="{FF2B5EF4-FFF2-40B4-BE49-F238E27FC236}">
                <a16:creationId xmlns:a16="http://schemas.microsoft.com/office/drawing/2014/main" id="{1D200967-590C-41B1-95FE-29C3A10B95DC}"/>
              </a:ext>
            </a:extLst>
          </p:cNvPr>
          <p:cNvSpPr>
            <a:spLocks noGrp="1"/>
          </p:cNvSpPr>
          <p:nvPr>
            <p:ph idx="1"/>
          </p:nvPr>
        </p:nvSpPr>
        <p:spPr>
          <a:xfrm>
            <a:off x="0" y="1270000"/>
            <a:ext cx="12120880" cy="5588000"/>
          </a:xfrm>
        </p:spPr>
        <p:txBody>
          <a:bodyPr>
            <a:normAutofit/>
          </a:bodyPr>
          <a:lstStyle/>
          <a:p>
            <a:r>
              <a:rPr lang="en-IN" dirty="0"/>
              <a:t>Fast reduction in dry season flow of rivers is mostly viewed as effect of dwindling forest cover and change in land use of catchment area of river. However, only few attempts have been made to correlate it with declining groundwater levels.</a:t>
            </a:r>
          </a:p>
          <a:p>
            <a:r>
              <a:rPr lang="en-IN" dirty="0"/>
              <a:t> Actually, rainfall intensity and duration, runoff, groundwater recharge, groundwater level and river flow are not separate factors but part of a continuum. </a:t>
            </a:r>
          </a:p>
          <a:p>
            <a:r>
              <a:rPr lang="en-IN" dirty="0"/>
              <a:t>Unfortunately, no study on a model connecting all these factors could be found, while groundwater plays a critical role in maintaining the </a:t>
            </a:r>
            <a:r>
              <a:rPr lang="en-IN" b="1" dirty="0"/>
              <a:t>lean season (dry season) flow</a:t>
            </a:r>
            <a:r>
              <a:rPr lang="en-IN" dirty="0"/>
              <a:t> of rivers, streams, and rivulets, particularly in areas with </a:t>
            </a:r>
            <a:r>
              <a:rPr lang="en-IN" b="1" dirty="0"/>
              <a:t>unconsolidated aquifers</a:t>
            </a:r>
            <a:r>
              <a:rPr lang="en-IN" dirty="0"/>
              <a:t>. Unconsolidated aquifers, composed of loose materials such as sand, gravel, silt, and clay, are highly permeable and serve as natural reservoirs for water. They interact closely with surface water systems, contributing to baseflow</a:t>
            </a:r>
          </a:p>
        </p:txBody>
      </p:sp>
    </p:spTree>
    <p:extLst>
      <p:ext uri="{BB962C8B-B14F-4D97-AF65-F5344CB8AC3E}">
        <p14:creationId xmlns:p14="http://schemas.microsoft.com/office/powerpoint/2010/main" val="1561312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22AB6-3834-683F-9890-2F741913B436}"/>
              </a:ext>
            </a:extLst>
          </p:cNvPr>
          <p:cNvSpPr>
            <a:spLocks noGrp="1"/>
          </p:cNvSpPr>
          <p:nvPr>
            <p:ph type="title"/>
          </p:nvPr>
        </p:nvSpPr>
        <p:spPr>
          <a:xfrm>
            <a:off x="0" y="18255"/>
            <a:ext cx="12283440" cy="1325563"/>
          </a:xfrm>
          <a:solidFill>
            <a:schemeClr val="accent5">
              <a:lumMod val="60000"/>
              <a:lumOff val="40000"/>
            </a:schemeClr>
          </a:solidFill>
        </p:spPr>
        <p:txBody>
          <a:bodyPr>
            <a:normAutofit/>
          </a:bodyPr>
          <a:lstStyle/>
          <a:p>
            <a:pPr algn="ctr"/>
            <a:r>
              <a:rPr lang="en-IN" sz="3200" b="1" dirty="0"/>
              <a:t>Impact on Lean Season Flow of Rivers</a:t>
            </a:r>
          </a:p>
        </p:txBody>
      </p:sp>
      <p:pic>
        <p:nvPicPr>
          <p:cNvPr id="5" name="Content Placeholder 4">
            <a:extLst>
              <a:ext uri="{FF2B5EF4-FFF2-40B4-BE49-F238E27FC236}">
                <a16:creationId xmlns:a16="http://schemas.microsoft.com/office/drawing/2014/main" id="{BC04BCFD-34B0-BCAD-6CDA-2AB6F60A0C15}"/>
              </a:ext>
            </a:extLst>
          </p:cNvPr>
          <p:cNvPicPr>
            <a:picLocks noGrp="1" noChangeAspect="1"/>
          </p:cNvPicPr>
          <p:nvPr>
            <p:ph sz="half" idx="1"/>
          </p:nvPr>
        </p:nvPicPr>
        <p:blipFill>
          <a:blip r:embed="rId2"/>
          <a:stretch>
            <a:fillRect/>
          </a:stretch>
        </p:blipFill>
        <p:spPr>
          <a:xfrm>
            <a:off x="166581" y="1554479"/>
            <a:ext cx="6163310" cy="4622483"/>
          </a:xfrm>
          <a:prstGeom prst="rect">
            <a:avLst/>
          </a:prstGeom>
        </p:spPr>
      </p:pic>
      <p:pic>
        <p:nvPicPr>
          <p:cNvPr id="6" name="Content Placeholder 5">
            <a:extLst>
              <a:ext uri="{FF2B5EF4-FFF2-40B4-BE49-F238E27FC236}">
                <a16:creationId xmlns:a16="http://schemas.microsoft.com/office/drawing/2014/main" id="{24E52B39-1BED-5B50-30CE-868F5E13BE9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934075" y="1879600"/>
            <a:ext cx="5607685" cy="4205763"/>
          </a:xfrm>
          <a:prstGeom prst="rect">
            <a:avLst/>
          </a:prstGeom>
          <a:noFill/>
        </p:spPr>
      </p:pic>
    </p:spTree>
    <p:extLst>
      <p:ext uri="{BB962C8B-B14F-4D97-AF65-F5344CB8AC3E}">
        <p14:creationId xmlns:p14="http://schemas.microsoft.com/office/powerpoint/2010/main" val="34736808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375CC-6C90-6354-7950-A02BC248F449}"/>
              </a:ext>
            </a:extLst>
          </p:cNvPr>
          <p:cNvSpPr>
            <a:spLocks noGrp="1"/>
          </p:cNvSpPr>
          <p:nvPr>
            <p:ph type="title"/>
          </p:nvPr>
        </p:nvSpPr>
        <p:spPr>
          <a:xfrm>
            <a:off x="838200" y="365125"/>
            <a:ext cx="10515600" cy="803275"/>
          </a:xfrm>
        </p:spPr>
        <p:txBody>
          <a:bodyPr>
            <a:normAutofit/>
          </a:bodyPr>
          <a:lstStyle/>
          <a:p>
            <a:pPr algn="ctr"/>
            <a:r>
              <a:rPr lang="en-IN" sz="3200" dirty="0"/>
              <a:t>Impact on Lean Season Flow of Rivers     </a:t>
            </a:r>
            <a:r>
              <a:rPr lang="en-IN" sz="2400" dirty="0" err="1">
                <a:solidFill>
                  <a:srgbClr val="FF0000"/>
                </a:solidFill>
              </a:rPr>
              <a:t>Contd</a:t>
            </a:r>
            <a:r>
              <a:rPr lang="en-IN" sz="2400" dirty="0">
                <a:solidFill>
                  <a:srgbClr val="FF0000"/>
                </a:solidFill>
              </a:rPr>
              <a:t>…. </a:t>
            </a:r>
            <a:endParaRPr lang="en-IN" sz="3200" dirty="0">
              <a:solidFill>
                <a:srgbClr val="FF0000"/>
              </a:solidFill>
            </a:endParaRPr>
          </a:p>
        </p:txBody>
      </p:sp>
      <p:pic>
        <p:nvPicPr>
          <p:cNvPr id="6" name="Content Placeholder 5">
            <a:extLst>
              <a:ext uri="{FF2B5EF4-FFF2-40B4-BE49-F238E27FC236}">
                <a16:creationId xmlns:a16="http://schemas.microsoft.com/office/drawing/2014/main" id="{F5506B62-6233-39B0-3D5E-2CA599205B32}"/>
              </a:ext>
            </a:extLst>
          </p:cNvPr>
          <p:cNvPicPr>
            <a:picLocks noGrp="1" noChangeAspect="1"/>
          </p:cNvPicPr>
          <p:nvPr>
            <p:ph sz="half" idx="2"/>
          </p:nvPr>
        </p:nvPicPr>
        <p:blipFill>
          <a:blip r:embed="rId2"/>
          <a:stretch>
            <a:fillRect/>
          </a:stretch>
        </p:blipFill>
        <p:spPr>
          <a:xfrm>
            <a:off x="6423757" y="1798320"/>
            <a:ext cx="5305749" cy="3982720"/>
          </a:xfrm>
          <a:prstGeom prst="rect">
            <a:avLst/>
          </a:prstGeom>
        </p:spPr>
      </p:pic>
      <p:pic>
        <p:nvPicPr>
          <p:cNvPr id="5" name="Graphic 1">
            <a:extLst>
              <a:ext uri="{FF2B5EF4-FFF2-40B4-BE49-F238E27FC236}">
                <a16:creationId xmlns:a16="http://schemas.microsoft.com/office/drawing/2014/main" id="{687A40FA-4C7B-7B29-BFFD-C97DA77B420A}"/>
              </a:ext>
            </a:extLst>
          </p:cNvPr>
          <p:cNvPicPr>
            <a:picLocks noGrp="1" noChangeAspect="1"/>
          </p:cNvPicPr>
          <p:nvPr>
            <p:ph sz="half" idx="1"/>
          </p:nvPr>
        </p:nvPicPr>
        <p:blipFill>
          <a:blip r:embed="rId3">
            <a:extLst>
              <a:ext uri="{96DAC541-7B7A-43D3-8B79-37D633B846F1}">
                <asvg:svgBlip xmlns:asvg="http://schemas.microsoft.com/office/drawing/2016/SVG/main" r:embed="rId4"/>
              </a:ext>
            </a:extLst>
          </a:blip>
          <a:stretch>
            <a:fillRect/>
          </a:stretch>
        </p:blipFill>
        <p:spPr>
          <a:xfrm>
            <a:off x="513080" y="1672114"/>
            <a:ext cx="5478568" cy="4108926"/>
          </a:xfrm>
          <a:prstGeom prst="rect">
            <a:avLst/>
          </a:prstGeom>
        </p:spPr>
      </p:pic>
    </p:spTree>
    <p:extLst>
      <p:ext uri="{BB962C8B-B14F-4D97-AF65-F5344CB8AC3E}">
        <p14:creationId xmlns:p14="http://schemas.microsoft.com/office/powerpoint/2010/main" val="15975298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A3B60-C035-C1D3-9418-39CDF57787CB}"/>
              </a:ext>
            </a:extLst>
          </p:cNvPr>
          <p:cNvSpPr>
            <a:spLocks noGrp="1"/>
          </p:cNvSpPr>
          <p:nvPr>
            <p:ph type="title"/>
          </p:nvPr>
        </p:nvSpPr>
        <p:spPr>
          <a:xfrm>
            <a:off x="101600" y="18255"/>
            <a:ext cx="12192000" cy="1241585"/>
          </a:xfrm>
        </p:spPr>
        <p:txBody>
          <a:bodyPr>
            <a:normAutofit fontScale="90000"/>
          </a:bodyPr>
          <a:lstStyle/>
          <a:p>
            <a:pPr algn="ctr"/>
            <a:r>
              <a:rPr lang="en-IN" b="1" i="1" dirty="0">
                <a:solidFill>
                  <a:srgbClr val="FF0000"/>
                </a:solidFill>
              </a:rPr>
              <a:t>Effect of depletion on ground water temperature </a:t>
            </a:r>
            <a:br>
              <a:rPr lang="en-IN" b="1" i="1" dirty="0">
                <a:solidFill>
                  <a:srgbClr val="FF0000"/>
                </a:solidFill>
              </a:rPr>
            </a:br>
            <a:endParaRPr lang="en-IN" b="1" i="1" dirty="0">
              <a:solidFill>
                <a:srgbClr val="FF0000"/>
              </a:solidFill>
            </a:endParaRPr>
          </a:p>
        </p:txBody>
      </p:sp>
      <p:sp>
        <p:nvSpPr>
          <p:cNvPr id="3" name="Content Placeholder 2">
            <a:extLst>
              <a:ext uri="{FF2B5EF4-FFF2-40B4-BE49-F238E27FC236}">
                <a16:creationId xmlns:a16="http://schemas.microsoft.com/office/drawing/2014/main" id="{75899142-8C2B-6FEF-E76E-EF61D3ACE26F}"/>
              </a:ext>
            </a:extLst>
          </p:cNvPr>
          <p:cNvSpPr>
            <a:spLocks noGrp="1"/>
          </p:cNvSpPr>
          <p:nvPr>
            <p:ph idx="1"/>
          </p:nvPr>
        </p:nvSpPr>
        <p:spPr>
          <a:xfrm>
            <a:off x="0" y="751840"/>
            <a:ext cx="12192000" cy="6087905"/>
          </a:xfrm>
        </p:spPr>
        <p:txBody>
          <a:bodyPr>
            <a:normAutofit fontScale="92500" lnSpcReduction="10000"/>
          </a:bodyPr>
          <a:lstStyle/>
          <a:p>
            <a:r>
              <a:rPr lang="en-IN" sz="2400" dirty="0"/>
              <a:t>Earth’s climatic system warms holistically in response to the radiative imbalance from increased concentrations of greenhouse gases. With a stable climate, seasonal temperature variation penetrates to a depth of 10–20 m, below which temperatures generally increase with depth in accordance with the geothermal gradient. </a:t>
            </a:r>
          </a:p>
          <a:p>
            <a:r>
              <a:rPr lang="en-IN" sz="2400" dirty="0"/>
              <a:t>However, present-day borehole temperature–depth profiles frequently show an inversion (that is, temperature decreasing with depth) for up to 100 m due to recent, decadal surface warming. Deviations from steady-state subsurface temperatures in deep boreholes (for example, &gt;300 m) have been used to evaluate terrestrial heat storage and to estimate past, pre-observational surface temperature changes at a global scale. Water temperature, sometimes known as the ‘master environmental variable’, is an understudied groundwater quality parameter in the context of climate change.</a:t>
            </a:r>
          </a:p>
          <a:p>
            <a:r>
              <a:rPr lang="en-IN" sz="2400" dirty="0"/>
              <a:t>Groundwater temperature influences a suite of biogeochemical processes that alter groundwater quality. For example, an increase in temperatures reduces gas solubility and raises metabolism of organisms, with an increased rate of oxygen consumption and a shift in redox conditions. </a:t>
            </a:r>
          </a:p>
          <a:p>
            <a:r>
              <a:rPr lang="en-IN" sz="2400" dirty="0"/>
              <a:t>Because many aquifers already possess low oxygen concentrations, a small change in temperature could trigger a shift from an </a:t>
            </a:r>
            <a:r>
              <a:rPr lang="en-IN" sz="2400" dirty="0" err="1"/>
              <a:t>oxic</a:t>
            </a:r>
            <a:r>
              <a:rPr lang="en-IN" sz="2400" dirty="0"/>
              <a:t> to a hypoxic or even an anoxic regime. This switch can in turn facilitate the mobilization of redox-sensitive constituents such as arsenic, manganese and phosphorus. Increases in soluble phosphorus in groundwater discharging to surface water can trigger harmful algal blooms, and elevated arsenic and manganese contents in potable water supplies pose direct risks to human health. </a:t>
            </a:r>
          </a:p>
        </p:txBody>
      </p:sp>
    </p:spTree>
    <p:extLst>
      <p:ext uri="{BB962C8B-B14F-4D97-AF65-F5344CB8AC3E}">
        <p14:creationId xmlns:p14="http://schemas.microsoft.com/office/powerpoint/2010/main" val="2959212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56BF4-300A-EC70-2E75-F320434BFE44}"/>
              </a:ext>
            </a:extLst>
          </p:cNvPr>
          <p:cNvSpPr>
            <a:spLocks noGrp="1"/>
          </p:cNvSpPr>
          <p:nvPr>
            <p:ph type="title"/>
          </p:nvPr>
        </p:nvSpPr>
        <p:spPr>
          <a:xfrm>
            <a:off x="0" y="1"/>
            <a:ext cx="12192000" cy="1371599"/>
          </a:xfrm>
        </p:spPr>
        <p:txBody>
          <a:bodyPr>
            <a:normAutofit fontScale="90000"/>
          </a:bodyPr>
          <a:lstStyle/>
          <a:p>
            <a:r>
              <a:rPr lang="en-IN" sz="4900" b="1" i="1" dirty="0">
                <a:solidFill>
                  <a:srgbClr val="FF0000"/>
                </a:solidFill>
              </a:rPr>
              <a:t>Effect of groundwater depletion on aquatic ecosystems</a:t>
            </a:r>
            <a:br>
              <a:rPr lang="en-IN" dirty="0"/>
            </a:br>
            <a:endParaRPr lang="en-IN" dirty="0"/>
          </a:p>
        </p:txBody>
      </p:sp>
      <p:sp>
        <p:nvSpPr>
          <p:cNvPr id="3" name="Content Placeholder 2">
            <a:extLst>
              <a:ext uri="{FF2B5EF4-FFF2-40B4-BE49-F238E27FC236}">
                <a16:creationId xmlns:a16="http://schemas.microsoft.com/office/drawing/2014/main" id="{6B2BB8B8-E768-869D-CEF0-E1F1B667EAD5}"/>
              </a:ext>
            </a:extLst>
          </p:cNvPr>
          <p:cNvSpPr>
            <a:spLocks noGrp="1"/>
          </p:cNvSpPr>
          <p:nvPr>
            <p:ph idx="1"/>
          </p:nvPr>
        </p:nvSpPr>
        <p:spPr>
          <a:xfrm>
            <a:off x="0" y="1168400"/>
            <a:ext cx="12192000" cy="5689599"/>
          </a:xfrm>
        </p:spPr>
        <p:txBody>
          <a:bodyPr>
            <a:normAutofit/>
          </a:bodyPr>
          <a:lstStyle/>
          <a:p>
            <a:r>
              <a:rPr lang="en-IN" dirty="0"/>
              <a:t>Ecosystems which  need groundwater to survive are defined as groundwater-dependent ecosystems (GDE). These ecosystems are particularly sensitive to environmental change, but GDEs are poorly understood, and the complex underground architecture is especially difficult to study without invasive tools that could disrupt the delicate environment.</a:t>
            </a:r>
          </a:p>
          <a:p>
            <a:r>
              <a:rPr lang="en-IN" dirty="0"/>
              <a:t>Many of these ecosystems are now under threat, according to a new study which expect that by 2050 more than half of the regions with groundwater abstractions will not be able to maintain healthy ecosystems. By an estimate almost 20% of the regions where groundwater is pumped currently suffer from a reduction of river flow, putting ecosystems at risk. This risk will intensify further and it is expected that by 2050 more than half of the regions with groundwater abstractions will not be able to maintain healthy aquatic ecosystem.</a:t>
            </a:r>
          </a:p>
        </p:txBody>
      </p:sp>
    </p:spTree>
    <p:extLst>
      <p:ext uri="{BB962C8B-B14F-4D97-AF65-F5344CB8AC3E}">
        <p14:creationId xmlns:p14="http://schemas.microsoft.com/office/powerpoint/2010/main" val="2004987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68DC1-16B1-6E59-C8C4-5E9546EC39FE}"/>
              </a:ext>
            </a:extLst>
          </p:cNvPr>
          <p:cNvSpPr>
            <a:spLocks noGrp="1"/>
          </p:cNvSpPr>
          <p:nvPr>
            <p:ph type="title"/>
          </p:nvPr>
        </p:nvSpPr>
        <p:spPr>
          <a:xfrm>
            <a:off x="0" y="0"/>
            <a:ext cx="12192000" cy="1325563"/>
          </a:xfrm>
        </p:spPr>
        <p:txBody>
          <a:bodyPr/>
          <a:lstStyle/>
          <a:p>
            <a:r>
              <a:rPr lang="en-IN" b="1" i="1" dirty="0">
                <a:solidFill>
                  <a:srgbClr val="FF0000"/>
                </a:solidFill>
              </a:rPr>
              <a:t>Effect of groundwater depletion on aquatic ecosystems</a:t>
            </a:r>
            <a:endParaRPr lang="en-IN" dirty="0"/>
          </a:p>
        </p:txBody>
      </p:sp>
      <p:sp>
        <p:nvSpPr>
          <p:cNvPr id="3" name="Content Placeholder 2">
            <a:extLst>
              <a:ext uri="{FF2B5EF4-FFF2-40B4-BE49-F238E27FC236}">
                <a16:creationId xmlns:a16="http://schemas.microsoft.com/office/drawing/2014/main" id="{571D146F-B350-DB67-9483-37F20CE0791A}"/>
              </a:ext>
            </a:extLst>
          </p:cNvPr>
          <p:cNvSpPr>
            <a:spLocks noGrp="1"/>
          </p:cNvSpPr>
          <p:nvPr>
            <p:ph idx="1"/>
          </p:nvPr>
        </p:nvSpPr>
        <p:spPr>
          <a:xfrm>
            <a:off x="0" y="1452880"/>
            <a:ext cx="12293600" cy="5405120"/>
          </a:xfrm>
        </p:spPr>
        <p:txBody>
          <a:bodyPr>
            <a:normAutofit fontScale="92500" lnSpcReduction="20000"/>
          </a:bodyPr>
          <a:lstStyle/>
          <a:p>
            <a:r>
              <a:rPr lang="en-IN" dirty="0"/>
              <a:t>Groundwater depletion can cause large bodies of water to become shallower. Groundwater shortages prevent additional water from flowing into lakes, rivers, and seas. When groundwater levels are lower, there is less water to dilute pollutants, which can lead to a deterioration in groundwater quality. </a:t>
            </a:r>
          </a:p>
          <a:p>
            <a:r>
              <a:rPr lang="en-IN" dirty="0"/>
              <a:t>The energy required to pump water from deeper levels can increase carbon emissions, which contributes to climate change. Groundwater depletion can reduce the cooling effect of groundwater on land and atmosphere, which can increase the risk of heat-related illnesses. </a:t>
            </a:r>
          </a:p>
          <a:p>
            <a:r>
              <a:rPr lang="en-IN" dirty="0"/>
              <a:t>Another dimension about ecosystem is about nutrients especially nitrogen movement getting affected by ground water depletion. Beneath a streambed lies the </a:t>
            </a:r>
            <a:r>
              <a:rPr lang="en-IN" dirty="0">
                <a:hlinkClick r:id="rId2"/>
              </a:rPr>
              <a:t>hyporheic zone</a:t>
            </a:r>
            <a:r>
              <a:rPr lang="en-IN" dirty="0"/>
              <a:t>, where stream water and groundwater meet and mix. This mixing allows dissolved materials—such as oxygen, </a:t>
            </a:r>
            <a:r>
              <a:rPr lang="en-IN" dirty="0">
                <a:hlinkClick r:id="rId3"/>
              </a:rPr>
              <a:t>nitrogen</a:t>
            </a:r>
            <a:r>
              <a:rPr lang="en-IN" dirty="0"/>
              <a:t>, and other nutrients—to cycle between the stream and the hyporheic zone, influencing </a:t>
            </a:r>
            <a:r>
              <a:rPr lang="en-IN" dirty="0">
                <a:hlinkClick r:id="rId4"/>
              </a:rPr>
              <a:t>biological processes</a:t>
            </a:r>
            <a:r>
              <a:rPr lang="en-IN" dirty="0"/>
              <a:t> and </a:t>
            </a:r>
            <a:r>
              <a:rPr lang="en-IN" dirty="0">
                <a:hlinkClick r:id="rId5"/>
              </a:rPr>
              <a:t>water quality</a:t>
            </a:r>
            <a:r>
              <a:rPr lang="en-IN" dirty="0"/>
              <a:t>. </a:t>
            </a:r>
          </a:p>
          <a:p>
            <a:r>
              <a:rPr lang="en-IN" dirty="0"/>
              <a:t>Rising or falling groundwater can reduce the circulation of water between the stream and the hyporheic zone. It has also been reported that groundwater also reduces the hyporheic zone’s ability to remove stream nitrate by denitrification, allowing more nitrogen to escape downstream, where it can harm human and ecosystem health.</a:t>
            </a:r>
          </a:p>
          <a:p>
            <a:endParaRPr lang="en-IN" dirty="0"/>
          </a:p>
        </p:txBody>
      </p:sp>
    </p:spTree>
    <p:extLst>
      <p:ext uri="{BB962C8B-B14F-4D97-AF65-F5344CB8AC3E}">
        <p14:creationId xmlns:p14="http://schemas.microsoft.com/office/powerpoint/2010/main" val="3841090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1CD6A-8B38-F29B-AA59-DC59453FB50F}"/>
              </a:ext>
            </a:extLst>
          </p:cNvPr>
          <p:cNvSpPr>
            <a:spLocks noGrp="1"/>
          </p:cNvSpPr>
          <p:nvPr>
            <p:ph type="title"/>
          </p:nvPr>
        </p:nvSpPr>
        <p:spPr>
          <a:xfrm>
            <a:off x="71120" y="18255"/>
            <a:ext cx="12049760" cy="1325563"/>
          </a:xfrm>
        </p:spPr>
        <p:txBody>
          <a:bodyPr>
            <a:normAutofit/>
          </a:bodyPr>
          <a:lstStyle/>
          <a:p>
            <a:r>
              <a:rPr lang="en-IN" b="1" i="1" dirty="0">
                <a:solidFill>
                  <a:srgbClr val="FF0000"/>
                </a:solidFill>
              </a:rPr>
              <a:t>Effect of ground water depletion in coastal ecosystem</a:t>
            </a:r>
            <a:br>
              <a:rPr lang="en-IN" dirty="0"/>
            </a:br>
            <a:endParaRPr lang="en-IN" dirty="0"/>
          </a:p>
        </p:txBody>
      </p:sp>
      <p:sp>
        <p:nvSpPr>
          <p:cNvPr id="3" name="Content Placeholder 2">
            <a:extLst>
              <a:ext uri="{FF2B5EF4-FFF2-40B4-BE49-F238E27FC236}">
                <a16:creationId xmlns:a16="http://schemas.microsoft.com/office/drawing/2014/main" id="{67810A64-2AA6-4E06-94C4-34C4283DA21D}"/>
              </a:ext>
            </a:extLst>
          </p:cNvPr>
          <p:cNvSpPr>
            <a:spLocks noGrp="1"/>
          </p:cNvSpPr>
          <p:nvPr>
            <p:ph idx="1"/>
          </p:nvPr>
        </p:nvSpPr>
        <p:spPr>
          <a:xfrm>
            <a:off x="-91440" y="975360"/>
            <a:ext cx="12283440" cy="5882640"/>
          </a:xfrm>
        </p:spPr>
        <p:txBody>
          <a:bodyPr/>
          <a:lstStyle/>
          <a:p>
            <a:r>
              <a:rPr lang="en-IN" dirty="0"/>
              <a:t>Ground water depletion  in coastal region has a totally different scenario than inland ecosystem, because any disturbance in this interface creates an imbalance in ecosystem. These ecosystems, that are often maintained by direct or indirect groundwater supplies, are called coastal groundwater dependent ecosystems (GDEs). Coastal lagoons and surrounding wetlands “groundwater-dependent ecosystems” (GDEs) and can be  “coastal GDEs". Lack of surface water and the over-development of anthropogenic activities critically threaten the sustainability of coastal GDEs and associated ecosystem services.</a:t>
            </a:r>
          </a:p>
          <a:p>
            <a:endParaRPr lang="en-IN" dirty="0"/>
          </a:p>
          <a:p>
            <a:r>
              <a:rPr lang="en-IN" dirty="0"/>
              <a:t>The transdisciplinary approach between hydrogeology, hydrology, social sciences and law is essential to fully understand the socio-economic and environmental complexity of coastal GDEs. Priority must now be given to the development of an appropriate definition of coastal GDEs, based on a consensus between scientists and lawyers. </a:t>
            </a:r>
          </a:p>
          <a:p>
            <a:endParaRPr lang="en-IN" dirty="0"/>
          </a:p>
          <a:p>
            <a:endParaRPr lang="en-IN" dirty="0"/>
          </a:p>
        </p:txBody>
      </p:sp>
    </p:spTree>
    <p:extLst>
      <p:ext uri="{BB962C8B-B14F-4D97-AF65-F5344CB8AC3E}">
        <p14:creationId xmlns:p14="http://schemas.microsoft.com/office/powerpoint/2010/main" val="512419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416D7-69A1-40E3-F452-324A715DD17A}"/>
              </a:ext>
            </a:extLst>
          </p:cNvPr>
          <p:cNvSpPr>
            <a:spLocks noGrp="1"/>
          </p:cNvSpPr>
          <p:nvPr>
            <p:ph type="title"/>
          </p:nvPr>
        </p:nvSpPr>
        <p:spPr>
          <a:xfrm>
            <a:off x="91440" y="0"/>
            <a:ext cx="12273280" cy="1325563"/>
          </a:xfrm>
        </p:spPr>
        <p:txBody>
          <a:bodyPr/>
          <a:lstStyle/>
          <a:p>
            <a:r>
              <a:rPr lang="en-IN" b="1" i="1" dirty="0">
                <a:solidFill>
                  <a:srgbClr val="FF0000"/>
                </a:solidFill>
              </a:rPr>
              <a:t>Effect of ground water depletion in coastal ecosystem</a:t>
            </a:r>
            <a:endParaRPr lang="en-IN" dirty="0"/>
          </a:p>
        </p:txBody>
      </p:sp>
      <p:sp>
        <p:nvSpPr>
          <p:cNvPr id="3" name="Content Placeholder 2">
            <a:extLst>
              <a:ext uri="{FF2B5EF4-FFF2-40B4-BE49-F238E27FC236}">
                <a16:creationId xmlns:a16="http://schemas.microsoft.com/office/drawing/2014/main" id="{26C7250E-ED98-8206-D9FF-05D00429EB59}"/>
              </a:ext>
            </a:extLst>
          </p:cNvPr>
          <p:cNvSpPr>
            <a:spLocks noGrp="1"/>
          </p:cNvSpPr>
          <p:nvPr>
            <p:ph idx="1"/>
          </p:nvPr>
        </p:nvSpPr>
        <p:spPr>
          <a:xfrm>
            <a:off x="0" y="1325562"/>
            <a:ext cx="12192000" cy="5532437"/>
          </a:xfrm>
        </p:spPr>
        <p:txBody>
          <a:bodyPr/>
          <a:lstStyle/>
          <a:p>
            <a:r>
              <a:rPr lang="en-IN" dirty="0"/>
              <a:t>The transdisciplinary approach between hydrogeology, hydrology, social sciences and law is essential to fully understand the socio-economic and environmental complexity of coastal GDEs. Priority must now be given to the development of an appropriate definition of coastal GDEs, based on a consensus between scientists and lawyers. </a:t>
            </a:r>
          </a:p>
          <a:p>
            <a:endParaRPr lang="en-IN" dirty="0"/>
          </a:p>
        </p:txBody>
      </p:sp>
      <p:pic>
        <p:nvPicPr>
          <p:cNvPr id="4" name="Picture 3" descr="Image 1">
            <a:extLst>
              <a:ext uri="{FF2B5EF4-FFF2-40B4-BE49-F238E27FC236}">
                <a16:creationId xmlns:a16="http://schemas.microsoft.com/office/drawing/2014/main" id="{75C70BCA-51DB-06C0-7909-44BC65928F0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37838" y="3352799"/>
            <a:ext cx="4904082" cy="2844045"/>
          </a:xfrm>
          <a:prstGeom prst="rect">
            <a:avLst/>
          </a:prstGeom>
          <a:noFill/>
          <a:ln>
            <a:noFill/>
          </a:ln>
        </p:spPr>
      </p:pic>
      <p:sp>
        <p:nvSpPr>
          <p:cNvPr id="6" name="TextBox 5">
            <a:extLst>
              <a:ext uri="{FF2B5EF4-FFF2-40B4-BE49-F238E27FC236}">
                <a16:creationId xmlns:a16="http://schemas.microsoft.com/office/drawing/2014/main" id="{22213EEB-A46E-AE3C-FC72-8A66BEEDF251}"/>
              </a:ext>
            </a:extLst>
          </p:cNvPr>
          <p:cNvSpPr txBox="1"/>
          <p:nvPr/>
        </p:nvSpPr>
        <p:spPr>
          <a:xfrm>
            <a:off x="2837838" y="6370319"/>
            <a:ext cx="7647282" cy="369332"/>
          </a:xfrm>
          <a:prstGeom prst="rect">
            <a:avLst/>
          </a:prstGeom>
          <a:noFill/>
        </p:spPr>
        <p:txBody>
          <a:bodyPr wrap="square">
            <a:spAutoFit/>
          </a:bodyPr>
          <a:lstStyle/>
          <a:p>
            <a:r>
              <a:rPr lang="en-IN" sz="1800" dirty="0">
                <a:effectLst/>
                <a:latin typeface="Calibri" panose="020F0502020204030204" pitchFamily="34" charset="0"/>
                <a:ea typeface="Calibri" panose="020F0502020204030204" pitchFamily="34" charset="0"/>
              </a:rPr>
              <a:t>Graphical abstract of Groundwater Dependent Ecosystem for Coastal region</a:t>
            </a:r>
            <a:endParaRPr lang="en-IN" dirty="0"/>
          </a:p>
        </p:txBody>
      </p:sp>
    </p:spTree>
    <p:extLst>
      <p:ext uri="{BB962C8B-B14F-4D97-AF65-F5344CB8AC3E}">
        <p14:creationId xmlns:p14="http://schemas.microsoft.com/office/powerpoint/2010/main" val="16361559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6284D-D0F2-8192-4BC2-F5F7D59178DE}"/>
              </a:ext>
            </a:extLst>
          </p:cNvPr>
          <p:cNvSpPr>
            <a:spLocks noGrp="1"/>
          </p:cNvSpPr>
          <p:nvPr>
            <p:ph type="title"/>
          </p:nvPr>
        </p:nvSpPr>
        <p:spPr>
          <a:xfrm>
            <a:off x="0" y="0"/>
            <a:ext cx="12192000" cy="1325563"/>
          </a:xfrm>
        </p:spPr>
        <p:txBody>
          <a:bodyPr/>
          <a:lstStyle/>
          <a:p>
            <a:pPr algn="ctr"/>
            <a:r>
              <a:rPr lang="en-IN" b="1" i="1" dirty="0">
                <a:solidFill>
                  <a:srgbClr val="FF0000"/>
                </a:solidFill>
              </a:rPr>
              <a:t>CAN THIS SITUATION BE REVERSED</a:t>
            </a:r>
            <a:br>
              <a:rPr lang="en-IN" dirty="0"/>
            </a:br>
            <a:endParaRPr lang="en-IN" dirty="0"/>
          </a:p>
        </p:txBody>
      </p:sp>
      <p:sp>
        <p:nvSpPr>
          <p:cNvPr id="3" name="Content Placeholder 2">
            <a:extLst>
              <a:ext uri="{FF2B5EF4-FFF2-40B4-BE49-F238E27FC236}">
                <a16:creationId xmlns:a16="http://schemas.microsoft.com/office/drawing/2014/main" id="{DA267416-DE4A-6865-8531-CB99EB14AD54}"/>
              </a:ext>
            </a:extLst>
          </p:cNvPr>
          <p:cNvSpPr>
            <a:spLocks noGrp="1"/>
          </p:cNvSpPr>
          <p:nvPr>
            <p:ph idx="1"/>
          </p:nvPr>
        </p:nvSpPr>
        <p:spPr>
          <a:xfrm>
            <a:off x="0" y="1325562"/>
            <a:ext cx="12192000" cy="5532437"/>
          </a:xfrm>
        </p:spPr>
        <p:txBody>
          <a:bodyPr/>
          <a:lstStyle/>
          <a:p>
            <a:r>
              <a:rPr lang="en-IN" dirty="0"/>
              <a:t>The situation is still reversible, if we take proper action, although in few areas it has gone beyond reversal. The success of reversing groundwater depletion depends on the severity of the depletion, local geological and climatic conditions, and the commitment of stakeholders to implement sustainable practices. Reversing groundwater depletion is a gradual process and requires collective effort across sectors. With a combination of science, technology, governance, and community action, it is possible to restore balance to groundwater systems.</a:t>
            </a:r>
          </a:p>
          <a:p>
            <a:r>
              <a:rPr lang="en-IN" dirty="0"/>
              <a:t>Some approaches to reverse or mitigate groundwater depletion:</a:t>
            </a:r>
          </a:p>
          <a:p>
            <a:pPr lvl="1"/>
            <a:r>
              <a:rPr lang="en-IN" dirty="0"/>
              <a:t>Sustainable water management</a:t>
            </a:r>
          </a:p>
          <a:p>
            <a:pPr lvl="1"/>
            <a:r>
              <a:rPr lang="en-IN" dirty="0"/>
              <a:t>Artificial recharge and rain water harvesting</a:t>
            </a:r>
          </a:p>
          <a:p>
            <a:pPr lvl="1"/>
            <a:r>
              <a:rPr lang="en-IN" dirty="0"/>
              <a:t>Improved agricultural/irrigation practices</a:t>
            </a:r>
          </a:p>
          <a:p>
            <a:pPr lvl="1"/>
            <a:r>
              <a:rPr lang="en-IN" dirty="0"/>
              <a:t>Urban and Industrial Measures</a:t>
            </a:r>
          </a:p>
          <a:p>
            <a:pPr lvl="1"/>
            <a:r>
              <a:rPr lang="en-IN" dirty="0"/>
              <a:t>Policy and governance including community participation</a:t>
            </a:r>
          </a:p>
          <a:p>
            <a:pPr lvl="1"/>
            <a:endParaRPr lang="en-IN" dirty="0"/>
          </a:p>
          <a:p>
            <a:pPr lvl="1"/>
            <a:endParaRPr lang="en-IN" dirty="0"/>
          </a:p>
          <a:p>
            <a:endParaRPr lang="en-IN" dirty="0"/>
          </a:p>
        </p:txBody>
      </p:sp>
    </p:spTree>
    <p:extLst>
      <p:ext uri="{BB962C8B-B14F-4D97-AF65-F5344CB8AC3E}">
        <p14:creationId xmlns:p14="http://schemas.microsoft.com/office/powerpoint/2010/main" val="3039891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357DB-6199-31FA-F5B0-D829C48EB73D}"/>
              </a:ext>
            </a:extLst>
          </p:cNvPr>
          <p:cNvSpPr>
            <a:spLocks noGrp="1"/>
          </p:cNvSpPr>
          <p:nvPr>
            <p:ph type="title"/>
          </p:nvPr>
        </p:nvSpPr>
        <p:spPr/>
        <p:txBody>
          <a:bodyPr/>
          <a:lstStyle/>
          <a:p>
            <a:r>
              <a:rPr lang="en-IN" dirty="0"/>
              <a:t>Water Positive Approach – </a:t>
            </a:r>
            <a:r>
              <a:rPr lang="en-IN"/>
              <a:t>RPCAU experience</a:t>
            </a:r>
          </a:p>
        </p:txBody>
      </p:sp>
      <p:sp>
        <p:nvSpPr>
          <p:cNvPr id="3" name="Content Placeholder 2">
            <a:extLst>
              <a:ext uri="{FF2B5EF4-FFF2-40B4-BE49-F238E27FC236}">
                <a16:creationId xmlns:a16="http://schemas.microsoft.com/office/drawing/2014/main" id="{4609D529-EEB8-602C-4936-AA1C350EFC63}"/>
              </a:ext>
            </a:extLst>
          </p:cNvPr>
          <p:cNvSpPr>
            <a:spLocks noGrp="1"/>
          </p:cNvSpPr>
          <p:nvPr>
            <p:ph idx="1"/>
          </p:nvPr>
        </p:nvSpPr>
        <p:spPr/>
        <p:txBody>
          <a:bodyPr/>
          <a:lstStyle/>
          <a:p>
            <a:endParaRPr lang="en-IN"/>
          </a:p>
        </p:txBody>
      </p:sp>
    </p:spTree>
    <p:extLst>
      <p:ext uri="{BB962C8B-B14F-4D97-AF65-F5344CB8AC3E}">
        <p14:creationId xmlns:p14="http://schemas.microsoft.com/office/powerpoint/2010/main" val="4092475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extBox 4"/>
          <p:cNvSpPr txBox="1">
            <a:spLocks noChangeArrowheads="1"/>
          </p:cNvSpPr>
          <p:nvPr/>
        </p:nvSpPr>
        <p:spPr bwMode="auto">
          <a:xfrm>
            <a:off x="1870075" y="666750"/>
            <a:ext cx="8440738" cy="954088"/>
          </a:xfrm>
          <a:prstGeom prst="rect">
            <a:avLst/>
          </a:prstGeom>
          <a:solidFill>
            <a:srgbClr val="00B0F0"/>
          </a:solidFill>
          <a:ln w="9525">
            <a:noFill/>
            <a:miter lim="800000"/>
            <a:headEnd/>
            <a:tailEnd/>
          </a:ln>
        </p:spPr>
        <p:txBody>
          <a:bodyPr>
            <a:spAutoFit/>
          </a:bodyPr>
          <a:lstStyle/>
          <a:p>
            <a:pPr algn="just"/>
            <a:r>
              <a:rPr lang="en-US" sz="2800" b="1" i="1">
                <a:solidFill>
                  <a:srgbClr val="FFFF00"/>
                </a:solidFill>
                <a:latin typeface="Tahoma" pitchFamily="34" charset="0"/>
                <a:cs typeface="Tahoma" pitchFamily="34" charset="0"/>
              </a:rPr>
              <a:t>“We should not forget water cycle and life cycle are one”</a:t>
            </a:r>
            <a:endParaRPr lang="en-IN" sz="2800" b="1" i="1">
              <a:solidFill>
                <a:srgbClr val="FFFF00"/>
              </a:solidFill>
              <a:latin typeface="Tahoma" pitchFamily="34" charset="0"/>
              <a:cs typeface="Tahoma" pitchFamily="34" charset="0"/>
            </a:endParaRPr>
          </a:p>
        </p:txBody>
      </p:sp>
      <p:sp>
        <p:nvSpPr>
          <p:cNvPr id="6" name="Rectangle 5"/>
          <p:cNvSpPr/>
          <p:nvPr/>
        </p:nvSpPr>
        <p:spPr>
          <a:xfrm>
            <a:off x="5577840" y="5638800"/>
            <a:ext cx="4981172" cy="923330"/>
          </a:xfrm>
          <a:prstGeom prst="rect">
            <a:avLst/>
          </a:prstGeom>
          <a:solidFill>
            <a:srgbClr val="C00000"/>
          </a:solidFill>
        </p:spPr>
        <p:txBody>
          <a:bodyPr wrap="non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en-US" sz="5400" b="1" i="1" dirty="0">
                <a:ln w="11430"/>
                <a:solidFill>
                  <a:srgbClr val="FFFF00"/>
                </a:solidFill>
                <a:latin typeface="Andalus" pitchFamily="18" charset="-78"/>
                <a:cs typeface="Andalus" pitchFamily="18" charset="-78"/>
              </a:rPr>
              <a:t>THANK YOU…</a:t>
            </a:r>
            <a:endParaRPr lang="en-IN" sz="5400" b="1" i="1" dirty="0">
              <a:ln w="11430"/>
              <a:solidFill>
                <a:srgbClr val="FFFF00"/>
              </a:solidFill>
              <a:latin typeface="Andalus" pitchFamily="18" charset="-78"/>
              <a:cs typeface="Andalus" pitchFamily="18" charset="-78"/>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iterate type="lt">
                                    <p:tmPct val="0"/>
                                  </p:iterate>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18471</TotalTime>
  <Words>2356</Words>
  <Application>Microsoft Office PowerPoint</Application>
  <PresentationFormat>Widescreen</PresentationFormat>
  <Paragraphs>98</Paragraphs>
  <Slides>21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Andalus</vt:lpstr>
      <vt:lpstr>Arial</vt:lpstr>
      <vt:lpstr>Calibri</vt:lpstr>
      <vt:lpstr>Calibri Light</vt:lpstr>
      <vt:lpstr>Helvetica</vt:lpstr>
      <vt:lpstr>RobotoCondensed-Bold</vt:lpstr>
      <vt:lpstr>RobotoCondensed-Regular</vt:lpstr>
      <vt:lpstr>Tahoma</vt:lpstr>
      <vt:lpstr>Office Theme</vt:lpstr>
      <vt:lpstr>Ground Water Depletion – A Terrible Future Awaits Us </vt:lpstr>
      <vt:lpstr>Water Situation of India</vt:lpstr>
      <vt:lpstr> Future Scenario of Ground Water Depletion</vt:lpstr>
      <vt:lpstr>Impact of Ground Water Depletion</vt:lpstr>
      <vt:lpstr>Impact on Earth Topography </vt:lpstr>
      <vt:lpstr>Impact on Earth Topography</vt:lpstr>
      <vt:lpstr>Impact on Earth Topography</vt:lpstr>
      <vt:lpstr>Damages due to land sinking (Pic from Google)</vt:lpstr>
      <vt:lpstr>Few major examples of significant damage due to  Land Subsidence caused by  Groundwater Decline</vt:lpstr>
      <vt:lpstr>Impact of Land Subsidence</vt:lpstr>
      <vt:lpstr>Fast Reduction in Lean Season Flow of Rivers </vt:lpstr>
      <vt:lpstr>Impact on Lean Season Flow of Rivers</vt:lpstr>
      <vt:lpstr>Impact on Lean Season Flow of Rivers     Contd…. </vt:lpstr>
      <vt:lpstr>Effect of depletion on ground water temperature  </vt:lpstr>
      <vt:lpstr>Effect of groundwater depletion on aquatic ecosystems </vt:lpstr>
      <vt:lpstr>Effect of groundwater depletion on aquatic ecosystems</vt:lpstr>
      <vt:lpstr>Effect of ground water depletion in coastal ecosystem </vt:lpstr>
      <vt:lpstr>Effect of ground water depletion in coastal ecosystem</vt:lpstr>
      <vt:lpstr>CAN THIS SITUATION BE REVERSED </vt:lpstr>
      <vt:lpstr>Water Positive Approach – RPCAU experience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Ground Water Depletion – A Threat to Resilience of our Future A Road Map for Future</dc:title>
  <dc:creator>Ramesh Chandra</dc:creator>
  <cp:lastModifiedBy>Ramesh Chandra Srivastava</cp:lastModifiedBy>
  <cp:revision>23</cp:revision>
  <dcterms:created xsi:type="dcterms:W3CDTF">2023-09-11T08:48:43Z</dcterms:created>
  <dcterms:modified xsi:type="dcterms:W3CDTF">2026-01-27T09:32:40Z</dcterms:modified>
</cp:coreProperties>
</file>