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7" r:id="rId3"/>
    <p:sldId id="282" r:id="rId4"/>
    <p:sldId id="260" r:id="rId5"/>
    <p:sldId id="278" r:id="rId6"/>
    <p:sldId id="283" r:id="rId7"/>
    <p:sldId id="279" r:id="rId8"/>
    <p:sldId id="280" r:id="rId9"/>
    <p:sldId id="264" r:id="rId10"/>
    <p:sldId id="268" r:id="rId11"/>
    <p:sldId id="270" r:id="rId12"/>
    <p:sldId id="272" r:id="rId13"/>
    <p:sldId id="273" r:id="rId14"/>
    <p:sldId id="274" r:id="rId15"/>
    <p:sldId id="275" r:id="rId16"/>
    <p:sldId id="281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C77"/>
    <a:srgbClr val="00337F"/>
    <a:srgbClr val="00977F"/>
    <a:srgbClr val="929296"/>
    <a:srgbClr val="D2D3D4"/>
    <a:srgbClr val="10498B"/>
    <a:srgbClr val="2C5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7"/>
    <p:restoredTop sz="94674"/>
  </p:normalViewPr>
  <p:slideViewPr>
    <p:cSldViewPr snapToGrid="0">
      <p:cViewPr varScale="1">
        <p:scale>
          <a:sx n="60" d="100"/>
          <a:sy n="60" d="100"/>
        </p:scale>
        <p:origin x="10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E2665-E8B4-457F-AF2A-E2C05450614A}" type="datetimeFigureOut">
              <a:rPr lang="en-IN" smtClean="0"/>
              <a:pPr/>
              <a:t>01-02-2025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CB7AC-BE38-43E7-ADF3-0C12DB2BAD8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212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370013" fontAlgn="base">
              <a:spcBef>
                <a:spcPct val="0"/>
              </a:spcBef>
              <a:spcAft>
                <a:spcPct val="0"/>
              </a:spcAft>
            </a:pPr>
            <a:fld id="{F882DEAB-DCC8-4620-85E0-7E3869AD6FF7}" type="slidenum">
              <a:rPr lang="en-US" sz="1200"/>
              <a:pPr defTabSz="13700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2359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67E3B2E-EE27-479B-8EF6-6B1121C420CB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Lucida Sans Unicode" panose="020B0602030504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6225" cy="37274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5125" cy="447357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9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DC14-7688-47E8-9F24-0CB37A5FE7F2}" type="datetimeFigureOut">
              <a:rPr lang="en-IN" smtClean="0"/>
              <a:pPr/>
              <a:t>01-02-2025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AEEB-6813-4A2C-8464-D7F5E882B00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11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DC14-7688-47E8-9F24-0CB37A5FE7F2}" type="datetimeFigureOut">
              <a:rPr lang="en-IN" smtClean="0"/>
              <a:pPr/>
              <a:t>01-02-2025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AEEB-6813-4A2C-8464-D7F5E882B00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107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DC14-7688-47E8-9F24-0CB37A5FE7F2}" type="datetimeFigureOut">
              <a:rPr lang="en-IN" smtClean="0"/>
              <a:pPr/>
              <a:t>01-02-2025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AEEB-6813-4A2C-8464-D7F5E882B00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969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25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6D78AD-13CD-4A73-9AA4-DEBB8BA98B7B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6EB9F8B-C9D3-4DAB-A818-6C555FDE9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3A79E21-7294-40A8-BE80-50726589177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AE57C4-D134-4E07-B1CB-C8A37CE30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36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CB44FA-E350-425D-9E9B-0DF91937A4DB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9F40EF-478C-40A2-A37F-B6B209856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01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66C624-9EC1-4831-AC73-43F472D600D5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7CEDA7-7FF0-4ADA-BBDB-9D5B98FAB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73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11E313-822B-43DB-8D3D-3C90335A8196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4B7AF63-496C-421E-82D9-FCF102568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06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ecurity_mous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914401"/>
            <a:ext cx="1016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1578C6-3774-4AD6-A11D-7453BC102A47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91F74B-A215-4AEB-9F36-C26689328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6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AF99135-B9AC-4BFF-80B8-FDFC80569D2A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80D5BC-4013-4262-B81F-0FE79E74F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9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DC14-7688-47E8-9F24-0CB37A5FE7F2}" type="datetimeFigureOut">
              <a:rPr lang="en-IN" smtClean="0"/>
              <a:pPr/>
              <a:t>01-02-2025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AEEB-6813-4A2C-8464-D7F5E882B00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5282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11BD21-8A27-4BA4-99C7-ED24D49C74F5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91D1B30-93C4-428A-A564-14C284D37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65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08F97F0-D417-4E94-8F54-45385FFF4B05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B68567D-8D51-406C-9EDC-A786C0703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02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3E2B5E-148A-4E94-B237-FB6B4B424A4E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7C53F93-A505-446F-BF27-90B96EC8E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DC14-7688-47E8-9F24-0CB37A5FE7F2}" type="datetimeFigureOut">
              <a:rPr lang="en-IN" smtClean="0"/>
              <a:pPr/>
              <a:t>01-02-2025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AEEB-6813-4A2C-8464-D7F5E882B00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88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DC14-7688-47E8-9F24-0CB37A5FE7F2}" type="datetimeFigureOut">
              <a:rPr lang="en-IN" smtClean="0"/>
              <a:pPr/>
              <a:t>01-02-2025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AEEB-6813-4A2C-8464-D7F5E882B00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386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DC14-7688-47E8-9F24-0CB37A5FE7F2}" type="datetimeFigureOut">
              <a:rPr lang="en-IN" smtClean="0"/>
              <a:pPr/>
              <a:t>01-02-2025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AEEB-6813-4A2C-8464-D7F5E882B00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322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DC14-7688-47E8-9F24-0CB37A5FE7F2}" type="datetimeFigureOut">
              <a:rPr lang="en-IN" smtClean="0"/>
              <a:pPr/>
              <a:t>01-02-2025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AEEB-6813-4A2C-8464-D7F5E882B00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929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DC14-7688-47E8-9F24-0CB37A5FE7F2}" type="datetimeFigureOut">
              <a:rPr lang="en-IN" smtClean="0"/>
              <a:pPr/>
              <a:t>01-02-2025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AEEB-6813-4A2C-8464-D7F5E882B00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919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DC14-7688-47E8-9F24-0CB37A5FE7F2}" type="datetimeFigureOut">
              <a:rPr lang="en-IN" smtClean="0"/>
              <a:pPr/>
              <a:t>01-02-2025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AEEB-6813-4A2C-8464-D7F5E882B00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091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DC14-7688-47E8-9F24-0CB37A5FE7F2}" type="datetimeFigureOut">
              <a:rPr lang="en-IN" smtClean="0"/>
              <a:pPr/>
              <a:t>01-02-2025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AEEB-6813-4A2C-8464-D7F5E882B00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56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DC14-7688-47E8-9F24-0CB37A5FE7F2}" type="datetimeFigureOut">
              <a:rPr lang="en-IN" smtClean="0"/>
              <a:pPr/>
              <a:t>01-02-2025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FAEEB-6813-4A2C-8464-D7F5E882B00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MSIPCMContentMarking" descr="{&quot;HashCode&quot;:-257768570,&quot;Placement&quot;:&quot;Footer&quot;,&quot;Top&quot;:517.997253,&quot;Left&quot;:416.625977,&quot;SlideWidth&quot;:960,&quot;SlideHeight&quot;:540}">
            <a:extLst>
              <a:ext uri="{FF2B5EF4-FFF2-40B4-BE49-F238E27FC236}">
                <a16:creationId xmlns:a16="http://schemas.microsoft.com/office/drawing/2014/main" id="{A0086D00-B78E-44B0-95DA-608B813F548D}"/>
              </a:ext>
            </a:extLst>
          </p:cNvPr>
          <p:cNvSpPr txBox="1"/>
          <p:nvPr userDrawn="1"/>
        </p:nvSpPr>
        <p:spPr>
          <a:xfrm>
            <a:off x="5291150" y="6578565"/>
            <a:ext cx="1609700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FF"/>
                </a:solidFill>
                <a:latin typeface="Calibri" panose="020F0502020204030204" pitchFamily="34" charset="0"/>
              </a:rPr>
              <a:t>Classification - Internal</a:t>
            </a:r>
          </a:p>
        </p:txBody>
      </p:sp>
      <p:sp>
        <p:nvSpPr>
          <p:cNvPr id="8" name="MSIPCMContentMarking" descr="{&quot;HashCode&quot;:-281906139,&quot;Placement&quot;:&quot;Header&quot;,&quot;Top&quot;:0.0,&quot;Left&quot;:416.625977,&quot;SlideWidth&quot;:960,&quot;SlideHeight&quot;:540}">
            <a:extLst>
              <a:ext uri="{FF2B5EF4-FFF2-40B4-BE49-F238E27FC236}">
                <a16:creationId xmlns:a16="http://schemas.microsoft.com/office/drawing/2014/main" id="{65CF0F20-6700-4E26-8657-06929C5B9EA2}"/>
              </a:ext>
            </a:extLst>
          </p:cNvPr>
          <p:cNvSpPr txBox="1"/>
          <p:nvPr userDrawn="1"/>
        </p:nvSpPr>
        <p:spPr>
          <a:xfrm>
            <a:off x="5291150" y="0"/>
            <a:ext cx="1609700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FF"/>
                </a:solidFill>
                <a:latin typeface="Calibri" panose="020F0502020204030204" pitchFamily="34" charset="0"/>
              </a:rPr>
              <a:t>Classification - Internal</a:t>
            </a:r>
          </a:p>
        </p:txBody>
      </p:sp>
    </p:spTree>
    <p:extLst>
      <p:ext uri="{BB962C8B-B14F-4D97-AF65-F5344CB8AC3E}">
        <p14:creationId xmlns:p14="http://schemas.microsoft.com/office/powerpoint/2010/main" val="155448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-Point Star 9"/>
          <p:cNvSpPr/>
          <p:nvPr/>
        </p:nvSpPr>
        <p:spPr>
          <a:xfrm>
            <a:off x="11379200" y="342900"/>
            <a:ext cx="660400" cy="495300"/>
          </a:xfrm>
          <a:prstGeom prst="star4">
            <a:avLst>
              <a:gd name="adj" fmla="val 4043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MSIPCMContentMarking" descr="{&quot;HashCode&quot;:-257768570,&quot;Placement&quot;:&quot;Footer&quot;,&quot;Top&quot;:517.997253,&quot;Left&quot;:416.625977,&quot;SlideWidth&quot;:960,&quot;SlideHeight&quot;:540}">
            <a:extLst>
              <a:ext uri="{FF2B5EF4-FFF2-40B4-BE49-F238E27FC236}">
                <a16:creationId xmlns:a16="http://schemas.microsoft.com/office/drawing/2014/main" id="{EBCE6AF5-B58C-4079-8507-EE95517F649D}"/>
              </a:ext>
            </a:extLst>
          </p:cNvPr>
          <p:cNvSpPr txBox="1"/>
          <p:nvPr userDrawn="1"/>
        </p:nvSpPr>
        <p:spPr>
          <a:xfrm>
            <a:off x="5291150" y="6578565"/>
            <a:ext cx="1609700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FF"/>
                </a:solidFill>
                <a:latin typeface="Calibri" panose="020F0502020204030204" pitchFamily="34" charset="0"/>
              </a:rPr>
              <a:t>Classification - Internal</a:t>
            </a:r>
          </a:p>
        </p:txBody>
      </p:sp>
      <p:sp>
        <p:nvSpPr>
          <p:cNvPr id="3" name="MSIPCMContentMarking" descr="{&quot;HashCode&quot;:-281906139,&quot;Placement&quot;:&quot;Header&quot;,&quot;Top&quot;:0.0,&quot;Left&quot;:416.625977,&quot;SlideWidth&quot;:960,&quot;SlideHeight&quot;:540}">
            <a:extLst>
              <a:ext uri="{FF2B5EF4-FFF2-40B4-BE49-F238E27FC236}">
                <a16:creationId xmlns:a16="http://schemas.microsoft.com/office/drawing/2014/main" id="{BD2485D0-84A3-4347-9F33-7FFC9D7C22A6}"/>
              </a:ext>
            </a:extLst>
          </p:cNvPr>
          <p:cNvSpPr txBox="1"/>
          <p:nvPr userDrawn="1"/>
        </p:nvSpPr>
        <p:spPr>
          <a:xfrm>
            <a:off x="5291150" y="0"/>
            <a:ext cx="1609700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FF"/>
                </a:solidFill>
                <a:latin typeface="Calibri" panose="020F0502020204030204" pitchFamily="34" charset="0"/>
              </a:rPr>
              <a:t>Classification - Internal</a:t>
            </a:r>
          </a:p>
        </p:txBody>
      </p:sp>
    </p:spTree>
    <p:extLst>
      <p:ext uri="{BB962C8B-B14F-4D97-AF65-F5344CB8AC3E}">
        <p14:creationId xmlns:p14="http://schemas.microsoft.com/office/powerpoint/2010/main" val="20432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dfcbank.com/personal/useful-links/securit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youtu.be/aSVY0l3niz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dfcbank.com/personal/useful-links/securit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youtu.be/aSVY0l3niz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tbanking.hdfcbank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youtu.be/aSVY0l3nizA" TargetMode="External"/><Relationship Id="rId4" Type="http://schemas.openxmlformats.org/officeDocument/2006/relationships/hyperlink" Target="https://www.hdfcbank.com/personal/useful-links/securit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dfcbank.com/personal/useful-links/security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youtu.be/aSVY0l3niz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dfcbank.com/personal/useful-links/securit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youtu.be/aSVY0l3nizA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eEoBoxtKAS0" TargetMode="External"/><Relationship Id="rId13" Type="http://schemas.openxmlformats.org/officeDocument/2006/relationships/hyperlink" Target="https://youtu.be/aSVY0l3nizA" TargetMode="External"/><Relationship Id="rId3" Type="http://schemas.openxmlformats.org/officeDocument/2006/relationships/hyperlink" Target="https://youtu.be/jiaMjtUopaI" TargetMode="External"/><Relationship Id="rId7" Type="http://schemas.openxmlformats.org/officeDocument/2006/relationships/hyperlink" Target="https://youtu.be/A60g6ecH3RQ" TargetMode="External"/><Relationship Id="rId12" Type="http://schemas.openxmlformats.org/officeDocument/2006/relationships/hyperlink" Target="https://youtu.be/goaKG2xVmUQ" TargetMode="External"/><Relationship Id="rId2" Type="http://schemas.openxmlformats.org/officeDocument/2006/relationships/hyperlink" Target="https://www.hdfcbank.com/personal/useful-links/security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youtu.be/CB6dPmJwCxw" TargetMode="External"/><Relationship Id="rId11" Type="http://schemas.openxmlformats.org/officeDocument/2006/relationships/hyperlink" Target="https://www.youtube.com/watch?v=-Pt_Igv4Mek&amp;feature=youtu.be" TargetMode="External"/><Relationship Id="rId5" Type="http://schemas.openxmlformats.org/officeDocument/2006/relationships/hyperlink" Target="https://youtu.be/7oUC-1-TyTE" TargetMode="External"/><Relationship Id="rId10" Type="http://schemas.openxmlformats.org/officeDocument/2006/relationships/hyperlink" Target="https://youtu.be/iWdeM4Ujq_Q" TargetMode="External"/><Relationship Id="rId4" Type="http://schemas.openxmlformats.org/officeDocument/2006/relationships/hyperlink" Target="https://youtu.be/QeCJokJZFjU" TargetMode="External"/><Relationship Id="rId9" Type="http://schemas.openxmlformats.org/officeDocument/2006/relationships/hyperlink" Target="https://youtu.be/b0kw9Gn_8-U" TargetMode="External"/><Relationship Id="rId14" Type="http://schemas.openxmlformats.org/officeDocument/2006/relationships/hyperlink" Target="https://youtu.be/r1zdInHE0G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udweek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aSVY0l3nizA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hdfcbank.com/personal/useful-links/securi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dfcbank.com/personal/useful-links/securit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youtu.be/aSVY0l3niz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VY0l3nizA" TargetMode="External"/><Relationship Id="rId2" Type="http://schemas.openxmlformats.org/officeDocument/2006/relationships/hyperlink" Target="https://www.hdfcbank.com/personal/useful-links/security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dfcbank.com/personal/useful-links/securit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youtu.be/aSVY0l3niz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dfcbank.com/personal/useful-links/securit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youtu.be/aSVY0l3niz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dfc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60720" y="529719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Safe Banking Happens with </a:t>
            </a:r>
          </a:p>
          <a:p>
            <a:r>
              <a:rPr lang="en-US" sz="3200" dirty="0">
                <a:solidFill>
                  <a:schemeClr val="bg1"/>
                </a:solidFill>
              </a:rPr>
              <a:t>Secure Banking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120" y="6128743"/>
            <a:ext cx="1452880" cy="61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464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59201" y="97875"/>
            <a:ext cx="4117474" cy="4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US" sz="2400" b="1" dirty="0"/>
              <a:t>Secure ATM Banking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68077"/>
            <a:ext cx="7559749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IN" sz="1700" dirty="0"/>
              <a:t>Memorize your PIN. </a:t>
            </a:r>
            <a:r>
              <a:rPr lang="en-IN" sz="1700" b="1" dirty="0">
                <a:solidFill>
                  <a:srgbClr val="FF0000"/>
                </a:solidFill>
              </a:rPr>
              <a:t>Do not write it down</a:t>
            </a:r>
            <a:r>
              <a:rPr lang="en-IN" sz="17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IN" sz="1700" b="1" dirty="0">
                <a:solidFill>
                  <a:srgbClr val="FF0000"/>
                </a:solidFill>
              </a:rPr>
              <a:t>Do not share your PIN </a:t>
            </a:r>
            <a:r>
              <a:rPr lang="en-IN" sz="1700" dirty="0"/>
              <a:t>or </a:t>
            </a:r>
            <a:r>
              <a:rPr lang="en-IN" sz="1700" b="1" dirty="0">
                <a:solidFill>
                  <a:srgbClr val="FF0000"/>
                </a:solidFill>
              </a:rPr>
              <a:t>card</a:t>
            </a:r>
            <a:r>
              <a:rPr lang="en-IN" sz="1700" dirty="0"/>
              <a:t> with anyone. </a:t>
            </a:r>
            <a:r>
              <a:rPr lang="en-IN" sz="1700" b="1" dirty="0">
                <a:solidFill>
                  <a:srgbClr val="FF0000"/>
                </a:solidFill>
              </a:rPr>
              <a:t>Change your PIN regularly.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IN" sz="1700" dirty="0"/>
              <a:t>Use your </a:t>
            </a:r>
            <a:r>
              <a:rPr lang="en-IN" sz="1700" b="1" dirty="0">
                <a:solidFill>
                  <a:srgbClr val="FF0000"/>
                </a:solidFill>
              </a:rPr>
              <a:t>body to shield </a:t>
            </a:r>
            <a:r>
              <a:rPr lang="en-IN" sz="1700" dirty="0"/>
              <a:t>the keypad as you enter the PIN at the ATM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IN" sz="1700" dirty="0"/>
              <a:t>Do not take help for using the </a:t>
            </a:r>
            <a:r>
              <a:rPr lang="en-IN" sz="1700" b="1" dirty="0">
                <a:solidFill>
                  <a:srgbClr val="FF0000"/>
                </a:solidFill>
              </a:rPr>
              <a:t>ATM or handling cash.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IN" sz="1700" dirty="0"/>
              <a:t>Do not use ATM if you find any unusual device attached to it.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IN" sz="1700" dirty="0"/>
              <a:t>Wait for the welcome screen before moving away from the ATM. Take your card and transaction slip.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IN" sz="1700" dirty="0"/>
              <a:t>Shred any </a:t>
            </a:r>
            <a:r>
              <a:rPr lang="en-IN" sz="1700" b="1" dirty="0">
                <a:solidFill>
                  <a:srgbClr val="FF0000"/>
                </a:solidFill>
              </a:rPr>
              <a:t>transaction slip </a:t>
            </a:r>
            <a:r>
              <a:rPr lang="en-IN" sz="1700" dirty="0"/>
              <a:t>immediately after use if not needed.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IN" sz="1700" dirty="0"/>
              <a:t>If your ATM card is lost or stolen, </a:t>
            </a:r>
            <a:r>
              <a:rPr lang="en-IN" sz="1700" b="1" dirty="0">
                <a:solidFill>
                  <a:srgbClr val="FF0000"/>
                </a:solidFill>
              </a:rPr>
              <a:t>contact your bank </a:t>
            </a:r>
            <a:r>
              <a:rPr lang="en-IN" sz="1700" dirty="0"/>
              <a:t>immediately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IN" sz="1700" dirty="0"/>
              <a:t>If there is any discrepancy after you deposit a cheque or card into the ATM, contact your bank.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IN" sz="1700" dirty="0"/>
              <a:t>Register your </a:t>
            </a:r>
            <a:r>
              <a:rPr lang="en-IN" sz="1700" b="1" dirty="0">
                <a:solidFill>
                  <a:srgbClr val="FF0000"/>
                </a:solidFill>
              </a:rPr>
              <a:t>mobile number </a:t>
            </a:r>
            <a:r>
              <a:rPr lang="en-IN" sz="1700" dirty="0"/>
              <a:t>with the Bank to get alerts for your transactions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IN" sz="1700" dirty="0"/>
              <a:t>If your card gets stuck in the ATM, or cash is not dispensed </a:t>
            </a:r>
            <a:r>
              <a:rPr lang="en-IN" sz="1700" b="1" dirty="0">
                <a:solidFill>
                  <a:srgbClr val="FF0000"/>
                </a:solidFill>
              </a:rPr>
              <a:t>call your bank immediately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IN" sz="1700" dirty="0"/>
              <a:t>Any complaint about your ATM/Debit/Credit card transaction should be </a:t>
            </a:r>
            <a:r>
              <a:rPr lang="en-IN" sz="1700" b="1" dirty="0">
                <a:solidFill>
                  <a:srgbClr val="FF0000"/>
                </a:solidFill>
              </a:rPr>
              <a:t>reported to the bank.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25" y="1954926"/>
            <a:ext cx="4912675" cy="36935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813" y="5717427"/>
            <a:ext cx="385884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i="1" dirty="0">
                <a:hlinkClick r:id="rId3"/>
              </a:rPr>
              <a:t>More Information:</a:t>
            </a:r>
            <a:endParaRPr lang="en-IN" sz="1200" b="1" i="1" dirty="0">
              <a:hlinkClick r:id="rId3"/>
            </a:endParaRPr>
          </a:p>
          <a:p>
            <a:pPr>
              <a:lnSpc>
                <a:spcPct val="110000"/>
              </a:lnSpc>
            </a:pPr>
            <a:r>
              <a:rPr lang="en-IN" sz="1200" dirty="0">
                <a:hlinkClick r:id="rId3"/>
              </a:rPr>
              <a:t>https://www.hdfcbank.com/personal/useful-links/security</a:t>
            </a:r>
            <a:endParaRPr lang="en-IN" sz="1200" dirty="0"/>
          </a:p>
          <a:p>
            <a:pPr>
              <a:lnSpc>
                <a:spcPct val="110000"/>
              </a:lnSpc>
            </a:pPr>
            <a:r>
              <a:rPr lang="en-IN" sz="1200" u="sng" dirty="0">
                <a:hlinkClick r:id="rId4"/>
              </a:rPr>
              <a:t>https://youtu.be/aSVY0l3nizA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93207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59201" y="97875"/>
            <a:ext cx="4117474" cy="4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IN" sz="2400" b="1"/>
              <a:t>Mobile Security</a:t>
            </a:r>
            <a:endParaRPr lang="en-IN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14413" y="676043"/>
            <a:ext cx="85531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tx2"/>
                </a:solidFill>
              </a:rPr>
              <a:t>DO’s</a:t>
            </a:r>
          </a:p>
          <a:p>
            <a:endParaRPr lang="en-IN" b="1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sz="1600" dirty="0"/>
              <a:t>Password protect the phone. </a:t>
            </a:r>
            <a:r>
              <a:rPr lang="en-IN" sz="1600" b="1" dirty="0">
                <a:solidFill>
                  <a:srgbClr val="FF0000"/>
                </a:solidFill>
              </a:rPr>
              <a:t>Keep the max number of wrong password entries to three.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600" dirty="0"/>
              <a:t>Create a </a:t>
            </a:r>
            <a:r>
              <a:rPr lang="en-IN" sz="1600" b="1" dirty="0">
                <a:solidFill>
                  <a:srgbClr val="FF0000"/>
                </a:solidFill>
              </a:rPr>
              <a:t>strong password.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600" dirty="0"/>
              <a:t>Check for any </a:t>
            </a:r>
            <a:r>
              <a:rPr lang="en-IN" sz="1600" b="1" dirty="0">
                <a:solidFill>
                  <a:srgbClr val="FF0000"/>
                </a:solidFill>
              </a:rPr>
              <a:t>unauthorized transactions </a:t>
            </a:r>
            <a:r>
              <a:rPr lang="en-IN" sz="1600" dirty="0"/>
              <a:t>when reviewing account statements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600" dirty="0"/>
              <a:t>Change your </a:t>
            </a:r>
            <a:r>
              <a:rPr lang="en-IN" sz="1600" b="1" dirty="0">
                <a:solidFill>
                  <a:srgbClr val="FF0000"/>
                </a:solidFill>
              </a:rPr>
              <a:t>IPIN regularly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600" dirty="0"/>
              <a:t>Immediately report loss of mobile phone to your </a:t>
            </a:r>
            <a:r>
              <a:rPr lang="en-IN" sz="1600" b="1" dirty="0">
                <a:solidFill>
                  <a:srgbClr val="FF0000"/>
                </a:solidFill>
              </a:rPr>
              <a:t>service provider and police.</a:t>
            </a:r>
          </a:p>
          <a:p>
            <a:endParaRPr lang="en-IN" sz="1600" b="1" dirty="0"/>
          </a:p>
          <a:p>
            <a:r>
              <a:rPr lang="en-IN" b="1" dirty="0">
                <a:solidFill>
                  <a:schemeClr val="tx2"/>
                </a:solidFill>
              </a:rPr>
              <a:t>DONT’s</a:t>
            </a:r>
          </a:p>
          <a:p>
            <a:endParaRPr lang="en-IN" b="1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Never disclose your </a:t>
            </a:r>
            <a:r>
              <a:rPr lang="en-IN" sz="1600" b="1" dirty="0">
                <a:solidFill>
                  <a:srgbClr val="FF0000"/>
                </a:solidFill>
              </a:rPr>
              <a:t>PIN or confidential details over the phone or internet.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Don’t click on </a:t>
            </a:r>
            <a:r>
              <a:rPr lang="en-IN" sz="1600" b="1" dirty="0">
                <a:solidFill>
                  <a:srgbClr val="FF0000"/>
                </a:solidFill>
              </a:rPr>
              <a:t>links in emails/social networking sites </a:t>
            </a:r>
            <a:r>
              <a:rPr lang="en-IN" sz="1600" dirty="0"/>
              <a:t>claiming to be from the bank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Don’t transfer funds without </a:t>
            </a:r>
            <a:r>
              <a:rPr lang="en-IN" sz="1600" b="1" dirty="0">
                <a:solidFill>
                  <a:srgbClr val="FF0000"/>
                </a:solidFill>
              </a:rPr>
              <a:t>validation of the beneficiary, </a:t>
            </a:r>
            <a:r>
              <a:rPr lang="en-IN" sz="1600" dirty="0"/>
              <a:t>transferred funds cannot be reversed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Don’t store </a:t>
            </a:r>
            <a:r>
              <a:rPr lang="en-IN" sz="1600" b="1" dirty="0">
                <a:solidFill>
                  <a:srgbClr val="FF0000"/>
                </a:solidFill>
              </a:rPr>
              <a:t>sensitive information on your phone.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Inform the bank of change in your mobile no.to ensure </a:t>
            </a:r>
            <a:r>
              <a:rPr lang="en-IN" sz="1600" b="1" dirty="0">
                <a:solidFill>
                  <a:srgbClr val="FF0000"/>
                </a:solidFill>
              </a:rPr>
              <a:t>SMS alerts </a:t>
            </a:r>
            <a:r>
              <a:rPr lang="en-IN" sz="1600" dirty="0"/>
              <a:t>are not sent to someone else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Never reveal any email or paper from the bank concerning the </a:t>
            </a:r>
            <a:r>
              <a:rPr lang="en-IN" sz="1600" b="1" dirty="0">
                <a:solidFill>
                  <a:srgbClr val="FF0000"/>
                </a:solidFill>
              </a:rPr>
              <a:t>PIN or password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Be cautious with offers from </a:t>
            </a:r>
            <a:r>
              <a:rPr lang="en-IN" sz="1600" b="1" dirty="0">
                <a:solidFill>
                  <a:srgbClr val="FF0000"/>
                </a:solidFill>
              </a:rPr>
              <a:t>caller tunes or dial tunes or email attachments </a:t>
            </a:r>
            <a:r>
              <a:rPr lang="en-IN" sz="1600" dirty="0"/>
              <a:t>from known/unknown sources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Be cautious when using </a:t>
            </a:r>
            <a:r>
              <a:rPr lang="en-IN" sz="1600" b="1" dirty="0">
                <a:solidFill>
                  <a:srgbClr val="FF0000"/>
                </a:solidFill>
              </a:rPr>
              <a:t>Bluetooth in public places </a:t>
            </a:r>
            <a:r>
              <a:rPr lang="en-IN" sz="1600" dirty="0"/>
              <a:t>as someone may access your confidential information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Be careful while </a:t>
            </a:r>
            <a:r>
              <a:rPr lang="en-IN" sz="1600" b="1" dirty="0">
                <a:solidFill>
                  <a:srgbClr val="FF0000"/>
                </a:solidFill>
              </a:rPr>
              <a:t>browsing the web. </a:t>
            </a:r>
            <a:r>
              <a:rPr lang="en-IN" sz="1600" dirty="0"/>
              <a:t>If a website doesn’t look authentic, </a:t>
            </a:r>
            <a:r>
              <a:rPr lang="en-IN" sz="1600" b="1" dirty="0">
                <a:solidFill>
                  <a:srgbClr val="FF0000"/>
                </a:solidFill>
              </a:rPr>
              <a:t>close it immediately.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324" y="1269484"/>
            <a:ext cx="3209264" cy="43838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813" y="5717427"/>
            <a:ext cx="385884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i="1" dirty="0">
                <a:hlinkClick r:id="rId3"/>
              </a:rPr>
              <a:t>More Information:</a:t>
            </a:r>
            <a:endParaRPr lang="en-IN" sz="1200" b="1" i="1" dirty="0">
              <a:hlinkClick r:id="rId3"/>
            </a:endParaRPr>
          </a:p>
          <a:p>
            <a:pPr>
              <a:lnSpc>
                <a:spcPct val="110000"/>
              </a:lnSpc>
            </a:pPr>
            <a:r>
              <a:rPr lang="en-IN" sz="1200" dirty="0">
                <a:hlinkClick r:id="rId3"/>
              </a:rPr>
              <a:t>https://www.hdfcbank.com/personal/useful-links/security</a:t>
            </a:r>
            <a:endParaRPr lang="en-IN" sz="1200" dirty="0"/>
          </a:p>
          <a:p>
            <a:pPr>
              <a:lnSpc>
                <a:spcPct val="110000"/>
              </a:lnSpc>
            </a:pPr>
            <a:r>
              <a:rPr lang="en-IN" sz="1200" u="sng" dirty="0">
                <a:hlinkClick r:id="rId4"/>
              </a:rPr>
              <a:t>https://youtu.be/aSVY0l3nizA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61811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59201" y="97875"/>
            <a:ext cx="4117474" cy="4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US" sz="2400" b="1"/>
              <a:t>Secure Net Banking Tips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1" y="1498482"/>
            <a:ext cx="3419315" cy="35519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64206" y="1216640"/>
            <a:ext cx="842779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IN" sz="1600" dirty="0"/>
              <a:t>Do not disclose your </a:t>
            </a:r>
            <a:r>
              <a:rPr lang="en-IN" sz="1600" b="1" dirty="0">
                <a:solidFill>
                  <a:srgbClr val="FF0000"/>
                </a:solidFill>
              </a:rPr>
              <a:t>Customer ID and IPIN</a:t>
            </a:r>
            <a:r>
              <a:rPr lang="en-IN" sz="1600" b="1" dirty="0"/>
              <a:t> </a:t>
            </a:r>
            <a:r>
              <a:rPr lang="en-IN" sz="1600" dirty="0"/>
              <a:t>to anybody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Change your IPIN as soon as you receive it and memorize it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Avoid internet banking from cyber cafes or public Wi-Fi networks like hotels, airports etc.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Do not click on links in emails or sites other than </a:t>
            </a:r>
            <a:r>
              <a:rPr lang="en-IN" sz="1600" b="1" dirty="0">
                <a:solidFill>
                  <a:srgbClr val="FF0000"/>
                </a:solidFill>
              </a:rPr>
              <a:t>www.hdfcbank.com</a:t>
            </a:r>
            <a:r>
              <a:rPr lang="en-IN" sz="1600" dirty="0"/>
              <a:t> to access Net Banking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Always visit the </a:t>
            </a:r>
            <a:r>
              <a:rPr lang="en-IN" sz="1600" b="1" dirty="0">
                <a:solidFill>
                  <a:srgbClr val="FF0000"/>
                </a:solidFill>
              </a:rPr>
              <a:t>HDFC Bank's Net Banking site </a:t>
            </a:r>
            <a:r>
              <a:rPr lang="en-IN" sz="1600" dirty="0"/>
              <a:t>through HDFC Bank's home page by typing the bank's website address </a:t>
            </a:r>
            <a:r>
              <a:rPr lang="en-IN" sz="1600" b="1" dirty="0">
                <a:solidFill>
                  <a:srgbClr val="FF0000"/>
                </a:solidFill>
                <a:hlinkClick r:id="rId3"/>
              </a:rPr>
              <a:t>https://netbanking.hdfcbank.com</a:t>
            </a:r>
            <a:r>
              <a:rPr lang="en-IN" sz="1600" dirty="0">
                <a:solidFill>
                  <a:srgbClr val="FF0000"/>
                </a:solidFill>
              </a:rPr>
              <a:t> </a:t>
            </a:r>
            <a:r>
              <a:rPr lang="en-IN" sz="1600" dirty="0"/>
              <a:t>in the address bar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Check the URL as to verify the Bank’s Net Banking page and the PAD Lock symbol at the top left of the browser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Disable </a:t>
            </a:r>
            <a:r>
              <a:rPr lang="en-IN" sz="1600" b="1" dirty="0">
                <a:solidFill>
                  <a:srgbClr val="FF0000"/>
                </a:solidFill>
              </a:rPr>
              <a:t>"Auto Complete" </a:t>
            </a:r>
            <a:r>
              <a:rPr lang="en-IN" sz="1600" dirty="0"/>
              <a:t>feature on your browser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Uncheck</a:t>
            </a:r>
            <a:r>
              <a:rPr lang="en-IN" sz="1600" b="1" dirty="0"/>
              <a:t> </a:t>
            </a:r>
            <a:r>
              <a:rPr lang="en-IN" sz="1600" b="1" dirty="0">
                <a:solidFill>
                  <a:srgbClr val="FF0000"/>
                </a:solidFill>
              </a:rPr>
              <a:t>"User names and passwords on forms"</a:t>
            </a:r>
            <a:r>
              <a:rPr lang="en-IN" sz="1600" dirty="0"/>
              <a:t>, click on "Clear Passwords“ Click "OK"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Use </a:t>
            </a:r>
            <a:r>
              <a:rPr lang="en-IN" sz="1600" b="1" dirty="0">
                <a:solidFill>
                  <a:srgbClr val="FF0000"/>
                </a:solidFill>
              </a:rPr>
              <a:t>virtual keyboard</a:t>
            </a:r>
            <a:r>
              <a:rPr lang="en-IN" sz="1600" b="1" dirty="0"/>
              <a:t> </a:t>
            </a:r>
            <a:r>
              <a:rPr lang="en-IN" sz="1600" dirty="0"/>
              <a:t>while logging into your internet banking account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Cross check your last login information available on Net Banking at every login to monitor any unauthorized logins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Always type in your confidential account information. Do not copy paste it.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Monitor transactions regularly using HDFC Bank's </a:t>
            </a:r>
            <a:r>
              <a:rPr lang="en-IN" sz="1600" b="1" dirty="0">
                <a:solidFill>
                  <a:srgbClr val="FF0000"/>
                </a:solidFill>
              </a:rPr>
              <a:t>"</a:t>
            </a:r>
            <a:r>
              <a:rPr lang="en-IN" sz="1600" b="1" dirty="0" err="1">
                <a:solidFill>
                  <a:srgbClr val="FF0000"/>
                </a:solidFill>
              </a:rPr>
              <a:t>InstaAlerts</a:t>
            </a:r>
            <a:r>
              <a:rPr lang="en-IN" sz="1600" b="1" dirty="0">
                <a:solidFill>
                  <a:srgbClr val="FF0000"/>
                </a:solidFill>
              </a:rPr>
              <a:t>" </a:t>
            </a:r>
            <a:r>
              <a:rPr lang="en-IN" sz="1600" dirty="0"/>
              <a:t>service and notify the bank of any fraudulent activity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Always logout before closing the browser when exiting Net Banking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04813" y="5717427"/>
            <a:ext cx="385884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i="1" dirty="0">
                <a:hlinkClick r:id="rId4"/>
              </a:rPr>
              <a:t>More Information:</a:t>
            </a:r>
            <a:endParaRPr lang="en-IN" sz="1200" b="1" i="1" dirty="0">
              <a:hlinkClick r:id="rId4"/>
            </a:endParaRPr>
          </a:p>
          <a:p>
            <a:pPr>
              <a:lnSpc>
                <a:spcPct val="110000"/>
              </a:lnSpc>
            </a:pPr>
            <a:r>
              <a:rPr lang="en-IN" sz="1200" dirty="0">
                <a:hlinkClick r:id="rId4"/>
              </a:rPr>
              <a:t>https://www.hdfcbank.com/personal/useful-links/security</a:t>
            </a:r>
            <a:endParaRPr lang="en-IN" sz="1200" dirty="0"/>
          </a:p>
          <a:p>
            <a:pPr>
              <a:lnSpc>
                <a:spcPct val="110000"/>
              </a:lnSpc>
            </a:pPr>
            <a:r>
              <a:rPr lang="en-IN" sz="1200" u="sng" dirty="0">
                <a:hlinkClick r:id="rId5"/>
              </a:rPr>
              <a:t>https://youtu.be/aSVY0l3nizA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95670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59200" y="97875"/>
            <a:ext cx="4432559" cy="4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US" sz="2400" b="1" dirty="0"/>
              <a:t>Secure Online Shopping Tips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2679" y="2245816"/>
            <a:ext cx="108315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IN" sz="1600" dirty="0"/>
              <a:t>Always shop or make payments through </a:t>
            </a:r>
            <a:r>
              <a:rPr lang="en-IN" sz="1600" b="1" dirty="0">
                <a:solidFill>
                  <a:srgbClr val="FF0000"/>
                </a:solidFill>
              </a:rPr>
              <a:t>trusted/reputed</a:t>
            </a:r>
            <a:r>
              <a:rPr lang="en-IN" sz="1600" b="1" dirty="0"/>
              <a:t> </a:t>
            </a:r>
            <a:r>
              <a:rPr lang="en-IN" sz="1600" dirty="0"/>
              <a:t>websites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Do not click on </a:t>
            </a:r>
            <a:r>
              <a:rPr lang="en-IN" sz="1600" b="1" dirty="0">
                <a:solidFill>
                  <a:srgbClr val="FF0000"/>
                </a:solidFill>
              </a:rPr>
              <a:t>links in emails</a:t>
            </a:r>
            <a:r>
              <a:rPr lang="en-IN" sz="1600" dirty="0">
                <a:solidFill>
                  <a:srgbClr val="FF0000"/>
                </a:solidFill>
              </a:rPr>
              <a:t>.</a:t>
            </a:r>
            <a:r>
              <a:rPr lang="en-IN" sz="1600" dirty="0"/>
              <a:t> Always type the URL in the address bar of the browser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Before entering private details, always </a:t>
            </a:r>
            <a:r>
              <a:rPr lang="en-IN" sz="1600" b="1" dirty="0">
                <a:solidFill>
                  <a:srgbClr val="FF0000"/>
                </a:solidFill>
              </a:rPr>
              <a:t>check the URL of the site!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Frequent online shoppers should signup for Verify by </a:t>
            </a:r>
            <a:r>
              <a:rPr lang="en-IN" sz="1600" b="1" dirty="0">
                <a:solidFill>
                  <a:srgbClr val="FF0000"/>
                </a:solidFill>
              </a:rPr>
              <a:t>Visa and Master Card</a:t>
            </a:r>
            <a:r>
              <a:rPr lang="en-IN" sz="1600" dirty="0">
                <a:solidFill>
                  <a:srgbClr val="FF0000"/>
                </a:solidFill>
              </a:rPr>
              <a:t> </a:t>
            </a:r>
            <a:r>
              <a:rPr lang="en-IN" sz="1600" dirty="0"/>
              <a:t>secure code program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Check account statements </a:t>
            </a:r>
            <a:r>
              <a:rPr lang="en-IN" sz="1600" b="1" dirty="0">
                <a:solidFill>
                  <a:srgbClr val="FF0000"/>
                </a:solidFill>
              </a:rPr>
              <a:t>regularly and notify</a:t>
            </a:r>
            <a:r>
              <a:rPr lang="en-IN" sz="1600" b="1" dirty="0"/>
              <a:t> </a:t>
            </a:r>
            <a:r>
              <a:rPr lang="en-IN" sz="1600" dirty="0"/>
              <a:t>the bank of any fraudulent transaction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Check for </a:t>
            </a:r>
            <a:r>
              <a:rPr lang="en-IN" sz="1600" b="1" dirty="0">
                <a:solidFill>
                  <a:srgbClr val="FF0000"/>
                </a:solidFill>
              </a:rPr>
              <a:t>PAD LOCK symbol </a:t>
            </a:r>
            <a:r>
              <a:rPr lang="en-IN" sz="1600" dirty="0"/>
              <a:t>on the webpage before starting to transact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Do not enter your </a:t>
            </a:r>
            <a:r>
              <a:rPr lang="en-IN" sz="1600" b="1" dirty="0">
                <a:solidFill>
                  <a:srgbClr val="FF0000"/>
                </a:solidFill>
              </a:rPr>
              <a:t>confidential account information </a:t>
            </a:r>
            <a:r>
              <a:rPr lang="en-IN" sz="1600" dirty="0"/>
              <a:t>in any pop-up windows</a:t>
            </a:r>
          </a:p>
          <a:p>
            <a:pPr marL="285750" indent="-285750">
              <a:buFont typeface="Arial"/>
              <a:buChar char="•"/>
            </a:pPr>
            <a:r>
              <a:rPr lang="en-IN" sz="1600" dirty="0"/>
              <a:t>Using </a:t>
            </a:r>
            <a:r>
              <a:rPr lang="en-IN" sz="1600" b="1" dirty="0">
                <a:solidFill>
                  <a:srgbClr val="FF0000"/>
                </a:solidFill>
              </a:rPr>
              <a:t>One Time Password</a:t>
            </a:r>
            <a:r>
              <a:rPr lang="en-IN" sz="1600" b="1" dirty="0"/>
              <a:t> </a:t>
            </a:r>
            <a:r>
              <a:rPr lang="en-IN" sz="1600" dirty="0"/>
              <a:t>received on the mobile is more </a:t>
            </a:r>
            <a:r>
              <a:rPr lang="en-IN" sz="1600" b="1" dirty="0">
                <a:solidFill>
                  <a:srgbClr val="FF0000"/>
                </a:solidFill>
              </a:rPr>
              <a:t>secure</a:t>
            </a:r>
            <a:r>
              <a:rPr lang="en-IN" sz="1600" dirty="0">
                <a:solidFill>
                  <a:srgbClr val="FF0000"/>
                </a:solidFill>
              </a:rPr>
              <a:t> </a:t>
            </a:r>
            <a:r>
              <a:rPr lang="en-IN" sz="1600" dirty="0"/>
              <a:t>than static Visa and Master card secure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63" y="2245816"/>
            <a:ext cx="3058495" cy="1426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4813" y="5717427"/>
            <a:ext cx="385884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i="1" dirty="0">
                <a:hlinkClick r:id="rId3"/>
              </a:rPr>
              <a:t>More Information:</a:t>
            </a:r>
            <a:endParaRPr lang="en-IN" sz="1200" b="1" i="1" dirty="0">
              <a:hlinkClick r:id="rId3"/>
            </a:endParaRPr>
          </a:p>
          <a:p>
            <a:pPr>
              <a:lnSpc>
                <a:spcPct val="110000"/>
              </a:lnSpc>
            </a:pPr>
            <a:r>
              <a:rPr lang="en-IN" sz="1200" dirty="0">
                <a:hlinkClick r:id="rId3"/>
              </a:rPr>
              <a:t>https://www.hdfcbank.com/personal/useful-links/security</a:t>
            </a:r>
            <a:endParaRPr lang="en-IN" sz="1200" dirty="0"/>
          </a:p>
          <a:p>
            <a:pPr>
              <a:lnSpc>
                <a:spcPct val="110000"/>
              </a:lnSpc>
            </a:pPr>
            <a:r>
              <a:rPr lang="en-IN" sz="1200" u="sng" dirty="0">
                <a:hlinkClick r:id="rId4"/>
              </a:rPr>
              <a:t>https://youtu.be/aSVY0l3nizA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80707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59200" y="97875"/>
            <a:ext cx="4808479" cy="4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IN" sz="2400" b="1" dirty="0"/>
              <a:t>Secure Internet Browsing Tips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7859" y="2330379"/>
            <a:ext cx="8713378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IN" sz="1600" dirty="0"/>
              <a:t>Observe click discipline while browsing through different </a:t>
            </a:r>
            <a:r>
              <a:rPr lang="en-IN" sz="1600" b="1" dirty="0">
                <a:solidFill>
                  <a:srgbClr val="FF0000"/>
                </a:solidFill>
              </a:rPr>
              <a:t>websites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IN" sz="1600" dirty="0"/>
              <a:t>You may land up clicking on to </a:t>
            </a:r>
            <a:r>
              <a:rPr lang="en-IN" sz="1600" b="1" dirty="0">
                <a:solidFill>
                  <a:srgbClr val="FF0000"/>
                </a:solidFill>
              </a:rPr>
              <a:t>malicious link</a:t>
            </a:r>
            <a:r>
              <a:rPr lang="en-IN" sz="1600" b="1" dirty="0"/>
              <a:t> </a:t>
            </a:r>
            <a:r>
              <a:rPr lang="en-IN" sz="1600" dirty="0"/>
              <a:t>that could download </a:t>
            </a:r>
            <a:r>
              <a:rPr lang="en-IN" sz="1600" b="1" dirty="0">
                <a:solidFill>
                  <a:srgbClr val="FF0000"/>
                </a:solidFill>
              </a:rPr>
              <a:t>malicious code / software or virus</a:t>
            </a:r>
            <a:r>
              <a:rPr lang="en-IN" sz="1600" dirty="0"/>
              <a:t> on to your computer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IN" sz="1600" dirty="0"/>
              <a:t>Downloading software from </a:t>
            </a:r>
            <a:r>
              <a:rPr lang="en-IN" sz="1600" b="1" dirty="0">
                <a:solidFill>
                  <a:srgbClr val="FF0000"/>
                </a:solidFill>
              </a:rPr>
              <a:t>non-trustworthy sites </a:t>
            </a:r>
            <a:r>
              <a:rPr lang="en-IN" sz="1600" dirty="0"/>
              <a:t>including </a:t>
            </a:r>
            <a:r>
              <a:rPr lang="en-IN" sz="1600" b="1" dirty="0">
                <a:solidFill>
                  <a:srgbClr val="FF0000"/>
                </a:solidFill>
              </a:rPr>
              <a:t>torrent sites</a:t>
            </a:r>
            <a:r>
              <a:rPr lang="en-IN" sz="1600" b="1" dirty="0"/>
              <a:t> </a:t>
            </a:r>
            <a:r>
              <a:rPr lang="en-IN" sz="1600" dirty="0"/>
              <a:t>may lead to infecting your computer with </a:t>
            </a:r>
            <a:r>
              <a:rPr lang="en-IN" sz="1600" b="1" dirty="0">
                <a:solidFill>
                  <a:srgbClr val="FF0000"/>
                </a:solidFill>
              </a:rPr>
              <a:t>virus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IN" sz="1600" dirty="0"/>
              <a:t>Read privacy policy of the website before entering personal information such as </a:t>
            </a:r>
            <a:r>
              <a:rPr lang="en-IN" sz="1600" b="1" dirty="0">
                <a:solidFill>
                  <a:srgbClr val="FF0000"/>
                </a:solidFill>
              </a:rPr>
              <a:t>name and email ID</a:t>
            </a:r>
            <a:endParaRPr lang="en-IN" sz="1600" dirty="0"/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IN" sz="1600" dirty="0"/>
              <a:t>Be </a:t>
            </a:r>
            <a:r>
              <a:rPr lang="en-IN" sz="1600" b="1" dirty="0">
                <a:solidFill>
                  <a:srgbClr val="FF0000"/>
                </a:solidFill>
              </a:rPr>
              <a:t>aware</a:t>
            </a:r>
            <a:r>
              <a:rPr lang="en-IN" sz="1600" dirty="0"/>
              <a:t> of how your information would be used by the website owner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1" y="1756221"/>
            <a:ext cx="3190658" cy="28370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4813" y="5717427"/>
            <a:ext cx="385884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i="1" dirty="0">
                <a:hlinkClick r:id="rId3"/>
              </a:rPr>
              <a:t>More Information:</a:t>
            </a:r>
            <a:endParaRPr lang="en-IN" sz="1200" b="1" i="1" dirty="0">
              <a:hlinkClick r:id="rId3"/>
            </a:endParaRPr>
          </a:p>
          <a:p>
            <a:pPr>
              <a:lnSpc>
                <a:spcPct val="110000"/>
              </a:lnSpc>
            </a:pPr>
            <a:r>
              <a:rPr lang="en-IN" sz="1200" dirty="0">
                <a:hlinkClick r:id="rId3"/>
              </a:rPr>
              <a:t>https://www.hdfcbank.com/personal/useful-links/security</a:t>
            </a:r>
            <a:endParaRPr lang="en-IN" sz="1200" dirty="0"/>
          </a:p>
          <a:p>
            <a:pPr>
              <a:lnSpc>
                <a:spcPct val="110000"/>
              </a:lnSpc>
            </a:pPr>
            <a:r>
              <a:rPr lang="en-IN" sz="1200" u="sng" dirty="0">
                <a:hlinkClick r:id="rId4"/>
              </a:rPr>
              <a:t>https://youtu.be/aSVY0l3nizA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94118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3144" y="87243"/>
            <a:ext cx="4808479" cy="4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IN" sz="2400" b="1" dirty="0"/>
              <a:t>Secure Banking Tips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3152" y="1118267"/>
            <a:ext cx="8713378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600" dirty="0">
                <a:hlinkClick r:id="rId2"/>
              </a:rPr>
              <a:t>For more information visit the below sites,</a:t>
            </a:r>
            <a:endParaRPr lang="en-IN" sz="1600" dirty="0">
              <a:hlinkClick r:id="rId2"/>
            </a:endParaRP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IN" sz="1600" dirty="0">
                <a:hlinkClick r:id="rId2"/>
              </a:rPr>
              <a:t>https://www.hdfcbank.com/personal/useful-links/security</a:t>
            </a:r>
            <a:endParaRPr lang="en-IN" sz="1600" dirty="0"/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IN" sz="1600" dirty="0"/>
              <a:t>Secure Banking Tips – Regional Language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/>
              <a:t>Tamil - </a:t>
            </a:r>
            <a:r>
              <a:rPr lang="en-IN" sz="1600" u="sng" dirty="0">
                <a:hlinkClick r:id="rId3"/>
              </a:rPr>
              <a:t>https://youtu.be/jiaMjtUopaI</a:t>
            </a:r>
            <a:endParaRPr lang="en-IN" sz="1600" dirty="0">
              <a:hlinkClick r:id="rId3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/>
              <a:t>Telugu - </a:t>
            </a:r>
            <a:r>
              <a:rPr lang="en-IN" sz="1600" u="sng" dirty="0">
                <a:hlinkClick r:id="rId4"/>
              </a:rPr>
              <a:t>https://youtu.be/QeCJokJZFjU</a:t>
            </a:r>
            <a:endParaRPr lang="en-IN" sz="1600" dirty="0">
              <a:hlinkClick r:id="rId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/>
              <a:t>Kannada - </a:t>
            </a:r>
            <a:r>
              <a:rPr lang="en-IN" sz="1600" u="sng" dirty="0">
                <a:hlinkClick r:id="rId5"/>
              </a:rPr>
              <a:t>https://youtu.be/7oUC-1-TyTE</a:t>
            </a:r>
            <a:endParaRPr lang="en-IN" sz="1600" dirty="0">
              <a:hlinkClick r:id="rId5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 err="1"/>
              <a:t>Malyalam</a:t>
            </a:r>
            <a:r>
              <a:rPr lang="en-IN" sz="1600" dirty="0"/>
              <a:t> - </a:t>
            </a:r>
            <a:r>
              <a:rPr lang="en-IN" sz="1600" u="sng" dirty="0">
                <a:hlinkClick r:id="rId6"/>
              </a:rPr>
              <a:t>https://youtu.be/CB6dPmJwCxw</a:t>
            </a:r>
            <a:endParaRPr lang="en-IN" sz="1600" dirty="0">
              <a:hlinkClick r:id="rId6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/>
              <a:t>Assamese - </a:t>
            </a:r>
            <a:r>
              <a:rPr lang="en-IN" sz="1600" u="sng" dirty="0">
                <a:hlinkClick r:id="rId7"/>
              </a:rPr>
              <a:t>https://youtu.be/A60g6ecH3RQ</a:t>
            </a:r>
            <a:endParaRPr lang="en-IN" sz="1600" dirty="0">
              <a:hlinkClick r:id="rId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/>
              <a:t>Marathi - </a:t>
            </a:r>
            <a:r>
              <a:rPr lang="en-IN" sz="1600" u="sng" dirty="0">
                <a:hlinkClick r:id="rId8"/>
              </a:rPr>
              <a:t>https://youtu.be/eEoBoxtKAS0</a:t>
            </a:r>
            <a:endParaRPr lang="en-IN" sz="1600" dirty="0">
              <a:hlinkClick r:id="rId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/>
              <a:t>Bengali - </a:t>
            </a:r>
            <a:r>
              <a:rPr lang="en-IN" sz="1600" u="sng" dirty="0">
                <a:hlinkClick r:id="rId9"/>
              </a:rPr>
              <a:t>https://youtu.be/b0kw9Gn_8-U</a:t>
            </a:r>
            <a:endParaRPr lang="en-IN" sz="1600" dirty="0">
              <a:hlinkClick r:id="rId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/>
              <a:t>Gujarati - </a:t>
            </a:r>
            <a:r>
              <a:rPr lang="en-IN" sz="1600" u="sng" dirty="0">
                <a:hlinkClick r:id="rId10"/>
              </a:rPr>
              <a:t>https://youtu.be/iWdeM4Ujq_Q</a:t>
            </a:r>
            <a:endParaRPr lang="en-IN" sz="1600" dirty="0">
              <a:hlinkClick r:id="rId1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/>
              <a:t>Punjabi - </a:t>
            </a:r>
            <a:r>
              <a:rPr lang="en-IN" sz="1600" u="sng" dirty="0">
                <a:hlinkClick r:id="rId11"/>
              </a:rPr>
              <a:t>https://www.youtube.com/watch?v=-Pt_Igv4Mek&amp;feature=youtu.be</a:t>
            </a:r>
            <a:endParaRPr lang="en-IN" sz="1600" dirty="0">
              <a:hlinkClick r:id="rId11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/>
              <a:t>Oriya - </a:t>
            </a:r>
            <a:r>
              <a:rPr lang="en-IN" sz="1600" u="sng" dirty="0">
                <a:hlinkClick r:id="rId12"/>
              </a:rPr>
              <a:t>https://youtu.be/goaKG2xVmUQ</a:t>
            </a:r>
            <a:endParaRPr lang="en-IN" sz="1600" dirty="0">
              <a:hlinkClick r:id="rId1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/>
              <a:t>English - </a:t>
            </a:r>
            <a:r>
              <a:rPr lang="en-IN" sz="1600" u="sng" dirty="0">
                <a:hlinkClick r:id="rId13"/>
              </a:rPr>
              <a:t>https://youtu.be/aSVY0l3nizA</a:t>
            </a:r>
            <a:endParaRPr lang="en-IN" sz="1600" dirty="0">
              <a:hlinkClick r:id="rId13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/>
              <a:t>Hindi - </a:t>
            </a:r>
            <a:r>
              <a:rPr lang="en-IN" sz="1600" u="sng" dirty="0">
                <a:hlinkClick r:id="rId14"/>
              </a:rPr>
              <a:t>https://youtu.be/r1zdInHE0Gk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57405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2276" y="2827476"/>
            <a:ext cx="85263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ln w="11430"/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7752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29"/>
            <a:ext cx="83989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001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933" b="1" dirty="0">
                <a:solidFill>
                  <a:srgbClr val="FEFEF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About – International Fraud Awareness Week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6383" y="6181196"/>
            <a:ext cx="3207959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78">
              <a:buClr>
                <a:srgbClr val="FFFFFF"/>
              </a:buClr>
              <a:tabLst>
                <a:tab pos="0" algn="l"/>
                <a:tab pos="609630" algn="l"/>
                <a:tab pos="1219261" algn="l"/>
                <a:tab pos="1828891" algn="l"/>
                <a:tab pos="2438522" algn="l"/>
                <a:tab pos="3048152" algn="l"/>
                <a:tab pos="3657783" algn="l"/>
                <a:tab pos="4267413" algn="l"/>
                <a:tab pos="4877044" algn="l"/>
                <a:tab pos="5486674" algn="l"/>
                <a:tab pos="6096305" algn="l"/>
                <a:tab pos="6705935" algn="l"/>
                <a:tab pos="7010751" algn="l"/>
              </a:tabLst>
              <a:defRPr/>
            </a:pPr>
            <a:r>
              <a:rPr lang="en-GB" sz="1067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For more info - Visit </a:t>
            </a:r>
            <a:r>
              <a:rPr lang="en-US" sz="1067" dirty="0">
                <a:solidFill>
                  <a:schemeClr val="accent1"/>
                </a:solidFill>
                <a:hlinkClick r:id="rId3"/>
              </a:rPr>
              <a:t>https://www.fraudweek.com/</a:t>
            </a:r>
            <a:endParaRPr lang="en-GB" sz="1067" i="1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28660"/>
            <a:ext cx="124013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17" indent="-342917" defTabSz="914278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IN" sz="2400" b="1" dirty="0"/>
              <a:t>International Fraud Awareness week is a yearly campaign which the bank supports</a:t>
            </a:r>
          </a:p>
          <a:p>
            <a:pPr marL="342917" indent="-342917" defTabSz="914278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i="1" dirty="0"/>
              <a:t>Objective: </a:t>
            </a:r>
            <a:r>
              <a:rPr lang="en-US" sz="2400" b="1" dirty="0"/>
              <a:t>Raise awareness about Fraud by promoting anti-fraud awareness and education</a:t>
            </a:r>
          </a:p>
          <a:p>
            <a:pPr marL="342917" indent="-342917" defTabSz="914278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IN" sz="2400" b="1" i="1" dirty="0"/>
              <a:t>Target:</a:t>
            </a:r>
            <a:r>
              <a:rPr lang="en-IN" sz="2400" b="1" dirty="0"/>
              <a:t> Law Enforcement Agencies, Senior Citizens, Customers, Partners, Students etc.</a:t>
            </a:r>
            <a:endParaRPr lang="en-US" sz="2400" b="1" dirty="0"/>
          </a:p>
          <a:p>
            <a:pPr marL="342917" indent="-342917" defTabSz="914278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Encourage Leaders, LEA, Influencers &amp; Employees to proactively take steps to minimize Fraud</a:t>
            </a:r>
          </a:p>
          <a:p>
            <a:pPr marL="342917" indent="-342917" defTabSz="914278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Demonstrate our organization’s commitment to Preventing and Detecting Fraud</a:t>
            </a:r>
          </a:p>
          <a:p>
            <a:pPr marL="342917" indent="-342917" defTabSz="914278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Bank has planned various Internal and External programs to spread awareness</a:t>
            </a:r>
          </a:p>
        </p:txBody>
      </p:sp>
    </p:spTree>
    <p:extLst>
      <p:ext uri="{BB962C8B-B14F-4D97-AF65-F5344CB8AC3E}">
        <p14:creationId xmlns:p14="http://schemas.microsoft.com/office/powerpoint/2010/main" val="2592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59201" y="97875"/>
            <a:ext cx="4117474" cy="4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z="2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2" y="1197786"/>
            <a:ext cx="10089214" cy="4429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2686" y="2733377"/>
            <a:ext cx="24634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Common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types of cyber frauds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66307" y="1532835"/>
            <a:ext cx="134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Vishing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0115" y="3130789"/>
            <a:ext cx="1651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Phishing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86832" y="4748900"/>
            <a:ext cx="156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Smishing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6500" y="1532837"/>
            <a:ext cx="170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Skimming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82189" y="2951965"/>
            <a:ext cx="197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Fake Helpline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32846" y="4749154"/>
            <a:ext cx="200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Card Cloning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92546" y="78346"/>
            <a:ext cx="5908934" cy="4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US" sz="2400" b="1" dirty="0"/>
              <a:t>Common Types of Cyber Frauds</a:t>
            </a:r>
          </a:p>
          <a:p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071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2" y="0"/>
            <a:ext cx="14303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92546" y="78346"/>
            <a:ext cx="5908934" cy="4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US" sz="2400" b="1" dirty="0"/>
              <a:t>Common Types of Cyber Frauds</a:t>
            </a:r>
          </a:p>
          <a:p>
            <a:r>
              <a:rPr lang="en-US" sz="2400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2"/>
          <a:stretch/>
        </p:blipFill>
        <p:spPr>
          <a:xfrm>
            <a:off x="4873211" y="1710167"/>
            <a:ext cx="2284447" cy="24493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378A0-E393-4960-9E8C-06607FE214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241" y="1710167"/>
            <a:ext cx="1588282" cy="2164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F93C32-BDF0-4AD5-85D5-43FF593CD4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6" y="1700366"/>
            <a:ext cx="3107067" cy="2102127"/>
          </a:xfrm>
          <a:prstGeom prst="rect">
            <a:avLst/>
          </a:prstGeom>
        </p:spPr>
      </p:pic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1C360E02-D5A0-4092-8469-D2AFDE890340}"/>
              </a:ext>
            </a:extLst>
          </p:cNvPr>
          <p:cNvSpPr/>
          <p:nvPr/>
        </p:nvSpPr>
        <p:spPr>
          <a:xfrm>
            <a:off x="4446017" y="1122220"/>
            <a:ext cx="3082312" cy="436982"/>
          </a:xfrm>
          <a:prstGeom prst="roundRect">
            <a:avLst/>
          </a:prstGeom>
          <a:solidFill>
            <a:srgbClr val="03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BDC0BB5A-6BB5-4698-8B4F-FFA7F9E2CD8F}"/>
              </a:ext>
            </a:extLst>
          </p:cNvPr>
          <p:cNvSpPr/>
          <p:nvPr/>
        </p:nvSpPr>
        <p:spPr>
          <a:xfrm>
            <a:off x="8008472" y="1122220"/>
            <a:ext cx="3042592" cy="436982"/>
          </a:xfrm>
          <a:prstGeom prst="roundRect">
            <a:avLst/>
          </a:prstGeom>
          <a:solidFill>
            <a:srgbClr val="03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7ADD98D6-37DF-4750-A0C2-71989B61FB97}"/>
              </a:ext>
            </a:extLst>
          </p:cNvPr>
          <p:cNvSpPr/>
          <p:nvPr/>
        </p:nvSpPr>
        <p:spPr>
          <a:xfrm>
            <a:off x="729919" y="1112419"/>
            <a:ext cx="2995369" cy="436982"/>
          </a:xfrm>
          <a:prstGeom prst="roundRect">
            <a:avLst/>
          </a:prstGeom>
          <a:solidFill>
            <a:srgbClr val="03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DF61BF-A5A3-4D73-BA1B-11D3D87DE848}"/>
              </a:ext>
            </a:extLst>
          </p:cNvPr>
          <p:cNvSpPr txBox="1"/>
          <p:nvPr/>
        </p:nvSpPr>
        <p:spPr>
          <a:xfrm>
            <a:off x="5402183" y="1079101"/>
            <a:ext cx="134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Vishing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FD5B65-15DE-4323-884E-71AAF49CEBF2}"/>
              </a:ext>
            </a:extLst>
          </p:cNvPr>
          <p:cNvSpPr txBox="1"/>
          <p:nvPr/>
        </p:nvSpPr>
        <p:spPr>
          <a:xfrm>
            <a:off x="1568043" y="1079101"/>
            <a:ext cx="1651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Phishing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B4B3B6-5E66-404A-8F3A-4DCDA22487E4}"/>
              </a:ext>
            </a:extLst>
          </p:cNvPr>
          <p:cNvSpPr txBox="1"/>
          <p:nvPr/>
        </p:nvSpPr>
        <p:spPr>
          <a:xfrm>
            <a:off x="8956397" y="1075672"/>
            <a:ext cx="156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Smishing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3E517E-531F-4DD3-A929-DCAF0A373BBC}"/>
              </a:ext>
            </a:extLst>
          </p:cNvPr>
          <p:cNvSpPr/>
          <p:nvPr/>
        </p:nvSpPr>
        <p:spPr>
          <a:xfrm>
            <a:off x="4446017" y="3963100"/>
            <a:ext cx="353596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tx2"/>
                </a:solidFill>
              </a:rPr>
              <a:t>When fraudsters try to seek personal banking data like </a:t>
            </a:r>
            <a:r>
              <a:rPr lang="en-IN" b="1" dirty="0">
                <a:solidFill>
                  <a:srgbClr val="FF0000"/>
                </a:solidFill>
              </a:rPr>
              <a:t>Customer ID, Net Banking password, ATM PIN, OTP, Card expiry date, CVV</a:t>
            </a:r>
            <a:r>
              <a:rPr lang="en-IN" b="1" dirty="0">
                <a:solidFill>
                  <a:schemeClr val="tx2"/>
                </a:solidFill>
              </a:rPr>
              <a:t> </a:t>
            </a:r>
            <a:r>
              <a:rPr lang="en-IN" dirty="0">
                <a:solidFill>
                  <a:schemeClr val="tx2"/>
                </a:solidFill>
              </a:rPr>
              <a:t>etc. through phone call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B9BBD8-D97C-4429-AA73-E63A414FECB0}"/>
              </a:ext>
            </a:extLst>
          </p:cNvPr>
          <p:cNvSpPr/>
          <p:nvPr/>
        </p:nvSpPr>
        <p:spPr>
          <a:xfrm>
            <a:off x="7981980" y="4025633"/>
            <a:ext cx="35543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tx2"/>
                </a:solidFill>
              </a:rPr>
              <a:t>Using mobile text messages to lure victims into calling back on a </a:t>
            </a:r>
            <a:r>
              <a:rPr lang="en-IN" b="1" dirty="0">
                <a:solidFill>
                  <a:srgbClr val="FF0000"/>
                </a:solidFill>
              </a:rPr>
              <a:t>fake phone number, </a:t>
            </a:r>
            <a:r>
              <a:rPr lang="en-IN" dirty="0">
                <a:solidFill>
                  <a:schemeClr val="tx2"/>
                </a:solidFill>
              </a:rPr>
              <a:t>visiting fake websites or downloading </a:t>
            </a:r>
            <a:r>
              <a:rPr lang="en-IN" b="1" dirty="0">
                <a:solidFill>
                  <a:srgbClr val="FF0000"/>
                </a:solidFill>
              </a:rPr>
              <a:t>malicious content</a:t>
            </a:r>
            <a:r>
              <a:rPr lang="en-IN" b="1" dirty="0">
                <a:solidFill>
                  <a:schemeClr val="tx2"/>
                </a:solidFill>
              </a:rPr>
              <a:t> </a:t>
            </a:r>
            <a:r>
              <a:rPr lang="en-IN" dirty="0">
                <a:solidFill>
                  <a:schemeClr val="tx2"/>
                </a:solidFill>
              </a:rPr>
              <a:t>via phone or web</a:t>
            </a:r>
            <a:r>
              <a:rPr lang="en-IN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4E1A3B-C12A-4A32-BDCF-C73B0DB585C7}"/>
              </a:ext>
            </a:extLst>
          </p:cNvPr>
          <p:cNvSpPr/>
          <p:nvPr/>
        </p:nvSpPr>
        <p:spPr>
          <a:xfrm>
            <a:off x="735578" y="3946822"/>
            <a:ext cx="3325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tx2"/>
                </a:solidFill>
              </a:rPr>
              <a:t>Type of fraud that results in theft of personal data such as </a:t>
            </a:r>
            <a:r>
              <a:rPr lang="en-IN" b="1" dirty="0">
                <a:solidFill>
                  <a:srgbClr val="FF0000"/>
                </a:solidFill>
              </a:rPr>
              <a:t>Customer ID, IPIN, Credit/Debit Card number, Card expiry date, CVV number</a:t>
            </a:r>
            <a:r>
              <a:rPr lang="en-IN" dirty="0">
                <a:solidFill>
                  <a:schemeClr val="tx2"/>
                </a:solidFill>
              </a:rPr>
              <a:t> etc.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3" y="5717427"/>
            <a:ext cx="385884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i="1" dirty="0">
                <a:hlinkClick r:id="rId7"/>
              </a:rPr>
              <a:t>More Information:</a:t>
            </a:r>
            <a:endParaRPr lang="en-IN" sz="1200" b="1" i="1" dirty="0">
              <a:hlinkClick r:id="rId7"/>
            </a:endParaRPr>
          </a:p>
          <a:p>
            <a:pPr>
              <a:lnSpc>
                <a:spcPct val="110000"/>
              </a:lnSpc>
            </a:pPr>
            <a:r>
              <a:rPr lang="en-IN" sz="1200" dirty="0">
                <a:hlinkClick r:id="rId7"/>
              </a:rPr>
              <a:t>https://www.hdfcbank.com/personal/useful-links/security</a:t>
            </a:r>
            <a:endParaRPr lang="en-IN" sz="1200" dirty="0"/>
          </a:p>
          <a:p>
            <a:pPr>
              <a:lnSpc>
                <a:spcPct val="110000"/>
              </a:lnSpc>
            </a:pPr>
            <a:r>
              <a:rPr lang="en-IN" sz="1200" u="sng" dirty="0">
                <a:hlinkClick r:id="rId8"/>
              </a:rPr>
              <a:t>https://youtu.be/aSVY0l3nizA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1273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EED31-3B4E-404A-B773-78F904DF1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4"/>
          <a:stretch/>
        </p:blipFill>
        <p:spPr>
          <a:xfrm>
            <a:off x="2977158" y="672187"/>
            <a:ext cx="5752171" cy="58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59201" y="97875"/>
            <a:ext cx="4117474" cy="4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US" sz="2400" b="1" dirty="0"/>
              <a:t>UPI Frauds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306" y="731299"/>
            <a:ext cx="6825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Pay and Collect Transactions approved by Customers using UPI PIN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3613" y="1222356"/>
            <a:ext cx="3399614" cy="436982"/>
          </a:xfrm>
          <a:prstGeom prst="roundRect">
            <a:avLst/>
          </a:prstGeom>
          <a:solidFill>
            <a:srgbClr val="03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39306" y="3809363"/>
            <a:ext cx="3866972" cy="436982"/>
          </a:xfrm>
          <a:prstGeom prst="roundRect">
            <a:avLst/>
          </a:prstGeom>
          <a:solidFill>
            <a:srgbClr val="03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3612" y="1254818"/>
            <a:ext cx="10786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How do fraudsters operate?</a:t>
            </a:r>
          </a:p>
          <a:p>
            <a:pPr marL="285750" indent="-285750">
              <a:buFont typeface="Arial" charset="0"/>
              <a:buChar char="•"/>
            </a:pPr>
            <a:endParaRPr lang="en-IN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Fraudster call users and to draw attention, they represent themselves as the bank's representative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Then they try to scare you that your card, mobile banking will get blocked due to the ongoing issues in the App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Once hacker convinced you to believe their words, they ask to download an app to fix the problem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This app can be </a:t>
            </a:r>
            <a:r>
              <a:rPr lang="en-US" sz="1600" dirty="0" err="1"/>
              <a:t>AnyDesk</a:t>
            </a:r>
            <a:r>
              <a:rPr lang="en-US" sz="1600" dirty="0"/>
              <a:t> or Team Viewer any other remote device control app like it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Once downloaded the app or similar one, through next steps he can get access to your mobile screen and see all that you do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Under the pretext of helping he will also be able to view the Banking Credentials which he is asking you to type on the phone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Using banking credentials, like Debit card no., Expiry Date, UPI PIN he can then initiate transactions without your permission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418" y="3809363"/>
            <a:ext cx="102185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How to protect yourself from fraud:</a:t>
            </a:r>
          </a:p>
          <a:p>
            <a:pPr marL="285750" indent="-285750">
              <a:buFont typeface="Arial" charset="0"/>
              <a:buChar char="•"/>
            </a:pPr>
            <a:endParaRPr lang="en-IN" sz="14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To prevent a UPI fraud, one need to make sure and be aware of the person behind that phone call asking you to download any app or share any confidential financial information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Also, if you receive any suspicious text message with a link or a phone number from a banking institution, you need to ignore it or visit your nearest bank branch to confirm it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Banks, credit card issuers or any financial institutions do not make such calls or send SMS of such nature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Also, try not to disclose your phone number especially on social media to avoid any UPI fraud transaction.</a:t>
            </a:r>
            <a:endParaRPr lang="en-IN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82062" y="3215630"/>
            <a:ext cx="3314700" cy="6953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8418" y="5871466"/>
            <a:ext cx="385884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i="1" dirty="0">
                <a:hlinkClick r:id="rId3"/>
              </a:rPr>
              <a:t>More Information:</a:t>
            </a:r>
            <a:endParaRPr lang="en-IN" sz="1200" b="1" i="1" dirty="0">
              <a:hlinkClick r:id="rId3"/>
            </a:endParaRPr>
          </a:p>
          <a:p>
            <a:pPr>
              <a:lnSpc>
                <a:spcPct val="110000"/>
              </a:lnSpc>
            </a:pPr>
            <a:r>
              <a:rPr lang="en-IN" sz="1200" dirty="0">
                <a:hlinkClick r:id="rId3"/>
              </a:rPr>
              <a:t>https://www.hdfcbank.com/personal/useful-links/security</a:t>
            </a:r>
            <a:endParaRPr lang="en-IN" sz="1200" dirty="0"/>
          </a:p>
          <a:p>
            <a:pPr>
              <a:lnSpc>
                <a:spcPct val="110000"/>
              </a:lnSpc>
            </a:pPr>
            <a:r>
              <a:rPr lang="en-IN" sz="1200" u="sng" dirty="0">
                <a:hlinkClick r:id="rId4"/>
              </a:rPr>
              <a:t>https://youtu.be/aSVY0l3nizA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43828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59201" y="97875"/>
            <a:ext cx="4117474" cy="4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US" sz="2400" b="1" dirty="0"/>
              <a:t>Fake Helpline numbers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774269" y="858496"/>
            <a:ext cx="7540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Helpline number obtained through searching on internet may not be genuine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153" y="1597638"/>
            <a:ext cx="3622016" cy="436982"/>
          </a:xfrm>
          <a:prstGeom prst="roundRect">
            <a:avLst/>
          </a:prstGeom>
          <a:solidFill>
            <a:srgbClr val="03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86143" y="3700836"/>
            <a:ext cx="3866972" cy="436982"/>
          </a:xfrm>
          <a:prstGeom prst="roundRect">
            <a:avLst/>
          </a:prstGeom>
          <a:solidFill>
            <a:srgbClr val="03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153" y="1597638"/>
            <a:ext cx="119599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</a:rPr>
              <a:t>How do fraudsters operate?</a:t>
            </a:r>
          </a:p>
          <a:p>
            <a:pPr marL="285750" indent="-285750">
              <a:buFont typeface="Arial" charset="0"/>
              <a:buChar char="•"/>
            </a:pPr>
            <a:endParaRPr lang="en-IN" sz="14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Customers seeking a solution to a problem do a Google search and call up a helpline number that has been updated by fraudster on Google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Most do not bother to look up the organization's website or the papers they may hold to locate the official phone numbers</a:t>
            </a:r>
            <a:endParaRPr lang="en-IN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Unaware, customers call on the fake helpline numbers that the fraudsters have updated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To resolve the issue, fraudsters ask customers to share banking information, like, </a:t>
            </a:r>
            <a:r>
              <a:rPr lang="en-US" sz="1600" b="1" dirty="0">
                <a:solidFill>
                  <a:srgbClr val="FF0000"/>
                </a:solidFill>
              </a:rPr>
              <a:t>card details </a:t>
            </a:r>
            <a:r>
              <a:rPr lang="en-US" sz="1600" dirty="0"/>
              <a:t>and the </a:t>
            </a:r>
            <a:r>
              <a:rPr lang="en-US" sz="1600" b="1" dirty="0">
                <a:solidFill>
                  <a:srgbClr val="FF0000"/>
                </a:solidFill>
              </a:rPr>
              <a:t>OTP</a:t>
            </a:r>
            <a:r>
              <a:rPr lang="en-US" sz="1600" dirty="0"/>
              <a:t> details received on their phone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As soon as customers share their card details,</a:t>
            </a:r>
            <a:r>
              <a:rPr lang="en-US" sz="1600" b="1" dirty="0">
                <a:solidFill>
                  <a:srgbClr val="FF0000"/>
                </a:solidFill>
              </a:rPr>
              <a:t> OTP, </a:t>
            </a:r>
            <a:r>
              <a:rPr lang="en-US" sz="1600" dirty="0"/>
              <a:t>the money gets transferred from the customer’s account to the fraudster’s account.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6143" y="3700836"/>
            <a:ext cx="81285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How to protect yourself from fraud:</a:t>
            </a:r>
          </a:p>
          <a:p>
            <a:pPr marL="285750" indent="-285750">
              <a:buFont typeface="Arial" charset="0"/>
              <a:buChar char="•"/>
            </a:pPr>
            <a:endParaRPr lang="en-IN" sz="14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Helpline numbers online are not genuine.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You must visit the official website of the company for contact details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Never provide your personal details to anyone over the call.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No banks or reputed companies will ask you to provide your bank credentials over the phone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Don' t fall in the trap of such fraudsters</a:t>
            </a:r>
            <a:endParaRPr lang="en-IN" sz="1600" dirty="0"/>
          </a:p>
        </p:txBody>
      </p:sp>
      <p:sp>
        <p:nvSpPr>
          <p:cNvPr id="9" name="Rectangle 8"/>
          <p:cNvSpPr/>
          <p:nvPr/>
        </p:nvSpPr>
        <p:spPr>
          <a:xfrm>
            <a:off x="404813" y="5717427"/>
            <a:ext cx="385884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i="1" dirty="0">
                <a:hlinkClick r:id="rId2"/>
              </a:rPr>
              <a:t>More Information:</a:t>
            </a:r>
            <a:endParaRPr lang="en-IN" sz="1200" b="1" i="1" dirty="0">
              <a:hlinkClick r:id="rId2"/>
            </a:endParaRPr>
          </a:p>
          <a:p>
            <a:pPr>
              <a:lnSpc>
                <a:spcPct val="110000"/>
              </a:lnSpc>
            </a:pPr>
            <a:r>
              <a:rPr lang="en-IN" sz="1200" dirty="0">
                <a:hlinkClick r:id="rId2"/>
              </a:rPr>
              <a:t>https://www.hdfcbank.com/personal/useful-links/security</a:t>
            </a:r>
            <a:endParaRPr lang="en-IN" sz="1200" dirty="0"/>
          </a:p>
          <a:p>
            <a:pPr>
              <a:lnSpc>
                <a:spcPct val="110000"/>
              </a:lnSpc>
            </a:pPr>
            <a:r>
              <a:rPr lang="en-IN" sz="1200" u="sng" dirty="0">
                <a:hlinkClick r:id="rId3"/>
              </a:rPr>
              <a:t>https://youtu.be/aSVY0l3nizA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78130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59201" y="97875"/>
            <a:ext cx="4117474" cy="4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US" sz="2400" b="1" dirty="0"/>
              <a:t>SIM Swap Fraud</a:t>
            </a:r>
          </a:p>
        </p:txBody>
      </p:sp>
      <p:sp>
        <p:nvSpPr>
          <p:cNvPr id="3" name="Rectangle 2"/>
          <p:cNvSpPr/>
          <p:nvPr/>
        </p:nvSpPr>
        <p:spPr>
          <a:xfrm>
            <a:off x="774269" y="858496"/>
            <a:ext cx="10731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tx2"/>
                </a:solidFill>
              </a:rPr>
              <a:t>Under</a:t>
            </a:r>
            <a:r>
              <a:rPr lang="en-IN" dirty="0">
                <a:solidFill>
                  <a:schemeClr val="tx2"/>
                </a:solidFill>
              </a:rPr>
              <a:t> </a:t>
            </a:r>
            <a:r>
              <a:rPr lang="en-IN" b="1" dirty="0">
                <a:solidFill>
                  <a:srgbClr val="FF0000"/>
                </a:solidFill>
              </a:rPr>
              <a:t>SIM Swap</a:t>
            </a:r>
            <a:r>
              <a:rPr lang="en-IN" b="1" dirty="0">
                <a:solidFill>
                  <a:schemeClr val="tx2"/>
                </a:solidFill>
              </a:rPr>
              <a:t>, fraudsters get a new SIM card issued against your mobile number, which they use</a:t>
            </a:r>
          </a:p>
          <a:p>
            <a:r>
              <a:rPr lang="en-IN" b="1" dirty="0">
                <a:solidFill>
                  <a:schemeClr val="tx2"/>
                </a:solidFill>
              </a:rPr>
              <a:t>to get </a:t>
            </a:r>
            <a:r>
              <a:rPr lang="en-IN" b="1" dirty="0">
                <a:solidFill>
                  <a:srgbClr val="FF0000"/>
                </a:solidFill>
              </a:rPr>
              <a:t>One Time Password (OTP) </a:t>
            </a:r>
            <a:r>
              <a:rPr lang="en-IN" b="1" dirty="0">
                <a:solidFill>
                  <a:schemeClr val="tx2"/>
                </a:solidFill>
              </a:rPr>
              <a:t>and alerts, required for making transactions through your bank account.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93" y="1623765"/>
            <a:ext cx="2130556" cy="42009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9303" y="1607505"/>
            <a:ext cx="3671191" cy="436982"/>
          </a:xfrm>
          <a:prstGeom prst="roundRect">
            <a:avLst/>
          </a:prstGeom>
          <a:solidFill>
            <a:srgbClr val="03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5693" y="4319542"/>
            <a:ext cx="3866972" cy="436982"/>
          </a:xfrm>
          <a:prstGeom prst="roundRect">
            <a:avLst/>
          </a:prstGeom>
          <a:solidFill>
            <a:srgbClr val="03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5693" y="1670862"/>
            <a:ext cx="89755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How do fraudsters operate?</a:t>
            </a:r>
          </a:p>
          <a:p>
            <a:pPr marL="285750" indent="-285750">
              <a:buFont typeface="Arial" charset="0"/>
              <a:buChar char="•"/>
            </a:pPr>
            <a:endParaRPr lang="en-IN" sz="1600" dirty="0"/>
          </a:p>
          <a:p>
            <a:pPr marL="285750" indent="-285750">
              <a:buFont typeface="Arial" charset="0"/>
              <a:buChar char="•"/>
            </a:pPr>
            <a:r>
              <a:rPr lang="en-IN" sz="1600" dirty="0"/>
              <a:t>Fraudsters get customer details like mobile number, A/c details through Phishing, Vishing, </a:t>
            </a:r>
            <a:r>
              <a:rPr lang="en-IN" sz="1600" dirty="0" err="1"/>
              <a:t>Smishing</a:t>
            </a:r>
            <a:r>
              <a:rPr lang="en-IN" sz="1600" dirty="0"/>
              <a:t> or </a:t>
            </a:r>
            <a:r>
              <a:rPr lang="en-IN" sz="1600" dirty="0" err="1"/>
              <a:t>DarkWeb</a:t>
            </a:r>
            <a:endParaRPr lang="en-IN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Fraudsters then manage to get a duplicate SIM Card for the same number belonging to customer</a:t>
            </a:r>
          </a:p>
          <a:p>
            <a:pPr marL="285750" indent="-285750">
              <a:buFont typeface="Arial" charset="0"/>
              <a:buChar char="•"/>
            </a:pPr>
            <a:r>
              <a:rPr lang="en-IN" sz="1600" dirty="0"/>
              <a:t>They send SMS (20 Digit SIM Number) to customer through SMS and ask them to forward the same to 121 (Cust Ser. </a:t>
            </a:r>
            <a:r>
              <a:rPr lang="en-IN" sz="1600" dirty="0" err="1"/>
              <a:t>Num</a:t>
            </a:r>
            <a:r>
              <a:rPr lang="en-IN" sz="1600" dirty="0"/>
              <a:t>) of the telecom operator, post which the customer’s mobile number gets deactivated and blank SIM in possession of fraudster gets activated.</a:t>
            </a:r>
          </a:p>
          <a:p>
            <a:pPr marL="285750" indent="-285750">
              <a:buFont typeface="Arial" charset="0"/>
              <a:buChar char="•"/>
            </a:pPr>
            <a:r>
              <a:rPr lang="en-IN" sz="1600" dirty="0"/>
              <a:t>Fraudsters then generate </a:t>
            </a:r>
            <a:r>
              <a:rPr lang="en-IN" sz="1600" b="1" dirty="0">
                <a:solidFill>
                  <a:srgbClr val="FF0000"/>
                </a:solidFill>
              </a:rPr>
              <a:t>One Time Password (OTP)</a:t>
            </a:r>
            <a:r>
              <a:rPr lang="en-IN" sz="1600" dirty="0">
                <a:solidFill>
                  <a:srgbClr val="FF0000"/>
                </a:solidFill>
              </a:rPr>
              <a:t>,</a:t>
            </a:r>
            <a:r>
              <a:rPr lang="en-IN" sz="1600" b="1" dirty="0">
                <a:solidFill>
                  <a:srgbClr val="FF0000"/>
                </a:solidFill>
              </a:rPr>
              <a:t> </a:t>
            </a:r>
            <a:r>
              <a:rPr lang="en-IN" sz="1600" dirty="0"/>
              <a:t>which is received on the new SIM card, to facilitate transactions.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95693" y="4345027"/>
            <a:ext cx="79477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How to protect yourself from fraud:</a:t>
            </a:r>
          </a:p>
          <a:p>
            <a:pPr marL="285750" indent="-285750">
              <a:buFont typeface="Arial" charset="0"/>
              <a:buChar char="•"/>
            </a:pPr>
            <a:endParaRPr lang="en-IN" sz="1400" dirty="0"/>
          </a:p>
          <a:p>
            <a:pPr marL="285750" indent="-285750">
              <a:buFont typeface="Arial" charset="0"/>
              <a:buChar char="•"/>
            </a:pPr>
            <a:r>
              <a:rPr lang="en-IN" sz="1600" dirty="0"/>
              <a:t>If your mobile no. has stopped working, check with your mobile operator to make sure you haven't fallen victim to </a:t>
            </a:r>
            <a:r>
              <a:rPr lang="en-IN" sz="1600" b="1" dirty="0">
                <a:solidFill>
                  <a:srgbClr val="FF0000"/>
                </a:solidFill>
              </a:rPr>
              <a:t>SIM Swap</a:t>
            </a:r>
            <a:r>
              <a:rPr lang="en-IN" sz="1600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IN" sz="1600" dirty="0"/>
              <a:t>Register for </a:t>
            </a:r>
            <a:r>
              <a:rPr lang="en-IN" sz="1600" b="1" dirty="0">
                <a:solidFill>
                  <a:srgbClr val="FF0000"/>
                </a:solidFill>
              </a:rPr>
              <a:t>SMS and Email </a:t>
            </a:r>
            <a:r>
              <a:rPr lang="en-IN" sz="1600" dirty="0"/>
              <a:t>Alerts to stay informed about your account activities.</a:t>
            </a:r>
          </a:p>
          <a:p>
            <a:pPr marL="285750" indent="-285750">
              <a:buFont typeface="Arial" charset="0"/>
              <a:buChar char="•"/>
            </a:pPr>
            <a:r>
              <a:rPr lang="en-IN" sz="1600" dirty="0"/>
              <a:t>Regularly check your bank statements and transaction history for any irregularities.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2916" y="5824693"/>
            <a:ext cx="385884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i="1" dirty="0">
                <a:hlinkClick r:id="rId3"/>
              </a:rPr>
              <a:t>More Information:</a:t>
            </a:r>
            <a:endParaRPr lang="en-IN" sz="1200" b="1" i="1" dirty="0">
              <a:hlinkClick r:id="rId3"/>
            </a:endParaRPr>
          </a:p>
          <a:p>
            <a:pPr>
              <a:lnSpc>
                <a:spcPct val="110000"/>
              </a:lnSpc>
            </a:pPr>
            <a:r>
              <a:rPr lang="en-IN" sz="1200" dirty="0">
                <a:hlinkClick r:id="rId3"/>
              </a:rPr>
              <a:t>https://www.hdfcbank.com/personal/useful-links/security</a:t>
            </a:r>
            <a:endParaRPr lang="en-IN" sz="1200" dirty="0"/>
          </a:p>
          <a:p>
            <a:pPr>
              <a:lnSpc>
                <a:spcPct val="110000"/>
              </a:lnSpc>
            </a:pPr>
            <a:r>
              <a:rPr lang="en-IN" sz="1200" u="sng" dirty="0">
                <a:hlinkClick r:id="rId4"/>
              </a:rPr>
              <a:t>https://youtu.be/aSVY0l3nizA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48707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59201" y="97875"/>
            <a:ext cx="4117474" cy="45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en-US" sz="2400" b="1"/>
              <a:t>Skimming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95694" y="850002"/>
            <a:ext cx="9762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tx2"/>
                </a:solidFill>
              </a:rPr>
              <a:t>A type of fraud in which the details on a </a:t>
            </a:r>
            <a:r>
              <a:rPr lang="en-IN" b="1" dirty="0">
                <a:solidFill>
                  <a:srgbClr val="FF0000"/>
                </a:solidFill>
              </a:rPr>
              <a:t>debit/credit card </a:t>
            </a:r>
            <a:r>
              <a:rPr lang="en-IN" b="1" dirty="0">
                <a:solidFill>
                  <a:schemeClr val="tx2"/>
                </a:solidFill>
              </a:rPr>
              <a:t>are recorded and then transferred to a </a:t>
            </a:r>
            <a:r>
              <a:rPr lang="en-IN" b="1" dirty="0">
                <a:solidFill>
                  <a:srgbClr val="FF0000"/>
                </a:solidFill>
              </a:rPr>
              <a:t>duplicate card</a:t>
            </a:r>
            <a:r>
              <a:rPr lang="en-IN" b="1" dirty="0">
                <a:solidFill>
                  <a:schemeClr val="tx2"/>
                </a:solidFill>
              </a:rPr>
              <a:t>. This is done without the knowledge of the original credit card holder.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078" y="2574155"/>
            <a:ext cx="2908594" cy="267253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2532" y="2137172"/>
            <a:ext cx="3891280" cy="436982"/>
          </a:xfrm>
          <a:prstGeom prst="roundRect">
            <a:avLst/>
          </a:prstGeom>
          <a:solidFill>
            <a:srgbClr val="033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140793"/>
            <a:ext cx="9431079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How to protect yourself from fraud: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1400" dirty="0"/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IN" dirty="0"/>
              <a:t>Do not share your card </a:t>
            </a:r>
            <a:r>
              <a:rPr lang="en-IN" b="1" dirty="0">
                <a:solidFill>
                  <a:srgbClr val="FF0000"/>
                </a:solidFill>
              </a:rPr>
              <a:t>Debit / Credit </a:t>
            </a:r>
            <a:r>
              <a:rPr lang="en-IN" dirty="0"/>
              <a:t>card to anyone for processing transaction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IN" dirty="0"/>
              <a:t>Ensure your </a:t>
            </a:r>
            <a:r>
              <a:rPr lang="en-IN" b="1" dirty="0">
                <a:solidFill>
                  <a:srgbClr val="FF0000"/>
                </a:solidFill>
              </a:rPr>
              <a:t>Debit / Credit </a:t>
            </a:r>
            <a:r>
              <a:rPr lang="en-IN" dirty="0"/>
              <a:t>card swiped in your the presence and the same is not used on any suspicious terminal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IN" dirty="0"/>
              <a:t>Check for any </a:t>
            </a:r>
            <a:r>
              <a:rPr lang="en-IN" b="1" dirty="0">
                <a:solidFill>
                  <a:srgbClr val="FF0000"/>
                </a:solidFill>
              </a:rPr>
              <a:t>suspicious object </a:t>
            </a:r>
            <a:r>
              <a:rPr lang="en-IN" dirty="0"/>
              <a:t>at the </a:t>
            </a:r>
            <a:r>
              <a:rPr lang="en-IN" b="1" dirty="0">
                <a:solidFill>
                  <a:srgbClr val="FF0000"/>
                </a:solidFill>
              </a:rPr>
              <a:t>ATM card insert slot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IN" dirty="0"/>
              <a:t>Please check if any camera is placed near to Keypad to avoid </a:t>
            </a:r>
            <a:r>
              <a:rPr lang="en-IN" dirty="0" err="1"/>
              <a:t>ypur</a:t>
            </a:r>
            <a:r>
              <a:rPr lang="en-IN" dirty="0"/>
              <a:t> PIN number being captured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IN" dirty="0"/>
              <a:t>Avoid taking assistance from any </a:t>
            </a:r>
            <a:r>
              <a:rPr lang="en-IN" b="1" dirty="0">
                <a:solidFill>
                  <a:srgbClr val="FF0000"/>
                </a:solidFill>
              </a:rPr>
              <a:t>stranger</a:t>
            </a:r>
            <a:r>
              <a:rPr lang="en-IN" dirty="0"/>
              <a:t> at the ATMs and ensure no one is able to see your </a:t>
            </a:r>
            <a:r>
              <a:rPr lang="en-IN" b="1" dirty="0">
                <a:solidFill>
                  <a:srgbClr val="FF0000"/>
                </a:solidFill>
              </a:rPr>
              <a:t>PIN number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IN" dirty="0"/>
              <a:t>Change your </a:t>
            </a:r>
            <a:r>
              <a:rPr lang="en-IN" b="1" dirty="0">
                <a:solidFill>
                  <a:srgbClr val="FF0000"/>
                </a:solidFill>
              </a:rPr>
              <a:t>Debit / Credit card Pin </a:t>
            </a:r>
            <a:r>
              <a:rPr lang="en-IN" dirty="0"/>
              <a:t>at </a:t>
            </a:r>
            <a:r>
              <a:rPr lang="en-IN" b="1" dirty="0">
                <a:solidFill>
                  <a:srgbClr val="FF0000"/>
                </a:solidFill>
              </a:rPr>
              <a:t>regular intervals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813" y="5717427"/>
            <a:ext cx="385884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i="1" dirty="0">
                <a:hlinkClick r:id="rId3"/>
              </a:rPr>
              <a:t>More Information:</a:t>
            </a:r>
            <a:endParaRPr lang="en-IN" sz="1200" b="1" i="1" dirty="0">
              <a:hlinkClick r:id="rId3"/>
            </a:endParaRPr>
          </a:p>
          <a:p>
            <a:pPr>
              <a:lnSpc>
                <a:spcPct val="110000"/>
              </a:lnSpc>
            </a:pPr>
            <a:r>
              <a:rPr lang="en-IN" sz="1200" dirty="0">
                <a:hlinkClick r:id="rId3"/>
              </a:rPr>
              <a:t>https://www.hdfcbank.com/personal/useful-links/security</a:t>
            </a:r>
            <a:endParaRPr lang="en-IN" sz="1200" dirty="0"/>
          </a:p>
          <a:p>
            <a:pPr>
              <a:lnSpc>
                <a:spcPct val="110000"/>
              </a:lnSpc>
            </a:pPr>
            <a:r>
              <a:rPr lang="en-IN" sz="1200" u="sng" dirty="0">
                <a:hlinkClick r:id="rId4"/>
              </a:rPr>
              <a:t>https://youtu.be/aSVY0l3nizA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00004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6680</TotalTime>
  <Words>2166</Words>
  <Application>Microsoft Office PowerPoint</Application>
  <PresentationFormat>Widescreen</PresentationFormat>
  <Paragraphs>196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Lucida Sans Unicode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Sandhir, Vandana</dc:creator>
  <cp:lastModifiedBy>Mayukh Sinha</cp:lastModifiedBy>
  <cp:revision>178</cp:revision>
  <dcterms:created xsi:type="dcterms:W3CDTF">2017-08-29T09:36:30Z</dcterms:created>
  <dcterms:modified xsi:type="dcterms:W3CDTF">2025-02-01T08:55:13Z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ba8fb0-bbb8-454c-aa98-661329b3f27f_Enabled">
    <vt:lpwstr>true</vt:lpwstr>
  </property>
  <property fmtid="{D5CDD505-2E9C-101B-9397-08002B2CF9AE}" pid="3" name="MSIP_Label_e3ba8fb0-bbb8-454c-aa98-661329b3f27f_SetDate">
    <vt:lpwstr>2023-07-14T08:55:07Z</vt:lpwstr>
  </property>
  <property fmtid="{D5CDD505-2E9C-101B-9397-08002B2CF9AE}" pid="4" name="MSIP_Label_e3ba8fb0-bbb8-454c-aa98-661329b3f27f_Method">
    <vt:lpwstr>Privileged</vt:lpwstr>
  </property>
  <property fmtid="{D5CDD505-2E9C-101B-9397-08002B2CF9AE}" pid="5" name="MSIP_Label_e3ba8fb0-bbb8-454c-aa98-661329b3f27f_Name">
    <vt:lpwstr>Internal (General)!</vt:lpwstr>
  </property>
  <property fmtid="{D5CDD505-2E9C-101B-9397-08002B2CF9AE}" pid="6" name="MSIP_Label_e3ba8fb0-bbb8-454c-aa98-661329b3f27f_SiteId">
    <vt:lpwstr>827fd022-05a6-4e57-be9c-cc069b6ae62d</vt:lpwstr>
  </property>
  <property fmtid="{D5CDD505-2E9C-101B-9397-08002B2CF9AE}" pid="7" name="MSIP_Label_e3ba8fb0-bbb8-454c-aa98-661329b3f27f_ActionId">
    <vt:lpwstr>f878fd34-99f1-4dfb-8f01-437ed13779f5</vt:lpwstr>
  </property>
  <property fmtid="{D5CDD505-2E9C-101B-9397-08002B2CF9AE}" pid="8" name="MSIP_Label_e3ba8fb0-bbb8-454c-aa98-661329b3f27f_ContentBits">
    <vt:lpwstr>3</vt:lpwstr>
  </property>
</Properties>
</file>